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560" r:id="rId2"/>
    <p:sldId id="492" r:id="rId3"/>
    <p:sldId id="713" r:id="rId4"/>
    <p:sldId id="714" r:id="rId5"/>
    <p:sldId id="715" r:id="rId6"/>
    <p:sldId id="716" r:id="rId7"/>
    <p:sldId id="717" r:id="rId8"/>
    <p:sldId id="711" r:id="rId9"/>
    <p:sldId id="718" r:id="rId10"/>
    <p:sldId id="719" r:id="rId11"/>
    <p:sldId id="720" r:id="rId12"/>
    <p:sldId id="721" r:id="rId13"/>
    <p:sldId id="510" r:id="rId14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492"/>
            <p14:sldId id="713"/>
            <p14:sldId id="714"/>
            <p14:sldId id="715"/>
            <p14:sldId id="716"/>
            <p14:sldId id="717"/>
            <p14:sldId id="711"/>
            <p14:sldId id="718"/>
            <p14:sldId id="719"/>
            <p14:sldId id="720"/>
            <p14:sldId id="721"/>
            <p14:sldId id="510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1A0A5E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12" autoAdjust="0"/>
    <p:restoredTop sz="94600" autoAdjust="0"/>
  </p:normalViewPr>
  <p:slideViewPr>
    <p:cSldViewPr>
      <p:cViewPr>
        <p:scale>
          <a:sx n="50" d="100"/>
          <a:sy n="50" d="100"/>
        </p:scale>
        <p:origin x="-672" y="-144"/>
      </p:cViewPr>
      <p:guideLst>
        <p:guide orient="horz" pos="2880"/>
        <p:guide orient="horz" pos="7304"/>
        <p:guide pos="2160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image" Target="../media/image14.wmf"/><Relationship Id="rId7" Type="http://schemas.openxmlformats.org/officeDocument/2006/relationships/image" Target="../media/image18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Relationship Id="rId9" Type="http://schemas.openxmlformats.org/officeDocument/2006/relationships/image" Target="../media/image2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7" Type="http://schemas.openxmlformats.org/officeDocument/2006/relationships/image" Target="../media/image27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6" Type="http://schemas.openxmlformats.org/officeDocument/2006/relationships/image" Target="../media/image26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381DA9A-A368-40E3-9D66-7A944C2E9DFC}" type="slidenum">
              <a:rPr lang="ru-RU"/>
              <a:pPr eaLnBrk="1" hangingPunct="1"/>
              <a:t>4</a:t>
            </a:fld>
            <a:endParaRPr lang="ru-RU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uz-Latn-U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7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310" name="Google Shape;31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7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310" name="Google Shape;31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7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310" name="Google Shape;31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7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310" name="Google Shape;31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C836DF-82FE-42B8-9871-50350A7703A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25592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2077517" y="2545689"/>
            <a:ext cx="5120640" cy="2554545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7461504" y="2543176"/>
            <a:ext cx="5120640" cy="255454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3B81AF25-1C94-41F8-B975-66C42F476EA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72558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2" r:id="rId7"/>
    <p:sldLayoutId id="2147483673" r:id="rId8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microsoft.com/office/2007/relationships/hdphoto" Target="../media/hdphoto2.wdp"/><Relationship Id="rId9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11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8.w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0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7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9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13" Type="http://schemas.openxmlformats.org/officeDocument/2006/relationships/oleObject" Target="../embeddings/oleObject14.bin"/><Relationship Id="rId18" Type="http://schemas.openxmlformats.org/officeDocument/2006/relationships/image" Target="../media/image19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6.wmf"/><Relationship Id="rId17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8.wmf"/><Relationship Id="rId20" Type="http://schemas.openxmlformats.org/officeDocument/2006/relationships/image" Target="../media/image20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w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5" Type="http://schemas.openxmlformats.org/officeDocument/2006/relationships/oleObject" Target="../embeddings/oleObject15.bin"/><Relationship Id="rId10" Type="http://schemas.openxmlformats.org/officeDocument/2006/relationships/image" Target="../media/image15.wmf"/><Relationship Id="rId19" Type="http://schemas.openxmlformats.org/officeDocument/2006/relationships/oleObject" Target="../embeddings/oleObject17.bin"/><Relationship Id="rId4" Type="http://schemas.openxmlformats.org/officeDocument/2006/relationships/image" Target="../media/image12.wmf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17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13" Type="http://schemas.openxmlformats.org/officeDocument/2006/relationships/oleObject" Target="../embeddings/oleObject23.bin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12" Type="http://schemas.openxmlformats.org/officeDocument/2006/relationships/image" Target="../media/image25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7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22.wmf"/><Relationship Id="rId11" Type="http://schemas.openxmlformats.org/officeDocument/2006/relationships/oleObject" Target="../embeddings/oleObject22.bin"/><Relationship Id="rId5" Type="http://schemas.openxmlformats.org/officeDocument/2006/relationships/oleObject" Target="../embeddings/oleObject19.bin"/><Relationship Id="rId15" Type="http://schemas.openxmlformats.org/officeDocument/2006/relationships/oleObject" Target="../embeddings/oleObject24.bin"/><Relationship Id="rId10" Type="http://schemas.openxmlformats.org/officeDocument/2006/relationships/image" Target="../media/image24.wmf"/><Relationship Id="rId4" Type="http://schemas.openxmlformats.org/officeDocument/2006/relationships/image" Target="../media/image21.wmf"/><Relationship Id="rId9" Type="http://schemas.openxmlformats.org/officeDocument/2006/relationships/oleObject" Target="../embeddings/oleObject21.bin"/><Relationship Id="rId14" Type="http://schemas.openxmlformats.org/officeDocument/2006/relationships/image" Target="../media/image26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microsoft.com/office/2007/relationships/hdphoto" Target="../media/hdphoto1.wdp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5.png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7.png"/><Relationship Id="rId10" Type="http://schemas.openxmlformats.org/officeDocument/2006/relationships/image" Target="../media/image40.png"/><Relationship Id="rId4" Type="http://schemas.openxmlformats.org/officeDocument/2006/relationships/image" Target="../media/image36.png"/><Relationship Id="rId9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829947" y="3288236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815504" y="5283956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63980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 algn="ctr">
              <a:spcBef>
                <a:spcPts val="319"/>
              </a:spcBef>
            </a:pPr>
            <a:r>
              <a:rPr lang="ru-RU" sz="60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1929369" y="1447800"/>
            <a:ext cx="1481831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19" y="578524"/>
            <a:ext cx="8971682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algn="ctr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362199" y="3505200"/>
            <a:ext cx="8686801" cy="3344351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spcBef>
                <a:spcPts val="279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Решение задач по теме «Умножение</a:t>
            </a:r>
            <a:r>
              <a:rPr lang="uz-Latn-UZ" sz="5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многочлена</a:t>
            </a:r>
            <a:endParaRPr lang="uz-Latn-UZ" sz="5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на одночлен»</a:t>
            </a: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18436" name="Picture 4" descr="Математические задач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600" y="3508679"/>
            <a:ext cx="3391035" cy="3550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2019300" y="690030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14239" y="3"/>
            <a:ext cx="7410264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7975" y="850795"/>
            <a:ext cx="14020800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№ </a:t>
            </a:r>
            <a:r>
              <a:rPr lang="uz-Latn-UZ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281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Упростите в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ы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ражение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2" descr="Как правильно создавать тестовые задания для учащихся - EduNe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9218" name="Picture 2" descr="Симпатичная девушка в школьной форме с мультяшным карандашом | Премиум 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99" b="9920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5422" y="101905"/>
            <a:ext cx="2031695" cy="2031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42179" y="1524869"/>
                <a:ext cx="13177197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4000" b="1" dirty="0" smtClean="0"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𝟓</m:t>
                    </m:r>
                    <m:d>
                      <m:d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,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𝟖𝟏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𝒚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,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e>
                    </m:d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𝟕</m:t>
                    </m:r>
                    <m:d>
                      <m:d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𝟒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𝒚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e>
                    </m:d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𝟖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(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𝟕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𝒚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179" y="1524869"/>
                <a:ext cx="13177197" cy="769441"/>
              </a:xfrm>
              <a:prstGeom prst="rect">
                <a:avLst/>
              </a:prstGeom>
              <a:blipFill rotWithShape="1">
                <a:blip r:embed="rId5"/>
                <a:stretch>
                  <a:fillRect l="-1619" t="-7937" b="-3174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02635" y="2358565"/>
                <a:ext cx="10946009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0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𝟒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,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𝟎𝟓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𝒚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𝟎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,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𝟓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𝟐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,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𝟖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𝒚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𝟎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,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𝟕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𝟓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,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𝟔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𝟑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,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𝟐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𝒚</m:t>
                      </m:r>
                    </m:oMath>
                  </m:oMathPara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635" y="2358565"/>
                <a:ext cx="10946009" cy="76944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>
            <a:off x="4707934" y="3128006"/>
            <a:ext cx="981693" cy="0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1096287" y="3127232"/>
            <a:ext cx="1226613" cy="4767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360890" y="3137233"/>
            <a:ext cx="596551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8360890" y="3314081"/>
            <a:ext cx="596551" cy="1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3202649" y="3142314"/>
            <a:ext cx="684429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3202649" y="3319160"/>
            <a:ext cx="684429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9724460" y="3162634"/>
            <a:ext cx="1142303" cy="0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6654356" y="3127232"/>
            <a:ext cx="684429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6654356" y="3304078"/>
            <a:ext cx="684429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1314444" y="3448520"/>
                <a:ext cx="4460837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0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𝟏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,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𝟗𝟓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𝒚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𝟒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,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𝟒</m:t>
                      </m:r>
                    </m:oMath>
                  </m:oMathPara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4444" y="3448520"/>
                <a:ext cx="4460837" cy="76944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170987" y="4193637"/>
                <a:ext cx="6573274" cy="11056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4000" b="1" dirty="0" smtClean="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num>
                      <m:den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den>
                    </m:f>
                    <m:d>
                      <m:d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𝟓</m:t>
                            </m:r>
                          </m:den>
                        </m:f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𝒙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𝟓</m:t>
                            </m:r>
                          </m:den>
                        </m:f>
                      </m:e>
                    </m:d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num>
                      <m:den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den>
                    </m:f>
                    <m:d>
                      <m:d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𝟒</m:t>
                            </m:r>
                          </m:den>
                        </m:f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𝒙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𝟒</m:t>
                            </m:r>
                          </m:den>
                        </m:f>
                      </m:e>
                    </m:d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987" y="4193637"/>
                <a:ext cx="6573274" cy="1105687"/>
              </a:xfrm>
              <a:prstGeom prst="rect">
                <a:avLst/>
              </a:prstGeom>
              <a:blipFill rotWithShape="1">
                <a:blip r:embed="rId8"/>
                <a:stretch>
                  <a:fillRect l="-3247" b="-607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6545573" y="4212143"/>
                <a:ext cx="7453474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z-Latn-UZ" sz="40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num>
                      <m:den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den>
                    </m:f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den>
                    </m:f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num>
                      <m:den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den>
                    </m:f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den>
                    </m:f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num>
                      <m:den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den>
                    </m:f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den>
                    </m:f>
                    <m:r>
                      <a:rPr lang="uz-Latn-UZ" sz="4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f>
                      <m:f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num>
                      <m:den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den>
                    </m:f>
                    <m:r>
                      <a:rPr lang="uz-Latn-UZ" sz="44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num>
                      <m:den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den>
                    </m:f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5573" y="4212143"/>
                <a:ext cx="7453474" cy="111299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>
            <a:off x="13411365" y="4960176"/>
            <a:ext cx="457200" cy="423070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12709699" y="4328231"/>
            <a:ext cx="452120" cy="476211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11463089" y="4960176"/>
            <a:ext cx="375981" cy="373158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10829000" y="4361341"/>
            <a:ext cx="386019" cy="335852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>
            <a:off x="9871080" y="4910267"/>
            <a:ext cx="457200" cy="457200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9263608" y="4300667"/>
            <a:ext cx="457200" cy="457200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7943422" y="4960176"/>
            <a:ext cx="457200" cy="457200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7264076" y="4273232"/>
            <a:ext cx="457200" cy="457200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721119" y="5704032"/>
                <a:ext cx="4842631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z-Latn-UZ" sz="40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den>
                    </m:f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den>
                    </m:f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den>
                    </m:f>
                    <m:r>
                      <a:rPr lang="uz-Latn-UZ" sz="4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f>
                      <m:f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num>
                      <m:den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den>
                    </m:f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119" y="5704032"/>
                <a:ext cx="4842631" cy="111299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5" name="Прямая соединительная линия 74"/>
          <p:cNvCxnSpPr/>
          <p:nvPr/>
        </p:nvCxnSpPr>
        <p:spPr>
          <a:xfrm>
            <a:off x="8716704" y="6740520"/>
            <a:ext cx="740419" cy="0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5921866" y="6794985"/>
            <a:ext cx="803791" cy="4767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flipV="1">
            <a:off x="7416642" y="6760840"/>
            <a:ext cx="684429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V="1">
            <a:off x="7416642" y="6937686"/>
            <a:ext cx="684429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V="1">
            <a:off x="10219722" y="6760842"/>
            <a:ext cx="684429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V="1">
            <a:off x="10219722" y="6937688"/>
            <a:ext cx="684429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5180133" y="5674682"/>
                <a:ext cx="5841876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z-Latn-UZ" sz="40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num>
                      <m:den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𝟐𝟎</m:t>
                        </m:r>
                      </m:den>
                    </m:f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num>
                      <m:den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𝟐𝟎</m:t>
                        </m:r>
                      </m:den>
                    </m:f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num>
                      <m:den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𝟐𝟎</m:t>
                        </m:r>
                      </m:den>
                    </m:f>
                    <m:r>
                      <a:rPr lang="uz-Latn-UZ" sz="4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f>
                      <m:f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𝟏𝟐</m:t>
                        </m:r>
                      </m:num>
                      <m:den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𝟐𝟎</m:t>
                        </m:r>
                      </m:den>
                    </m:f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0133" y="5674682"/>
                <a:ext cx="5841876" cy="111299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2" name="Прямая соединительная линия 81"/>
          <p:cNvCxnSpPr/>
          <p:nvPr/>
        </p:nvCxnSpPr>
        <p:spPr>
          <a:xfrm flipH="1">
            <a:off x="4853783" y="5622247"/>
            <a:ext cx="438240" cy="314045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flipH="1">
            <a:off x="1285977" y="5623852"/>
            <a:ext cx="488860" cy="346336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flipH="1">
            <a:off x="3600365" y="5644001"/>
            <a:ext cx="508100" cy="292291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 flipH="1">
            <a:off x="2612793" y="5602124"/>
            <a:ext cx="518635" cy="334168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713399" y="5404208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b="1" dirty="0" smtClean="0">
                <a:latin typeface="Arial" pitchFamily="34" charset="0"/>
                <a:cs typeface="Arial" pitchFamily="34" charset="0"/>
              </a:rPr>
              <a:t>4</a:t>
            </a:r>
            <a:endParaRPr lang="uz-Latn-UZ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2490543" y="5442422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b="1" dirty="0" smtClean="0">
                <a:latin typeface="Arial" pitchFamily="34" charset="0"/>
                <a:cs typeface="Arial" pitchFamily="34" charset="0"/>
              </a:rPr>
              <a:t>5</a:t>
            </a:r>
            <a:endParaRPr lang="uz-Latn-UZ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1145364" y="5413072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b="1" dirty="0" smtClean="0">
                <a:latin typeface="Arial" pitchFamily="34" charset="0"/>
                <a:cs typeface="Arial" pitchFamily="34" charset="0"/>
              </a:rPr>
              <a:t>5</a:t>
            </a:r>
            <a:endParaRPr lang="uz-Latn-UZ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3561134" y="5383246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b="1" dirty="0" smtClean="0">
                <a:latin typeface="Arial" pitchFamily="34" charset="0"/>
                <a:cs typeface="Arial" pitchFamily="34" charset="0"/>
              </a:rPr>
              <a:t>4</a:t>
            </a:r>
            <a:endParaRPr lang="uz-Latn-UZ" sz="28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/>
              <p:cNvSpPr txBox="1"/>
              <p:nvPr/>
            </p:nvSpPr>
            <p:spPr>
              <a:xfrm>
                <a:off x="10739536" y="5665818"/>
                <a:ext cx="3259511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z-Latn-UZ" sz="40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𝟐𝟎</m:t>
                        </m:r>
                      </m:den>
                    </m:f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f>
                      <m:f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𝟕</m:t>
                        </m:r>
                      </m:num>
                      <m:den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𝟐𝟎</m:t>
                        </m:r>
                      </m:den>
                    </m:f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3" name="TextBox 9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9536" y="5665818"/>
                <a:ext cx="3259511" cy="111299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26206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43" grpId="0"/>
      <p:bldP spid="45" grpId="0"/>
      <p:bldP spid="74" grpId="0"/>
      <p:bldP spid="81" grpId="0"/>
      <p:bldP spid="26" grpId="0"/>
      <p:bldP spid="86" grpId="0"/>
      <p:bldP spid="87" grpId="0"/>
      <p:bldP spid="88" grpId="0"/>
      <p:bldP spid="9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14239" y="3"/>
            <a:ext cx="7410264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7975" y="850795"/>
            <a:ext cx="14020800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uz-Latn-UZ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282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Найдите значение алгебраического в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ы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ражения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2" descr="Как правильно создавать тестовые задания для учащихся - EduNe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92650" y="1686983"/>
                <a:ext cx="12941043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1) 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𝟕</m:t>
                    </m:r>
                    <m:d>
                      <m:d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ru-RU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𝟒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𝒂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r>
                          <a:rPr lang="ru-RU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</m:d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𝟔</m:t>
                    </m:r>
                    <m:d>
                      <m:d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𝟓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𝒂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𝟕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</m:d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uz-Cyrl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 при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    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  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𝒃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𝟑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650" y="1686983"/>
                <a:ext cx="12941043" cy="769441"/>
              </a:xfrm>
              <a:prstGeom prst="rect">
                <a:avLst/>
              </a:prstGeom>
              <a:blipFill rotWithShape="1">
                <a:blip r:embed="rId3"/>
                <a:stretch>
                  <a:fillRect l="-1649" t="-7937" b="-3174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55575" y="2482187"/>
                <a:ext cx="7408375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800" b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𝟕</m:t>
                      </m:r>
                      <m:d>
                        <m:dPr>
                          <m:ctrlPr>
                            <a:rPr lang="uz-Latn-UZ" sz="48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ru-RU" sz="48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𝟒</m:t>
                          </m:r>
                          <m:r>
                            <a:rPr lang="uz-Latn-UZ" sz="48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  <m:r>
                            <a:rPr lang="uz-Latn-UZ" sz="48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+</m:t>
                          </m:r>
                          <m:r>
                            <a:rPr lang="ru-RU" sz="48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  <m:r>
                            <a:rPr lang="uz-Latn-UZ" sz="48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</m:d>
                      <m:r>
                        <a:rPr lang="uz-Latn-UZ" sz="4800" b="1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uz-Latn-UZ" sz="4800" b="1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𝟔</m:t>
                      </m:r>
                      <m:d>
                        <m:dPr>
                          <m:ctrlPr>
                            <a:rPr lang="uz-Latn-UZ" sz="48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uz-Latn-UZ" sz="48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𝟓</m:t>
                          </m:r>
                          <m:r>
                            <a:rPr lang="uz-Latn-UZ" sz="48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  <m:r>
                            <a:rPr lang="uz-Latn-UZ" sz="48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+</m:t>
                          </m:r>
                          <m:r>
                            <a:rPr lang="uz-Latn-UZ" sz="48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𝟕</m:t>
                          </m:r>
                          <m:r>
                            <a:rPr lang="uz-Latn-UZ" sz="48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</m:d>
                      <m:r>
                        <a:rPr lang="uz-Latn-UZ" sz="4800" b="1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575" y="2482187"/>
                <a:ext cx="7408375" cy="83099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027096" y="2456424"/>
                <a:ext cx="7301679" cy="800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𝟐𝟖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𝟐𝟏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𝟑𝟎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𝟒𝟐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7096" y="2456424"/>
                <a:ext cx="7301679" cy="80021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Прямая соединительная линия 50"/>
          <p:cNvCxnSpPr/>
          <p:nvPr/>
        </p:nvCxnSpPr>
        <p:spPr>
          <a:xfrm>
            <a:off x="11353800" y="3168535"/>
            <a:ext cx="847491" cy="0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7848600" y="3168535"/>
            <a:ext cx="939620" cy="0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13162346" y="3129659"/>
            <a:ext cx="934654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V="1">
            <a:off x="13162346" y="3306505"/>
            <a:ext cx="934654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V="1">
            <a:off x="9609741" y="3129659"/>
            <a:ext cx="905859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V="1">
            <a:off x="9609741" y="3306505"/>
            <a:ext cx="905859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392650" y="3302687"/>
                <a:ext cx="3848746" cy="800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𝟐𝟏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650" y="3302687"/>
                <a:ext cx="3848746" cy="80021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4022734" y="3341242"/>
                <a:ext cx="5576847" cy="800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∙(−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2734" y="3341242"/>
                <a:ext cx="5576847" cy="80021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9296400" y="3357744"/>
                <a:ext cx="4598118" cy="800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𝟓𝟗</m:t>
                      </m:r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6400" y="3357744"/>
                <a:ext cx="4598118" cy="80021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179070" y="4168256"/>
                <a:ext cx="13604430" cy="7871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sz="40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en-US" sz="40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𝒂𝒃</m:t>
                    </m:r>
                    <m:d>
                      <m:dPr>
                        <m:ctrlPr>
                          <a:rPr lang="uz-Latn-UZ" sz="40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𝟒</m:t>
                        </m:r>
                        <m:sSup>
                          <m:sSupPr>
                            <m:ctrlPr>
                              <a:rPr lang="uz-Latn-UZ" sz="4000" b="1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uz-Latn-UZ" sz="4000" b="1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uz-Latn-UZ" sz="40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4000" b="1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𝒃</m:t>
                            </m:r>
                          </m:e>
                          <m:sup>
                            <m:r>
                              <a:rPr lang="en-US" sz="4000" b="1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</m:e>
                    </m:d>
                    <m:r>
                      <a:rPr lang="en-US" sz="40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40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𝟒</m:t>
                    </m:r>
                    <m:r>
                      <a:rPr lang="en-US" sz="40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𝒂𝒃</m:t>
                    </m:r>
                    <m:sSup>
                      <m:sSupPr>
                        <m:ctrlPr>
                          <a:rPr lang="uz-Latn-UZ" sz="40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0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(</m:t>
                        </m:r>
                        <m:r>
                          <a:rPr lang="en-US" sz="40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uz-Latn-UZ" sz="40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0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uz-Latn-UZ" sz="40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en-US" sz="40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0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  <m:r>
                      <a:rPr lang="en-US" sz="40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   </m:t>
                    </m:r>
                    <m:r>
                      <a:rPr lang="ru-RU" sz="40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при</m:t>
                    </m:r>
                    <m:r>
                      <a:rPr lang="en-US" sz="40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   </m:t>
                    </m:r>
                    <m:r>
                      <a:rPr lang="en-US" sz="40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  <m:r>
                      <a:rPr lang="en-US" sz="40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𝟏𝟎</m:t>
                    </m:r>
                    <m:r>
                      <a:rPr lang="en-US" sz="40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   </m:t>
                    </m:r>
                    <m:r>
                      <a:rPr lang="en-US" sz="40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𝒃</m:t>
                    </m:r>
                    <m:r>
                      <a:rPr lang="en-US" sz="40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=−</m:t>
                    </m:r>
                    <m:r>
                      <a:rPr lang="en-US" sz="40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𝟓</m:t>
                    </m:r>
                  </m:oMath>
                </a14:m>
                <a:endParaRPr lang="uz-Latn-UZ" sz="40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070" y="4168256"/>
                <a:ext cx="13604430" cy="787139"/>
              </a:xfrm>
              <a:prstGeom prst="rect">
                <a:avLst/>
              </a:prstGeom>
              <a:blipFill rotWithShape="1">
                <a:blip r:embed="rId9"/>
                <a:stretch>
                  <a:fillRect l="-1344" t="-1550" b="-2093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39853" y="4955543"/>
                <a:ext cx="8178557" cy="7871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𝟑</m:t>
                      </m:r>
                      <m:r>
                        <a:rPr lang="en-US" sz="4000" b="1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𝒂𝒃</m:t>
                      </m:r>
                      <m:d>
                        <m:dPr>
                          <m:ctrlPr>
                            <a:rPr lang="uz-Latn-UZ" sz="40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𝟒</m:t>
                          </m:r>
                          <m:sSup>
                            <m:sSupPr>
                              <m:ctrlPr>
                                <a:rPr lang="uz-Latn-UZ" sz="40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uz-Latn-UZ" sz="40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uz-Latn-UZ" sz="40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40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40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en-US" sz="4000" b="1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4000" b="1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𝟒</m:t>
                      </m:r>
                      <m:r>
                        <a:rPr lang="en-US" sz="4000" b="1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𝒂𝒃</m:t>
                      </m:r>
                      <m:sSup>
                        <m:sSupPr>
                          <m:ctrlPr>
                            <a:rPr lang="uz-Latn-UZ" sz="40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0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(</m:t>
                          </m:r>
                          <m:r>
                            <a:rPr lang="en-US" sz="40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uz-Latn-UZ" sz="40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sSup>
                        <m:sSupPr>
                          <m:ctrlPr>
                            <a:rPr lang="uz-Latn-UZ" sz="40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  <m:r>
                            <a:rPr lang="en-US" sz="40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)</m:t>
                      </m:r>
                      <m:r>
                        <a:rPr lang="en-US" sz="4000" b="1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uz-Latn-UZ" sz="40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853" y="4955543"/>
                <a:ext cx="8178557" cy="78713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Прямоугольник 88"/>
              <p:cNvSpPr/>
              <p:nvPr/>
            </p:nvSpPr>
            <p:spPr>
              <a:xfrm>
                <a:off x="-25399" y="5742680"/>
                <a:ext cx="8788219" cy="7218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=</m:t>
                          </m:r>
                          <m: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𝟏𝟐</m:t>
                          </m:r>
                          <m: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sup>
                      </m:sSup>
                      <m:r>
                        <a:rPr lang="uz-Latn-UZ" sz="40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𝒃</m:t>
                      </m:r>
                      <m:r>
                        <a:rPr lang="uz-Latn-UZ" sz="40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sSup>
                        <m:sSupPr>
                          <m:ctrlPr>
                            <a:rPr lang="uz-Latn-UZ" sz="40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  <m: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𝒂𝒃</m:t>
                          </m:r>
                        </m:e>
                        <m:sup>
                          <m: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sup>
                      </m:sSup>
                      <m:r>
                        <a:rPr lang="uz-Latn-UZ" sz="40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uz-Latn-UZ" sz="40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𝟒</m:t>
                      </m:r>
                      <m:sSup>
                        <m:sSupPr>
                          <m:ctrlP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𝒂𝒃</m:t>
                          </m:r>
                        </m:e>
                        <m:sup>
                          <m: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sup>
                      </m:sSup>
                      <m:r>
                        <a:rPr lang="uz-Latn-UZ" sz="40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uz-Latn-UZ" sz="40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𝟏𝟐</m:t>
                      </m:r>
                      <m:sSup>
                        <m:sSupPr>
                          <m:ctrlP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sup>
                      </m:sSup>
                      <m:r>
                        <a:rPr lang="uz-Latn-UZ" sz="40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𝒃</m:t>
                      </m:r>
                    </m:oMath>
                  </m:oMathPara>
                </a14:m>
                <a:endParaRPr lang="uz-Latn-UZ" sz="4000" dirty="0"/>
              </a:p>
            </p:txBody>
          </p:sp>
        </mc:Choice>
        <mc:Fallback xmlns="">
          <p:sp>
            <p:nvSpPr>
              <p:cNvPr id="89" name="Прямоугольник 8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5399" y="5742680"/>
                <a:ext cx="8788219" cy="72180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0" name="Прямая соединительная линия 89"/>
          <p:cNvCxnSpPr/>
          <p:nvPr/>
        </p:nvCxnSpPr>
        <p:spPr>
          <a:xfrm>
            <a:off x="6740827" y="6391743"/>
            <a:ext cx="1384345" cy="0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1021597" y="6377313"/>
            <a:ext cx="1292225" cy="0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 flipV="1">
            <a:off x="4849736" y="6387475"/>
            <a:ext cx="934654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/>
          <p:cNvCxnSpPr/>
          <p:nvPr/>
        </p:nvCxnSpPr>
        <p:spPr>
          <a:xfrm flipV="1">
            <a:off x="4849736" y="6564321"/>
            <a:ext cx="934654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 flipV="1">
            <a:off x="3090808" y="6387473"/>
            <a:ext cx="905859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 flipV="1">
            <a:off x="3090808" y="6564319"/>
            <a:ext cx="905859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/>
          <p:cNvCxnSpPr/>
          <p:nvPr/>
        </p:nvCxnSpPr>
        <p:spPr>
          <a:xfrm flipH="1">
            <a:off x="1284174" y="5783345"/>
            <a:ext cx="767070" cy="758137"/>
          </a:xfrm>
          <a:prstGeom prst="line">
            <a:avLst/>
          </a:prstGeom>
          <a:ln w="38100">
            <a:solidFill>
              <a:srgbClr val="A500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 flipH="1">
            <a:off x="6747950" y="5695177"/>
            <a:ext cx="901237" cy="816809"/>
          </a:xfrm>
          <a:prstGeom prst="line">
            <a:avLst/>
          </a:prstGeom>
          <a:ln w="38100">
            <a:solidFill>
              <a:srgbClr val="A500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9" name="Прямоугольник 98"/>
              <p:cNvSpPr/>
              <p:nvPr/>
            </p:nvSpPr>
            <p:spPr>
              <a:xfrm>
                <a:off x="8125172" y="5746242"/>
                <a:ext cx="1426486" cy="7218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=</m:t>
                          </m:r>
                          <m: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𝒂𝒃</m:t>
                          </m:r>
                        </m:e>
                        <m:sup>
                          <m: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uz-Latn-UZ" sz="4000" dirty="0"/>
              </a:p>
            </p:txBody>
          </p:sp>
        </mc:Choice>
        <mc:Fallback xmlns="">
          <p:sp>
            <p:nvSpPr>
              <p:cNvPr id="99" name="Прямоугольник 9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5172" y="5746242"/>
                <a:ext cx="1426486" cy="72180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Прямоугольник 99"/>
              <p:cNvSpPr/>
              <p:nvPr/>
            </p:nvSpPr>
            <p:spPr>
              <a:xfrm>
                <a:off x="9361630" y="5746242"/>
                <a:ext cx="3278823" cy="7218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=</m:t>
                          </m:r>
                          <m: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  <m: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∙(−</m:t>
                          </m:r>
                          <m: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𝟑</m:t>
                          </m:r>
                          <m: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uz-Latn-UZ" sz="4000" dirty="0"/>
              </a:p>
            </p:txBody>
          </p:sp>
        </mc:Choice>
        <mc:Fallback xmlns="">
          <p:sp>
            <p:nvSpPr>
              <p:cNvPr id="100" name="Прямоугольник 9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1630" y="5746242"/>
                <a:ext cx="3278823" cy="721801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Прямоугольник 100"/>
              <p:cNvSpPr/>
              <p:nvPr/>
            </p:nvSpPr>
            <p:spPr>
              <a:xfrm>
                <a:off x="2367084" y="6858000"/>
                <a:ext cx="4777513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smtClean="0">
                          <a:latin typeface="Cambria Math"/>
                        </a:rPr>
                        <m:t>=</m:t>
                      </m:r>
                      <m:r>
                        <a:rPr lang="uz-Latn-UZ" sz="4000" b="1" i="1" smtClean="0">
                          <a:latin typeface="Cambria Math"/>
                        </a:rPr>
                        <m:t>𝟐</m:t>
                      </m:r>
                      <m:r>
                        <a:rPr lang="uz-Latn-UZ" sz="40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uz-Latn-UZ" sz="40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uz-Latn-UZ" sz="40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uz-Latn-UZ" sz="4000" b="1" i="1" smtClean="0">
                              <a:latin typeface="Cambria Math"/>
                              <a:ea typeface="Cambria Math"/>
                            </a:rPr>
                            <m:t>𝟐𝟕</m:t>
                          </m:r>
                        </m:e>
                      </m:d>
                      <m:r>
                        <a:rPr lang="uz-Latn-UZ" sz="40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uz-Latn-UZ" sz="4000" b="1" i="1" smtClean="0">
                          <a:latin typeface="Cambria Math"/>
                          <a:ea typeface="Cambria Math"/>
                        </a:rPr>
                        <m:t>𝟓𝟒</m:t>
                      </m:r>
                    </m:oMath>
                  </m:oMathPara>
                </a14:m>
                <a:endParaRPr lang="uz-Latn-UZ" sz="4000" b="1" dirty="0"/>
              </a:p>
            </p:txBody>
          </p:sp>
        </mc:Choice>
        <mc:Fallback xmlns="">
          <p:sp>
            <p:nvSpPr>
              <p:cNvPr id="101" name="Прямоугольник 10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7084" y="6858000"/>
                <a:ext cx="4777513" cy="707886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41593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66" grpId="0"/>
      <p:bldP spid="68" grpId="0"/>
      <p:bldP spid="69" grpId="0"/>
      <p:bldP spid="17" grpId="0"/>
      <p:bldP spid="89" grpId="0"/>
      <p:bldP spid="99" grpId="0"/>
      <p:bldP spid="100" grpId="0"/>
      <p:bldP spid="10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>
          <a:xfrm>
            <a:off x="3429000" y="228600"/>
            <a:ext cx="9039452" cy="914400"/>
          </a:xfrm>
        </p:spPr>
        <p:txBody>
          <a:bodyPr rtlCol="0">
            <a:noAutofit/>
          </a:bodyPr>
          <a:lstStyle/>
          <a:p>
            <a:pPr algn="ctr">
              <a:defRPr/>
            </a:pPr>
            <a:r>
              <a:rPr lang="ru-RU" altLang="ru-RU" sz="4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Математический </a:t>
            </a:r>
            <a:r>
              <a:rPr lang="ru-RU" altLang="ru-RU" sz="4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диктант</a:t>
            </a:r>
            <a:endParaRPr lang="ru-RU" altLang="ru-RU" sz="4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411" name="Rectangle 7"/>
          <p:cNvSpPr>
            <a:spLocks noGrp="1" noChangeArrowheads="1"/>
          </p:cNvSpPr>
          <p:nvPr>
            <p:ph sz="quarter" idx="13"/>
          </p:nvPr>
        </p:nvSpPr>
        <p:spPr>
          <a:xfrm>
            <a:off x="1371600" y="1295400"/>
            <a:ext cx="5735320" cy="3722879"/>
          </a:xfrm>
        </p:spPr>
        <p:txBody>
          <a:bodyPr/>
          <a:lstStyle/>
          <a:p>
            <a:pPr marL="761962" indent="-761962">
              <a:lnSpc>
                <a:spcPct val="150000"/>
              </a:lnSpc>
              <a:buClr>
                <a:schemeClr val="tx1"/>
              </a:buClr>
            </a:pPr>
            <a:endParaRPr lang="ru-RU" altLang="ru-RU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761962" indent="-761962">
              <a:lnSpc>
                <a:spcPct val="150000"/>
              </a:lnSpc>
              <a:buClr>
                <a:schemeClr val="tx1"/>
              </a:buClr>
              <a:buFontTx/>
              <a:buAutoNum type="arabicParenR"/>
            </a:pPr>
            <a:r>
              <a:rPr lang="en-US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x(2x+y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alt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761962" indent="-761962">
              <a:lnSpc>
                <a:spcPct val="150000"/>
              </a:lnSpc>
              <a:buClr>
                <a:schemeClr val="tx1"/>
              </a:buClr>
              <a:buFontTx/>
              <a:buAutoNum type="arabicParenR"/>
            </a:pPr>
            <a:r>
              <a:rPr lang="en-US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(4a-5b)+(3b-8a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alt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761962" indent="-761962">
              <a:lnSpc>
                <a:spcPct val="150000"/>
              </a:lnSpc>
              <a:buClr>
                <a:schemeClr val="tx1"/>
              </a:buClr>
              <a:buFontTx/>
              <a:buAutoNum type="arabicParenR"/>
            </a:pPr>
            <a:r>
              <a:rPr lang="ru-RU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altLang="ru-RU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x+y</a:t>
            </a:r>
            <a:r>
              <a:rPr lang="ru-RU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-(x-y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alt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761962" indent="-761962">
              <a:lnSpc>
                <a:spcPct val="150000"/>
              </a:lnSpc>
              <a:buClr>
                <a:schemeClr val="tx1"/>
              </a:buClr>
              <a:buFontTx/>
              <a:buAutoNum type="arabicParenR"/>
            </a:pPr>
            <a:endParaRPr lang="ru-RU" alt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3" name="TextBox 1"/>
          <p:cNvSpPr txBox="1">
            <a:spLocks noChangeArrowheads="1"/>
          </p:cNvSpPr>
          <p:nvPr/>
        </p:nvSpPr>
        <p:spPr bwMode="auto">
          <a:xfrm>
            <a:off x="1828800" y="5372892"/>
            <a:ext cx="11401652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тетрадь записывается только ответ</a:t>
            </a:r>
          </a:p>
        </p:txBody>
      </p:sp>
      <p:sp>
        <p:nvSpPr>
          <p:cNvPr id="7" name="Объект 1"/>
          <p:cNvSpPr>
            <a:spLocks noGrp="1"/>
          </p:cNvSpPr>
          <p:nvPr>
            <p:ph sz="quarter" idx="13"/>
          </p:nvPr>
        </p:nvSpPr>
        <p:spPr>
          <a:xfrm>
            <a:off x="6400800" y="1752600"/>
            <a:ext cx="5120640" cy="2895600"/>
          </a:xfrm>
        </p:spPr>
        <p:txBody>
          <a:bodyPr rtlCol="0">
            <a:normAutofit fontScale="85000" lnSpcReduction="20000"/>
          </a:bodyPr>
          <a:lstStyle/>
          <a:p>
            <a:pPr algn="l">
              <a:lnSpc>
                <a:spcPct val="150000"/>
              </a:lnSpc>
              <a:defRPr/>
            </a:pPr>
            <a:r>
              <a:rPr lang="ru-RU" altLang="ru-RU" sz="5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altLang="ru-RU" sz="5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2x</a:t>
            </a:r>
            <a:r>
              <a:rPr lang="en-US" altLang="ru-RU" sz="5700" b="1" cap="small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altLang="ru-RU" sz="5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+y</a:t>
            </a:r>
          </a:p>
          <a:p>
            <a:pPr algn="l">
              <a:lnSpc>
                <a:spcPct val="150000"/>
              </a:lnSpc>
              <a:defRPr/>
            </a:pPr>
            <a:r>
              <a:rPr lang="ru-RU" sz="5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5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5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4a-</a:t>
            </a:r>
            <a:r>
              <a:rPr lang="ru-RU" altLang="ru-RU" sz="5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2b</a:t>
            </a:r>
            <a:endParaRPr lang="en-US" altLang="ru-RU" sz="57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l">
              <a:lnSpc>
                <a:spcPct val="150000"/>
              </a:lnSpc>
              <a:defRPr/>
            </a:pPr>
            <a:r>
              <a:rPr lang="ru-RU" altLang="ru-RU" sz="5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altLang="ru-RU" sz="5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2y</a:t>
            </a:r>
            <a:endParaRPr lang="en-US" altLang="ru-RU" sz="57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795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6" name="TextBox 5"/>
          <p:cNvSpPr txBox="1"/>
          <p:nvPr/>
        </p:nvSpPr>
        <p:spPr>
          <a:xfrm>
            <a:off x="6453299" y="1765280"/>
            <a:ext cx="62721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№ 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279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(2,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4)  </a:t>
            </a:r>
            <a:endParaRPr lang="en-US" sz="5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№ 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280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(2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, 4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5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№ 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282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(2)</a:t>
            </a:r>
            <a:endParaRPr lang="uz-Latn-UZ" sz="5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latin typeface="Arial" pitchFamily="34" charset="0"/>
                <a:cs typeface="Arial" pitchFamily="34" charset="0"/>
              </a:rPr>
              <a:t>Стр. 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86</a:t>
            </a:r>
            <a:endParaRPr lang="uz-Latn-UZ" sz="5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0" name="Picture 2" descr="Премиум векторы | Мультфильм маленький мальчик учитс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446528"/>
            <a:ext cx="4419600" cy="348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756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546218" y="249629"/>
            <a:ext cx="4786124" cy="1157399"/>
          </a:xfrm>
          <a:prstGeom prst="rect">
            <a:avLst/>
          </a:prstGeom>
          <a:noFill/>
        </p:spPr>
        <p:txBody>
          <a:bodyPr wrap="none" lIns="231810" tIns="115903" rIns="231810" bIns="115903" rtlCol="0">
            <a:spAutoFit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906780" y="1143000"/>
            <a:ext cx="5542280" cy="2743200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Повторение </a:t>
            </a: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пройденного</a:t>
            </a:r>
            <a:endParaRPr lang="uz-Latn-UZ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3505200" y="3200400"/>
            <a:ext cx="5542280" cy="2743200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uz-Latn-UZ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6413500" y="5181600"/>
            <a:ext cx="5542280" cy="2743200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lang="uz-Latn-UZ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uz-Latn-UZ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1996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 descr="33Duck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87930"/>
            <a:ext cx="23876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7" descr="33Duck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03960" y="4392930"/>
            <a:ext cx="23876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8" descr="33Duck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760" y="4156710"/>
            <a:ext cx="23876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9" descr="33Duck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05101" y="2045970"/>
            <a:ext cx="23876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10" descr="33Duck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77440" y="5354956"/>
            <a:ext cx="23876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11" descr="33Duck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26560" y="6438900"/>
            <a:ext cx="23876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12" descr="33Duck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6490"/>
            <a:ext cx="23876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0397" name="Text Box 13"/>
          <p:cNvSpPr txBox="1">
            <a:spLocks noChangeArrowheads="1"/>
          </p:cNvSpPr>
          <p:nvPr/>
        </p:nvSpPr>
        <p:spPr bwMode="auto">
          <a:xfrm>
            <a:off x="458742" y="95250"/>
            <a:ext cx="13714457" cy="162461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30622" tIns="65311" rIns="130622" bIns="65311">
            <a:spAutoFit/>
          </a:bodyPr>
          <a:lstStyle/>
          <a:p>
            <a:pPr lvl="0"/>
            <a:r>
              <a:rPr lang="ru-RU" altLang="ru-RU" sz="4000" b="1" dirty="0" smtClean="0">
                <a:latin typeface="Arial" pitchFamily="34" charset="0"/>
                <a:cs typeface="Arial" pitchFamily="34" charset="0"/>
              </a:rPr>
              <a:t>     На </a:t>
            </a:r>
            <a:r>
              <a:rPr lang="ru-RU" altLang="ru-RU" sz="4000" b="1" dirty="0">
                <a:latin typeface="Arial" pitchFamily="34" charset="0"/>
                <a:cs typeface="Arial" pitchFamily="34" charset="0"/>
              </a:rPr>
              <a:t>одной ферме </a:t>
            </a:r>
            <a:r>
              <a:rPr lang="en-US" altLang="ru-RU" sz="57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700" b="1" i="1" dirty="0" smtClean="0">
                <a:solidFill>
                  <a:srgbClr val="002060"/>
                </a:solidFill>
              </a:rPr>
              <a:t>a</a:t>
            </a:r>
            <a:r>
              <a:rPr lang="ru-RU" altLang="ru-RU" sz="5700" b="1" i="1" dirty="0" smtClean="0">
                <a:solidFill>
                  <a:srgbClr val="002060"/>
                </a:solidFill>
              </a:rPr>
              <a:t> </a:t>
            </a:r>
            <a:r>
              <a:rPr lang="ru-RU" altLang="ru-RU" sz="4000" b="1" dirty="0" smtClean="0">
                <a:latin typeface="Arial" pitchFamily="34" charset="0"/>
                <a:cs typeface="Arial" pitchFamily="34" charset="0"/>
              </a:rPr>
              <a:t>птиц</a:t>
            </a:r>
            <a:r>
              <a:rPr lang="ru-RU" altLang="ru-RU" sz="4000" b="1" dirty="0">
                <a:latin typeface="Arial" pitchFamily="34" charset="0"/>
                <a:cs typeface="Arial" pitchFamily="34" charset="0"/>
              </a:rPr>
              <a:t>, а на другой на 20% </a:t>
            </a:r>
            <a:r>
              <a:rPr lang="ru-RU" altLang="ru-RU" sz="4000" b="1" dirty="0" smtClean="0">
                <a:latin typeface="Arial" pitchFamily="34" charset="0"/>
                <a:cs typeface="Arial" pitchFamily="34" charset="0"/>
              </a:rPr>
              <a:t>больше. Сколько </a:t>
            </a:r>
            <a:r>
              <a:rPr lang="ru-RU" altLang="ru-RU" sz="4000" b="1" dirty="0">
                <a:latin typeface="Arial" pitchFamily="34" charset="0"/>
                <a:cs typeface="Arial" pitchFamily="34" charset="0"/>
              </a:rPr>
              <a:t>птиц на двух фермах? </a:t>
            </a:r>
          </a:p>
        </p:txBody>
      </p:sp>
      <p:sp>
        <p:nvSpPr>
          <p:cNvPr id="400398" name="Rectangle 14"/>
          <p:cNvSpPr>
            <a:spLocks noChangeArrowheads="1"/>
          </p:cNvSpPr>
          <p:nvPr/>
        </p:nvSpPr>
        <p:spPr bwMode="auto">
          <a:xfrm>
            <a:off x="6565902" y="2491740"/>
            <a:ext cx="5941055" cy="136300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en-US" altLang="ru-RU" sz="7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altLang="ru-RU" sz="7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7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ферма    </a:t>
            </a:r>
            <a:r>
              <a:rPr lang="en-US" altLang="ru-RU" sz="8000" b="1" i="1" dirty="0" smtClean="0">
                <a:solidFill>
                  <a:srgbClr val="002060"/>
                </a:solidFill>
              </a:rPr>
              <a:t> </a:t>
            </a:r>
            <a:r>
              <a:rPr lang="en-US" altLang="ru-RU" sz="8000" b="1" i="1" dirty="0">
                <a:solidFill>
                  <a:srgbClr val="002060"/>
                </a:solidFill>
              </a:rPr>
              <a:t>a</a:t>
            </a:r>
            <a:endParaRPr lang="ru-RU" altLang="ru-RU" sz="77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0400" name="Rectangle 16"/>
          <p:cNvSpPr>
            <a:spLocks noChangeArrowheads="1"/>
          </p:cNvSpPr>
          <p:nvPr/>
        </p:nvSpPr>
        <p:spPr bwMode="auto">
          <a:xfrm>
            <a:off x="6390640" y="3891916"/>
            <a:ext cx="7210633" cy="136300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en-US" altLang="ru-RU" sz="7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altLang="ru-RU" sz="7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7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ферма</a:t>
            </a:r>
            <a:r>
              <a:rPr lang="en-US" altLang="ru-RU" sz="8000" b="1" i="1" dirty="0">
                <a:solidFill>
                  <a:srgbClr val="002060"/>
                </a:solidFill>
              </a:rPr>
              <a:t> </a:t>
            </a:r>
            <a:r>
              <a:rPr lang="ru-RU" altLang="ru-RU" sz="8000" b="1" i="1" dirty="0" smtClean="0">
                <a:solidFill>
                  <a:srgbClr val="002060"/>
                </a:solidFill>
              </a:rPr>
              <a:t>         </a:t>
            </a:r>
            <a:r>
              <a:rPr lang="en-US" altLang="ru-RU" sz="8000" b="1" i="1" dirty="0" smtClean="0">
                <a:solidFill>
                  <a:srgbClr val="002060"/>
                </a:solidFill>
              </a:rPr>
              <a:t>a</a:t>
            </a:r>
            <a:endParaRPr lang="ru-RU" altLang="ru-RU" sz="77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0401" name="Rectangle 17"/>
          <p:cNvSpPr>
            <a:spLocks noChangeArrowheads="1"/>
          </p:cNvSpPr>
          <p:nvPr/>
        </p:nvSpPr>
        <p:spPr bwMode="auto">
          <a:xfrm>
            <a:off x="6449061" y="5478780"/>
            <a:ext cx="7074955" cy="136300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en-US" altLang="ru-RU" sz="8000" b="1" i="1" dirty="0" smtClean="0">
                <a:solidFill>
                  <a:srgbClr val="002060"/>
                </a:solidFill>
              </a:rPr>
              <a:t>a</a:t>
            </a:r>
            <a:r>
              <a:rPr lang="ru-RU" altLang="ru-RU" sz="7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7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en-US" altLang="ru-RU" sz="7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1,2</a:t>
            </a:r>
            <a:r>
              <a:rPr lang="en-US" altLang="ru-RU" sz="8000" b="1" i="1" dirty="0">
                <a:solidFill>
                  <a:srgbClr val="002060"/>
                </a:solidFill>
              </a:rPr>
              <a:t> </a:t>
            </a:r>
            <a:r>
              <a:rPr lang="en-US" altLang="ru-RU" sz="8000" b="1" i="1" dirty="0" smtClean="0">
                <a:solidFill>
                  <a:srgbClr val="002060"/>
                </a:solidFill>
              </a:rPr>
              <a:t>a</a:t>
            </a:r>
            <a:r>
              <a:rPr lang="ru-RU" altLang="ru-RU" sz="8000" b="1" i="1" dirty="0" smtClean="0">
                <a:solidFill>
                  <a:srgbClr val="002060"/>
                </a:solidFill>
              </a:rPr>
              <a:t> </a:t>
            </a:r>
            <a:r>
              <a:rPr lang="ru-RU" altLang="ru-RU" sz="7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altLang="ru-RU" sz="7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altLang="ru-RU" sz="8000" b="1" i="1" dirty="0" smtClean="0">
                <a:solidFill>
                  <a:srgbClr val="002060"/>
                </a:solidFill>
              </a:rPr>
              <a:t>a</a:t>
            </a:r>
            <a:endParaRPr lang="ru-RU" altLang="ru-RU" sz="77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0403" name="Rectangle 19"/>
          <p:cNvSpPr>
            <a:spLocks noChangeArrowheads="1"/>
          </p:cNvSpPr>
          <p:nvPr/>
        </p:nvSpPr>
        <p:spPr bwMode="auto">
          <a:xfrm>
            <a:off x="11186160" y="2495550"/>
            <a:ext cx="813626" cy="13168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en-US" altLang="ru-RU" sz="77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altLang="ru-RU" sz="77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0404" name="Rectangle 20"/>
          <p:cNvSpPr>
            <a:spLocks noChangeArrowheads="1"/>
          </p:cNvSpPr>
          <p:nvPr/>
        </p:nvSpPr>
        <p:spPr bwMode="auto">
          <a:xfrm>
            <a:off x="11353800" y="3917316"/>
            <a:ext cx="1637569" cy="13168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en-US" altLang="ru-RU" sz="77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1,2</a:t>
            </a:r>
            <a:endParaRPr lang="ru-RU" altLang="ru-RU" sz="77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0405" name="Rectangle 21"/>
          <p:cNvSpPr>
            <a:spLocks noChangeArrowheads="1"/>
          </p:cNvSpPr>
          <p:nvPr/>
        </p:nvSpPr>
        <p:spPr bwMode="auto">
          <a:xfrm>
            <a:off x="11201400" y="5494020"/>
            <a:ext cx="1637569" cy="13168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77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2,2</a:t>
            </a:r>
          </a:p>
        </p:txBody>
      </p:sp>
    </p:spTree>
    <p:extLst>
      <p:ext uri="{BB962C8B-B14F-4D97-AF65-F5344CB8AC3E}">
        <p14:creationId xmlns:p14="http://schemas.microsoft.com/office/powerpoint/2010/main" val="553067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00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00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00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00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400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400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500" fill="hold"/>
                                        <p:tgtEl>
                                          <p:spTgt spid="4004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500" fill="hold"/>
                                        <p:tgtEl>
                                          <p:spTgt spid="4004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0398" grpId="0"/>
      <p:bldP spid="400400" grpId="0"/>
      <p:bldP spid="400401" grpId="0"/>
      <p:bldP spid="400403" grpId="0"/>
      <p:bldP spid="400404" grpId="0"/>
      <p:bldP spid="400404" grpId="1"/>
      <p:bldP spid="400405" grpId="0"/>
      <p:bldP spid="40040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CRCTR02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2486661" cy="3249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3512822" y="381000"/>
            <a:ext cx="10368280" cy="1727834"/>
          </a:xfrm>
          <a:prstGeom prst="wedgeRoundRectCallout">
            <a:avLst>
              <a:gd name="adj1" fmla="val -66023"/>
              <a:gd name="adj2" fmla="val 22324"/>
              <a:gd name="adj3" fmla="val 16667"/>
            </a:avLst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</p:spPr>
        <p:txBody>
          <a:bodyPr lIns="130622" tIns="65311" rIns="130622" bIns="65311"/>
          <a:lstStyle/>
          <a:p>
            <a:pPr algn="ctr"/>
            <a:r>
              <a:rPr lang="ru-RU" sz="4000" b="1" dirty="0">
                <a:latin typeface="Arial" pitchFamily="34" charset="0"/>
                <a:cs typeface="Arial" pitchFamily="34" charset="0"/>
              </a:rPr>
              <a:t>Определите,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что пропущено в данных 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выражениях.</a:t>
            </a:r>
          </a:p>
        </p:txBody>
      </p:sp>
      <p:sp>
        <p:nvSpPr>
          <p:cNvPr id="9222" name="WordArt 6"/>
          <p:cNvSpPr>
            <a:spLocks noChangeArrowheads="1" noChangeShapeType="1" noTextEdit="1"/>
          </p:cNvSpPr>
          <p:nvPr/>
        </p:nvSpPr>
        <p:spPr bwMode="auto">
          <a:xfrm>
            <a:off x="6738621" y="2990850"/>
            <a:ext cx="7373619" cy="603886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100" b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1A0A5E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6а -  ...  = -3а</a:t>
            </a:r>
            <a:endParaRPr lang="uz-Latn-UZ" sz="5100" b="1" kern="10">
              <a:ln w="19050">
                <a:solidFill>
                  <a:srgbClr val="00FF00"/>
                </a:solidFill>
                <a:round/>
                <a:headEnd/>
                <a:tailEnd/>
              </a:ln>
              <a:solidFill>
                <a:srgbClr val="1A0A5E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223" name="WordArt 7"/>
          <p:cNvSpPr>
            <a:spLocks noChangeArrowheads="1" noChangeShapeType="1" noTextEdit="1"/>
          </p:cNvSpPr>
          <p:nvPr/>
        </p:nvSpPr>
        <p:spPr bwMode="auto">
          <a:xfrm>
            <a:off x="3629661" y="4459606"/>
            <a:ext cx="10485120" cy="603884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100" b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1A0A5E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6х -   ...   -13х = -7х - 9</a:t>
            </a:r>
            <a:endParaRPr lang="uz-Latn-UZ" sz="5100" b="1" kern="10">
              <a:ln w="19050">
                <a:solidFill>
                  <a:srgbClr val="00FF00"/>
                </a:solidFill>
                <a:round/>
                <a:headEnd/>
                <a:tailEnd/>
              </a:ln>
              <a:solidFill>
                <a:srgbClr val="1A0A5E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224" name="WordArt 8"/>
          <p:cNvSpPr>
            <a:spLocks noChangeArrowheads="1" noChangeShapeType="1" noTextEdit="1"/>
          </p:cNvSpPr>
          <p:nvPr/>
        </p:nvSpPr>
        <p:spPr bwMode="auto">
          <a:xfrm>
            <a:off x="401320" y="5930266"/>
            <a:ext cx="13827760" cy="603884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100" b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1A0A5E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6х -  ...  -13х + 1 - 4х =   ...  -8</a:t>
            </a:r>
            <a:endParaRPr lang="uz-Latn-UZ" sz="5100" b="1" kern="10">
              <a:ln w="19050">
                <a:solidFill>
                  <a:srgbClr val="00FF00"/>
                </a:solidFill>
                <a:round/>
                <a:headEnd/>
                <a:tailEnd/>
              </a:ln>
              <a:solidFill>
                <a:srgbClr val="1A0A5E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225" name="Oval 9"/>
          <p:cNvSpPr>
            <a:spLocks noChangeArrowheads="1"/>
          </p:cNvSpPr>
          <p:nvPr/>
        </p:nvSpPr>
        <p:spPr bwMode="auto">
          <a:xfrm>
            <a:off x="8928102" y="2819400"/>
            <a:ext cx="2189480" cy="1097280"/>
          </a:xfrm>
          <a:prstGeom prst="ellipse">
            <a:avLst/>
          </a:prstGeom>
          <a:solidFill>
            <a:srgbClr val="FFFF99"/>
          </a:solidFill>
          <a:ln w="9525">
            <a:solidFill>
              <a:srgbClr val="FFFF99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pPr algn="ctr"/>
            <a:r>
              <a:rPr lang="ru-RU" sz="7700" b="1" dirty="0">
                <a:solidFill>
                  <a:srgbClr val="A50021"/>
                </a:solidFill>
                <a:latin typeface="Times New Roman" pitchFamily="18" charset="0"/>
              </a:rPr>
              <a:t>9а</a:t>
            </a:r>
          </a:p>
        </p:txBody>
      </p:sp>
      <p:sp>
        <p:nvSpPr>
          <p:cNvPr id="9226" name="Oval 10"/>
          <p:cNvSpPr>
            <a:spLocks noChangeArrowheads="1"/>
          </p:cNvSpPr>
          <p:nvPr/>
        </p:nvSpPr>
        <p:spPr bwMode="auto">
          <a:xfrm>
            <a:off x="5588001" y="4288156"/>
            <a:ext cx="2189480" cy="1097280"/>
          </a:xfrm>
          <a:prstGeom prst="ellipse">
            <a:avLst/>
          </a:prstGeom>
          <a:solidFill>
            <a:srgbClr val="FFFF99"/>
          </a:solidFill>
          <a:ln w="9525">
            <a:solidFill>
              <a:srgbClr val="FFFF99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pPr algn="ctr"/>
            <a:r>
              <a:rPr lang="ru-RU" sz="7700" b="1">
                <a:solidFill>
                  <a:srgbClr val="A50021"/>
                </a:solidFill>
                <a:latin typeface="Times New Roman" pitchFamily="18" charset="0"/>
              </a:rPr>
              <a:t>9</a:t>
            </a:r>
          </a:p>
        </p:txBody>
      </p:sp>
      <p:sp>
        <p:nvSpPr>
          <p:cNvPr id="9227" name="Oval 11"/>
          <p:cNvSpPr>
            <a:spLocks noChangeArrowheads="1"/>
          </p:cNvSpPr>
          <p:nvPr/>
        </p:nvSpPr>
        <p:spPr bwMode="auto">
          <a:xfrm>
            <a:off x="2131062" y="5756910"/>
            <a:ext cx="2075179" cy="1097280"/>
          </a:xfrm>
          <a:prstGeom prst="ellipse">
            <a:avLst/>
          </a:prstGeom>
          <a:solidFill>
            <a:srgbClr val="FFFF99"/>
          </a:solidFill>
          <a:ln w="9525">
            <a:solidFill>
              <a:srgbClr val="FFFF99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pPr algn="ctr"/>
            <a:r>
              <a:rPr lang="ru-RU" sz="7700" b="1" dirty="0">
                <a:solidFill>
                  <a:srgbClr val="A50021"/>
                </a:solidFill>
                <a:latin typeface="Times New Roman" pitchFamily="18" charset="0"/>
              </a:rPr>
              <a:t>9</a:t>
            </a:r>
          </a:p>
        </p:txBody>
      </p:sp>
      <p:sp>
        <p:nvSpPr>
          <p:cNvPr id="9228" name="Oval 12"/>
          <p:cNvSpPr>
            <a:spLocks noChangeArrowheads="1"/>
          </p:cNvSpPr>
          <p:nvPr/>
        </p:nvSpPr>
        <p:spPr bwMode="auto">
          <a:xfrm>
            <a:off x="11117582" y="5683568"/>
            <a:ext cx="2075179" cy="1097280"/>
          </a:xfrm>
          <a:prstGeom prst="ellipse">
            <a:avLst/>
          </a:prstGeom>
          <a:solidFill>
            <a:srgbClr val="FFFF99"/>
          </a:solidFill>
          <a:ln w="9525">
            <a:solidFill>
              <a:srgbClr val="FFFF99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pPr algn="ctr"/>
            <a:r>
              <a:rPr lang="ru-RU" sz="7700" b="1" dirty="0">
                <a:solidFill>
                  <a:srgbClr val="A50021"/>
                </a:solidFill>
                <a:latin typeface="Times New Roman" pitchFamily="18" charset="0"/>
              </a:rPr>
              <a:t>-11х</a:t>
            </a:r>
          </a:p>
        </p:txBody>
      </p:sp>
    </p:spTree>
    <p:extLst>
      <p:ext uri="{BB962C8B-B14F-4D97-AF65-F5344CB8AC3E}">
        <p14:creationId xmlns:p14="http://schemas.microsoft.com/office/powerpoint/2010/main" val="5738390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 animBg="1"/>
      <p:bldP spid="9222" grpId="0"/>
      <p:bldP spid="9223" grpId="0"/>
      <p:bldP spid="9224" grpId="0"/>
      <p:bldP spid="9225" grpId="0" animBg="1"/>
      <p:bldP spid="9226" grpId="0" animBg="1"/>
      <p:bldP spid="9227" grpId="0" animBg="1"/>
      <p:bldP spid="92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1"/>
          <p:cNvSpPr txBox="1">
            <a:spLocks noChangeArrowheads="1"/>
          </p:cNvSpPr>
          <p:nvPr/>
        </p:nvSpPr>
        <p:spPr bwMode="auto">
          <a:xfrm>
            <a:off x="533400" y="312421"/>
            <a:ext cx="13487400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Раскройте скобки</a:t>
            </a:r>
            <a:endParaRPr lang="ru-RU" alt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171" name="Object 6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5351518"/>
              </p:ext>
            </p:extLst>
          </p:nvPr>
        </p:nvGraphicFramePr>
        <p:xfrm>
          <a:off x="2590800" y="1065968"/>
          <a:ext cx="5407659" cy="31699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2" name="Формула" r:id="rId3" imgW="825500" imgH="673100" progId="">
                  <p:embed/>
                </p:oleObj>
              </mc:Choice>
              <mc:Fallback>
                <p:oleObj name="Формула" r:id="rId3" imgW="825500" imgH="6731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1065968"/>
                        <a:ext cx="5407659" cy="31699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6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4155876"/>
              </p:ext>
            </p:extLst>
          </p:nvPr>
        </p:nvGraphicFramePr>
        <p:xfrm>
          <a:off x="7124701" y="1254181"/>
          <a:ext cx="3860800" cy="7791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3" name="Формула" r:id="rId5" imgW="660113" imgH="177723" progId="">
                  <p:embed/>
                </p:oleObj>
              </mc:Choice>
              <mc:Fallback>
                <p:oleObj name="Формула" r:id="rId5" imgW="660113" imgH="17772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24701" y="1254181"/>
                        <a:ext cx="3860800" cy="779146"/>
                      </a:xfrm>
                      <a:prstGeom prst="rect">
                        <a:avLst/>
                      </a:prstGeom>
                      <a:solidFill>
                        <a:srgbClr val="CAF297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6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8344185"/>
              </p:ext>
            </p:extLst>
          </p:nvPr>
        </p:nvGraphicFramePr>
        <p:xfrm>
          <a:off x="6662421" y="2378132"/>
          <a:ext cx="3228339" cy="7200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4" name="Формула" r:id="rId7" imgW="596641" imgH="177723" progId="">
                  <p:embed/>
                </p:oleObj>
              </mc:Choice>
              <mc:Fallback>
                <p:oleObj name="Формула" r:id="rId7" imgW="596641" imgH="17772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2421" y="2378132"/>
                        <a:ext cx="3228339" cy="720090"/>
                      </a:xfrm>
                      <a:prstGeom prst="rect">
                        <a:avLst/>
                      </a:prstGeom>
                      <a:solidFill>
                        <a:srgbClr val="CAF297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9802437"/>
              </p:ext>
            </p:extLst>
          </p:nvPr>
        </p:nvGraphicFramePr>
        <p:xfrm>
          <a:off x="7815581" y="3502081"/>
          <a:ext cx="3817619" cy="6915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5" name="Формула" r:id="rId9" imgW="736280" imgH="177723" progId="">
                  <p:embed/>
                </p:oleObj>
              </mc:Choice>
              <mc:Fallback>
                <p:oleObj name="Формула" r:id="rId9" imgW="736280" imgH="17772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5581" y="3502081"/>
                        <a:ext cx="3817619" cy="691516"/>
                      </a:xfrm>
                      <a:prstGeom prst="rect">
                        <a:avLst/>
                      </a:prstGeom>
                      <a:solidFill>
                        <a:srgbClr val="CAF297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33400" y="4038600"/>
            <a:ext cx="13487400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Упростите выражения</a:t>
            </a:r>
            <a:endParaRPr lang="ru-RU" alt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Object 6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2570662"/>
              </p:ext>
            </p:extLst>
          </p:nvPr>
        </p:nvGraphicFramePr>
        <p:xfrm>
          <a:off x="3492499" y="4760651"/>
          <a:ext cx="4254501" cy="333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6" name="Формула" r:id="rId11" imgW="762000" imgH="736600" progId="">
                  <p:embed/>
                </p:oleObj>
              </mc:Choice>
              <mc:Fallback>
                <p:oleObj name="Формула" r:id="rId11" imgW="762000" imgH="7366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499" y="4760651"/>
                        <a:ext cx="4254501" cy="3338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7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7743768"/>
              </p:ext>
            </p:extLst>
          </p:nvPr>
        </p:nvGraphicFramePr>
        <p:xfrm>
          <a:off x="6400800" y="4800600"/>
          <a:ext cx="1615440" cy="8896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7" name="Формула" r:id="rId13" imgW="330057" imgH="203112" progId="">
                  <p:embed/>
                </p:oleObj>
              </mc:Choice>
              <mc:Fallback>
                <p:oleObj name="Формула" r:id="rId13" imgW="330057" imgH="20311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4800600"/>
                        <a:ext cx="1615440" cy="889634"/>
                      </a:xfrm>
                      <a:prstGeom prst="rect">
                        <a:avLst/>
                      </a:prstGeom>
                      <a:solidFill>
                        <a:srgbClr val="CAF297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7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2105792"/>
              </p:ext>
            </p:extLst>
          </p:nvPr>
        </p:nvGraphicFramePr>
        <p:xfrm>
          <a:off x="6477000" y="5943600"/>
          <a:ext cx="1574800" cy="8579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8" name="Формула" r:id="rId15" imgW="330057" imgH="203112" progId="">
                  <p:embed/>
                </p:oleObj>
              </mc:Choice>
              <mc:Fallback>
                <p:oleObj name="Формула" r:id="rId15" imgW="330057" imgH="20311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5943600"/>
                        <a:ext cx="1574800" cy="857940"/>
                      </a:xfrm>
                      <a:prstGeom prst="rect">
                        <a:avLst/>
                      </a:prstGeom>
                      <a:solidFill>
                        <a:srgbClr val="CAF297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7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4530858"/>
              </p:ext>
            </p:extLst>
          </p:nvPr>
        </p:nvGraphicFramePr>
        <p:xfrm>
          <a:off x="7754619" y="6934200"/>
          <a:ext cx="2240280" cy="905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9" name="Формула" r:id="rId17" imgW="469696" imgH="203112" progId="">
                  <p:embed/>
                </p:oleObj>
              </mc:Choice>
              <mc:Fallback>
                <p:oleObj name="Формула" r:id="rId17" imgW="469696" imgH="20311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54619" y="6934200"/>
                        <a:ext cx="2240280" cy="905565"/>
                      </a:xfrm>
                      <a:prstGeom prst="rect">
                        <a:avLst/>
                      </a:prstGeom>
                      <a:solidFill>
                        <a:srgbClr val="CAF297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3447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45651" y="464748"/>
            <a:ext cx="1169955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3200" b="1" dirty="0">
                <a:latin typeface="Arial" pitchFamily="34" charset="0"/>
                <a:cs typeface="Arial" pitchFamily="34" charset="0"/>
              </a:rPr>
              <a:t>Пример 1: Умножить одночлен              на многочлен  </a:t>
            </a:r>
          </a:p>
        </p:txBody>
      </p:sp>
      <p:graphicFrame>
        <p:nvGraphicFramePr>
          <p:cNvPr id="3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343693"/>
              </p:ext>
            </p:extLst>
          </p:nvPr>
        </p:nvGraphicFramePr>
        <p:xfrm>
          <a:off x="7162800" y="228600"/>
          <a:ext cx="1369537" cy="8209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7" name="Формула" r:id="rId3" imgW="355292" imgH="203024" progId="">
                  <p:embed/>
                </p:oleObj>
              </mc:Choice>
              <mc:Fallback>
                <p:oleObj name="Формула" r:id="rId3" imgW="355292" imgH="203024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228600"/>
                        <a:ext cx="1369537" cy="8209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7081927"/>
              </p:ext>
            </p:extLst>
          </p:nvPr>
        </p:nvGraphicFramePr>
        <p:xfrm>
          <a:off x="11626058" y="304800"/>
          <a:ext cx="2242342" cy="7447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8" name="Формула" r:id="rId5" imgW="660240" imgH="203040" progId="Equation.3">
                  <p:embed/>
                </p:oleObj>
              </mc:Choice>
              <mc:Fallback>
                <p:oleObj name="Формула" r:id="rId5" imgW="6602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26058" y="304800"/>
                        <a:ext cx="2242342" cy="7447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0599078"/>
              </p:ext>
            </p:extLst>
          </p:nvPr>
        </p:nvGraphicFramePr>
        <p:xfrm>
          <a:off x="2209801" y="1219200"/>
          <a:ext cx="4209576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9" name="Формула" r:id="rId7" imgW="1193800" imgH="228600" progId="">
                  <p:embed/>
                </p:oleObj>
              </mc:Choice>
              <mc:Fallback>
                <p:oleObj name="Формула" r:id="rId7" imgW="1193800" imgH="2286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1" y="1219200"/>
                        <a:ext cx="4209576" cy="873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Выгнутая вниз стрелка 5"/>
          <p:cNvSpPr/>
          <p:nvPr/>
        </p:nvSpPr>
        <p:spPr>
          <a:xfrm>
            <a:off x="2830990" y="1911350"/>
            <a:ext cx="1021397" cy="144463"/>
          </a:xfrm>
          <a:prstGeom prst="curved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Выгнутая вниз стрелка 6"/>
          <p:cNvSpPr/>
          <p:nvPr/>
        </p:nvSpPr>
        <p:spPr>
          <a:xfrm>
            <a:off x="2830989" y="1983581"/>
            <a:ext cx="2082641" cy="216694"/>
          </a:xfrm>
          <a:prstGeom prst="curved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низ стрелка 7"/>
          <p:cNvSpPr/>
          <p:nvPr/>
        </p:nvSpPr>
        <p:spPr>
          <a:xfrm>
            <a:off x="2827577" y="1995567"/>
            <a:ext cx="2884010" cy="432594"/>
          </a:xfrm>
          <a:prstGeom prst="curved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9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0213808"/>
              </p:ext>
            </p:extLst>
          </p:nvPr>
        </p:nvGraphicFramePr>
        <p:xfrm>
          <a:off x="6468588" y="1219200"/>
          <a:ext cx="6790212" cy="8731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0" name="Формула" r:id="rId9" imgW="1968500" imgH="228600" progId="">
                  <p:embed/>
                </p:oleObj>
              </mc:Choice>
              <mc:Fallback>
                <p:oleObj name="Формула" r:id="rId9" imgW="1968500" imgH="2286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8588" y="1219200"/>
                        <a:ext cx="6790212" cy="8731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6498651"/>
              </p:ext>
            </p:extLst>
          </p:nvPr>
        </p:nvGraphicFramePr>
        <p:xfrm>
          <a:off x="8229601" y="2428160"/>
          <a:ext cx="5791200" cy="7389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1" name="Формула" r:id="rId11" imgW="1231366" imgH="203112" progId="">
                  <p:embed/>
                </p:oleObj>
              </mc:Choice>
              <mc:Fallback>
                <p:oleObj name="Формула" r:id="rId11" imgW="1231366" imgH="20311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601" y="2428160"/>
                        <a:ext cx="5791200" cy="7389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745651" y="3986292"/>
            <a:ext cx="87487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3200" b="1" dirty="0">
                <a:latin typeface="Arial" pitchFamily="34" charset="0"/>
                <a:cs typeface="Arial" pitchFamily="34" charset="0"/>
              </a:rPr>
              <a:t>Пример 2: Упростить выражение </a:t>
            </a:r>
          </a:p>
        </p:txBody>
      </p:sp>
      <p:graphicFrame>
        <p:nvGraphicFramePr>
          <p:cNvPr id="12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07568"/>
              </p:ext>
            </p:extLst>
          </p:nvPr>
        </p:nvGraphicFramePr>
        <p:xfrm>
          <a:off x="7924800" y="3815228"/>
          <a:ext cx="3808413" cy="926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2" name="Формула" r:id="rId13" imgW="927000" imgH="228600" progId="Equation.3">
                  <p:embed/>
                </p:oleObj>
              </mc:Choice>
              <mc:Fallback>
                <p:oleObj name="Формула" r:id="rId13" imgW="9270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4800" y="3815228"/>
                        <a:ext cx="3808413" cy="9269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3169429"/>
              </p:ext>
            </p:extLst>
          </p:nvPr>
        </p:nvGraphicFramePr>
        <p:xfrm>
          <a:off x="628771" y="4724400"/>
          <a:ext cx="5043725" cy="88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3" name="Формула" r:id="rId15" imgW="1040948" imgH="228501" progId="">
                  <p:embed/>
                </p:oleObj>
              </mc:Choice>
              <mc:Fallback>
                <p:oleObj name="Формула" r:id="rId15" imgW="1040948" imgH="22850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771" y="4724400"/>
                        <a:ext cx="5043725" cy="889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Выгнутая вниз стрелка 13"/>
          <p:cNvSpPr/>
          <p:nvPr/>
        </p:nvSpPr>
        <p:spPr>
          <a:xfrm>
            <a:off x="2651602" y="5437192"/>
            <a:ext cx="948213" cy="343697"/>
          </a:xfrm>
          <a:prstGeom prst="curvedUpArrow">
            <a:avLst/>
          </a:prstGeom>
          <a:solidFill>
            <a:schemeClr val="accent3">
              <a:lumMod val="75000"/>
            </a:schemeClr>
          </a:solidFill>
          <a:ln>
            <a:solidFill>
              <a:srgbClr val="1A0A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низ стрелка 14"/>
          <p:cNvSpPr/>
          <p:nvPr/>
        </p:nvSpPr>
        <p:spPr>
          <a:xfrm>
            <a:off x="2475230" y="5494816"/>
            <a:ext cx="2249170" cy="524983"/>
          </a:xfrm>
          <a:prstGeom prst="curvedUpArrow">
            <a:avLst/>
          </a:prstGeom>
          <a:solidFill>
            <a:schemeClr val="accent3">
              <a:lumMod val="75000"/>
            </a:schemeClr>
          </a:solidFill>
          <a:ln>
            <a:solidFill>
              <a:srgbClr val="1A0A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16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0468080"/>
              </p:ext>
            </p:extLst>
          </p:nvPr>
        </p:nvGraphicFramePr>
        <p:xfrm>
          <a:off x="5550378" y="4724400"/>
          <a:ext cx="3523138" cy="7697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4" name="Формула" r:id="rId17" imgW="965200" imgH="203200" progId="">
                  <p:embed/>
                </p:oleObj>
              </mc:Choice>
              <mc:Fallback>
                <p:oleObj name="Формула" r:id="rId17" imgW="965200" imgH="203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0378" y="4724400"/>
                        <a:ext cx="3523138" cy="7697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7" name="Прямая соединительная линия 16"/>
          <p:cNvCxnSpPr/>
          <p:nvPr/>
        </p:nvCxnSpPr>
        <p:spPr>
          <a:xfrm flipV="1">
            <a:off x="6781800" y="5494814"/>
            <a:ext cx="750888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544663" y="5486400"/>
            <a:ext cx="758586" cy="0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4350604"/>
              </p:ext>
            </p:extLst>
          </p:nvPr>
        </p:nvGraphicFramePr>
        <p:xfrm>
          <a:off x="9067800" y="4572000"/>
          <a:ext cx="3048000" cy="919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5" name="Формула" r:id="rId19" imgW="660240" imgH="203040" progId="Equation.3">
                  <p:embed/>
                </p:oleObj>
              </mc:Choice>
              <mc:Fallback>
                <p:oleObj name="Формула" r:id="rId19" imgW="6602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67800" y="4572000"/>
                        <a:ext cx="3048000" cy="919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850743" y="6395591"/>
            <a:ext cx="1371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Произведение одночлена на многочлен всегда можно представить в виде </a:t>
            </a:r>
            <a:r>
              <a:rPr lang="ru-RU" sz="3600" b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многочлена</a:t>
            </a:r>
            <a:endParaRPr lang="ru-RU" sz="3600" b="1" dirty="0">
              <a:solidFill>
                <a:srgbClr val="A5002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99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8" grpId="0" animBg="1"/>
      <p:bldP spid="11" grpId="0"/>
      <p:bldP spid="14" grpId="0" animBg="1"/>
      <p:bldP spid="15" grpId="0" animBg="1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539750" y="333375"/>
            <a:ext cx="1409065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latin typeface="Arial" pitchFamily="34" charset="0"/>
                <a:cs typeface="Arial" pitchFamily="34" charset="0"/>
              </a:rPr>
              <a:t>Упростите выражение и найдите его значение                                       </a:t>
            </a:r>
            <a:endParaRPr lang="ru-RU" altLang="ru-RU" sz="4000" b="1" dirty="0" smtClean="0">
              <a:latin typeface="Arial" pitchFamily="34" charset="0"/>
              <a:cs typeface="Arial" pitchFamily="34" charset="0"/>
            </a:endParaRPr>
          </a:p>
          <a:p>
            <a:pPr algn="ctr" eaLnBrk="1" hangingPunct="1"/>
            <a:endParaRPr lang="ru-RU" altLang="ru-RU" sz="4000" b="1" dirty="0">
              <a:latin typeface="Arial" pitchFamily="34" charset="0"/>
              <a:cs typeface="Arial" pitchFamily="34" charset="0"/>
            </a:endParaRPr>
          </a:p>
          <a:p>
            <a:pPr algn="ctr" eaLnBrk="1" hangingPunct="1"/>
            <a:r>
              <a:rPr lang="ru-RU" altLang="ru-RU" sz="4000" b="1" dirty="0" smtClean="0">
                <a:latin typeface="Arial" pitchFamily="34" charset="0"/>
                <a:cs typeface="Arial" pitchFamily="34" charset="0"/>
              </a:rPr>
              <a:t>при  </a:t>
            </a:r>
            <a:endParaRPr lang="ru-RU" altLang="ru-RU" sz="40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Object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6715882"/>
              </p:ext>
            </p:extLst>
          </p:nvPr>
        </p:nvGraphicFramePr>
        <p:xfrm>
          <a:off x="1457324" y="1515129"/>
          <a:ext cx="5312412" cy="757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8" name="Формула" r:id="rId3" imgW="1511300" imgH="215900" progId="">
                  <p:embed/>
                </p:oleObj>
              </mc:Choice>
              <mc:Fallback>
                <p:oleObj name="Формула" r:id="rId3" imgW="1511300" imgH="2159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7324" y="1515129"/>
                        <a:ext cx="5312412" cy="757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450301"/>
              </p:ext>
            </p:extLst>
          </p:nvPr>
        </p:nvGraphicFramePr>
        <p:xfrm>
          <a:off x="8382000" y="1509414"/>
          <a:ext cx="2514600" cy="79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9" name="Формула" r:id="rId5" imgW="533160" imgH="203040" progId="Equation.3">
                  <p:embed/>
                </p:oleObj>
              </mc:Choice>
              <mc:Fallback>
                <p:oleObj name="Формула" r:id="rId5" imgW="5331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0" y="1509414"/>
                        <a:ext cx="2514600" cy="798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3366984"/>
              </p:ext>
            </p:extLst>
          </p:nvPr>
        </p:nvGraphicFramePr>
        <p:xfrm>
          <a:off x="539750" y="2971800"/>
          <a:ext cx="6016748" cy="8236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0" name="Формула" r:id="rId7" imgW="1637589" imgH="215806" progId="">
                  <p:embed/>
                </p:oleObj>
              </mc:Choice>
              <mc:Fallback>
                <p:oleObj name="Формула" r:id="rId7" imgW="1637589" imgH="21580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2971800"/>
                        <a:ext cx="6016748" cy="8236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6565775"/>
              </p:ext>
            </p:extLst>
          </p:nvPr>
        </p:nvGraphicFramePr>
        <p:xfrm>
          <a:off x="6474302" y="2971800"/>
          <a:ext cx="5276532" cy="741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1" name="Формула" r:id="rId9" imgW="1422400" imgH="203200" progId="">
                  <p:embed/>
                </p:oleObj>
              </mc:Choice>
              <mc:Fallback>
                <p:oleObj name="Формула" r:id="rId9" imgW="1422400" imgH="203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4302" y="2971800"/>
                        <a:ext cx="5276532" cy="7412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>
            <a:off x="6661786" y="3657600"/>
            <a:ext cx="504825" cy="0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7792086" y="3657600"/>
            <a:ext cx="504825" cy="0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9829800" y="3657600"/>
            <a:ext cx="504825" cy="0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8991600" y="3810000"/>
            <a:ext cx="374650" cy="0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993187" y="3676650"/>
            <a:ext cx="395288" cy="0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896600" y="3668712"/>
            <a:ext cx="374650" cy="0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0896600" y="3810000"/>
            <a:ext cx="374650" cy="0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1809174"/>
              </p:ext>
            </p:extLst>
          </p:nvPr>
        </p:nvGraphicFramePr>
        <p:xfrm>
          <a:off x="11658600" y="2935857"/>
          <a:ext cx="1521043" cy="8741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2" name="Формула" r:id="rId11" imgW="431613" imgH="203112" progId="">
                  <p:embed/>
                </p:oleObj>
              </mc:Choice>
              <mc:Fallback>
                <p:oleObj name="Формула" r:id="rId11" imgW="431613" imgH="20311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58600" y="2935857"/>
                        <a:ext cx="1521043" cy="8741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7870392"/>
              </p:ext>
            </p:extLst>
          </p:nvPr>
        </p:nvGraphicFramePr>
        <p:xfrm>
          <a:off x="3909173" y="4419600"/>
          <a:ext cx="4387738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3" name="Формула" r:id="rId13" imgW="875920" imgH="215806" progId="">
                  <p:embed/>
                </p:oleObj>
              </mc:Choice>
              <mc:Fallback>
                <p:oleObj name="Формула" r:id="rId13" imgW="875920" imgH="21580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9173" y="4419600"/>
                        <a:ext cx="4387738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8753658"/>
              </p:ext>
            </p:extLst>
          </p:nvPr>
        </p:nvGraphicFramePr>
        <p:xfrm>
          <a:off x="8044498" y="4419600"/>
          <a:ext cx="1535748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4" name="Формула" r:id="rId15" imgW="228600" imgH="203040" progId="Equation.3">
                  <p:embed/>
                </p:oleObj>
              </mc:Choice>
              <mc:Fallback>
                <p:oleObj name="Формула" r:id="rId15" imgW="2286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44498" y="4419600"/>
                        <a:ext cx="1535748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33251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14239" y="3"/>
            <a:ext cx="7410264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3115" y="719399"/>
            <a:ext cx="14020800" cy="707868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№ </a:t>
            </a:r>
            <a:r>
              <a:rPr lang="ru-RU" sz="40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uz-Latn-UZ" sz="40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79</a:t>
            </a:r>
            <a:r>
              <a:rPr lang="ru-RU" sz="40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z-Cyrl-UZ" sz="4000" b="1" kern="0" dirty="0" smtClean="0">
                <a:latin typeface="Arial" pitchFamily="34" charset="0"/>
                <a:cs typeface="Arial" pitchFamily="34" charset="0"/>
              </a:rPr>
              <a:t>Упростите в</a:t>
            </a:r>
            <a:r>
              <a:rPr lang="ru-RU" sz="4000" b="1" kern="0" dirty="0" smtClean="0">
                <a:latin typeface="Arial" pitchFamily="34" charset="0"/>
                <a:cs typeface="Arial" pitchFamily="34" charset="0"/>
              </a:rPr>
              <a:t>ы</a:t>
            </a:r>
            <a:r>
              <a:rPr lang="uz-Cyrl-UZ" sz="4000" b="1" kern="0" dirty="0" smtClean="0">
                <a:latin typeface="Arial" pitchFamily="34" charset="0"/>
                <a:cs typeface="Arial" pitchFamily="34" charset="0"/>
              </a:rPr>
              <a:t>ражение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2" descr="Как правильно создавать тестовые задания для учащихся - EduNe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407790" y="1903783"/>
                <a:ext cx="7129837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1) 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𝟔</m:t>
                    </m:r>
                    <m:d>
                      <m:d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ru-RU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𝒕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𝒏</m:t>
                        </m:r>
                      </m:e>
                    </m:d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(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𝒕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𝒏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790" y="1903783"/>
                <a:ext cx="7129837" cy="769441"/>
              </a:xfrm>
              <a:prstGeom prst="rect">
                <a:avLst/>
              </a:prstGeom>
              <a:blipFill rotWithShape="1">
                <a:blip r:embed="rId3"/>
                <a:stretch>
                  <a:fillRect l="-3080" t="-7874" b="-3070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7319990" y="1903783"/>
                <a:ext cx="675050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𝟏𝟐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𝒕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𝟏𝟖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𝒏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𝟗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𝒕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𝟔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𝒏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9990" y="1903783"/>
                <a:ext cx="6750502" cy="7694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единительная линия 18"/>
          <p:cNvCxnSpPr/>
          <p:nvPr/>
        </p:nvCxnSpPr>
        <p:spPr>
          <a:xfrm>
            <a:off x="11391119" y="2574966"/>
            <a:ext cx="646722" cy="0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8120470" y="2602942"/>
            <a:ext cx="939620" cy="0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12705080" y="2564066"/>
            <a:ext cx="596551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2705080" y="2740914"/>
            <a:ext cx="596551" cy="1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9881611" y="2564066"/>
            <a:ext cx="684429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9881611" y="2740912"/>
            <a:ext cx="684429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4632509" y="2831920"/>
                <a:ext cx="3209918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𝟑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𝒕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𝟏𝟐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𝒏</m:t>
                      </m:r>
                    </m:oMath>
                  </m:oMathPara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2509" y="2831920"/>
                <a:ext cx="3209918" cy="7694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38455" y="4267250"/>
                <a:ext cx="752738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4000" b="1" dirty="0" smtClean="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uz-Latn-UZ" sz="4000" b="1" dirty="0"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𝟐</m:t>
                    </m:r>
                    <m:d>
                      <m:d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𝒙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e>
                    </m:d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𝟓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(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𝒚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455" y="4267250"/>
                <a:ext cx="7527382" cy="769441"/>
              </a:xfrm>
              <a:prstGeom prst="rect">
                <a:avLst/>
              </a:prstGeom>
              <a:blipFill rotWithShape="1">
                <a:blip r:embed="rId6"/>
                <a:stretch>
                  <a:fillRect l="-2917" t="-7937" b="-3174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7473201" y="4290161"/>
                <a:ext cx="7290714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=−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𝟔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𝒙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𝟒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𝒚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𝟏𝟎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𝒚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𝟏𝟓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𝒙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3201" y="4290161"/>
                <a:ext cx="7290714" cy="76944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Прямая соединительная линия 41"/>
          <p:cNvCxnSpPr/>
          <p:nvPr/>
        </p:nvCxnSpPr>
        <p:spPr>
          <a:xfrm>
            <a:off x="13054155" y="4989320"/>
            <a:ext cx="646722" cy="0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8409233" y="4989320"/>
            <a:ext cx="939620" cy="0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11541778" y="5001337"/>
            <a:ext cx="596551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11541778" y="5178185"/>
            <a:ext cx="596551" cy="1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10170374" y="4950444"/>
            <a:ext cx="684429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V="1">
            <a:off x="10170374" y="5127290"/>
            <a:ext cx="684429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4924682" y="5231347"/>
                <a:ext cx="2930995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𝟗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𝒙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𝟔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𝒚</m:t>
                      </m:r>
                    </m:oMath>
                  </m:oMathPara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4682" y="5231347"/>
                <a:ext cx="2930995" cy="76944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218" name="Picture 2" descr="Симпатичная девушка в школьной форме с мультяшным карандашом | Премиум  векторы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99" b="9920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814" y="5776742"/>
            <a:ext cx="2264015" cy="226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Выгнутая влево стрелка 1"/>
          <p:cNvSpPr/>
          <p:nvPr/>
        </p:nvSpPr>
        <p:spPr>
          <a:xfrm rot="16200000" flipH="1">
            <a:off x="1540588" y="1270248"/>
            <a:ext cx="446889" cy="1104899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39" name="Выгнутая влево стрелка 38"/>
          <p:cNvSpPr/>
          <p:nvPr/>
        </p:nvSpPr>
        <p:spPr>
          <a:xfrm rot="16200000" flipH="1">
            <a:off x="2034373" y="623480"/>
            <a:ext cx="564218" cy="22098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48" name="Выгнутая влево стрелка 47"/>
          <p:cNvSpPr/>
          <p:nvPr/>
        </p:nvSpPr>
        <p:spPr>
          <a:xfrm rot="16200000" flipH="1">
            <a:off x="4961515" y="1268626"/>
            <a:ext cx="446889" cy="1104899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49" name="Выгнутая влево стрелка 48"/>
          <p:cNvSpPr/>
          <p:nvPr/>
        </p:nvSpPr>
        <p:spPr>
          <a:xfrm rot="16200000" flipH="1">
            <a:off x="5455300" y="621858"/>
            <a:ext cx="564218" cy="22098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50" name="Выгнутая влево стрелка 49"/>
          <p:cNvSpPr/>
          <p:nvPr/>
        </p:nvSpPr>
        <p:spPr>
          <a:xfrm rot="16200000" flipH="1">
            <a:off x="1802965" y="3563876"/>
            <a:ext cx="446889" cy="1104899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51" name="Выгнутая влево стрелка 50"/>
          <p:cNvSpPr/>
          <p:nvPr/>
        </p:nvSpPr>
        <p:spPr>
          <a:xfrm rot="16200000" flipH="1">
            <a:off x="2296750" y="2917108"/>
            <a:ext cx="564218" cy="22098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52" name="Выгнутая влево стрелка 51"/>
          <p:cNvSpPr/>
          <p:nvPr/>
        </p:nvSpPr>
        <p:spPr>
          <a:xfrm rot="16200000" flipH="1">
            <a:off x="5253688" y="3658193"/>
            <a:ext cx="446889" cy="1104899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53" name="Выгнутая влево стрелка 52"/>
          <p:cNvSpPr/>
          <p:nvPr/>
        </p:nvSpPr>
        <p:spPr>
          <a:xfrm rot="16200000" flipH="1">
            <a:off x="5747473" y="3011425"/>
            <a:ext cx="564218" cy="22098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3743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41" grpId="0"/>
      <p:bldP spid="56" grpId="0"/>
      <p:bldP spid="2" grpId="0" animBg="1"/>
      <p:bldP spid="39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14239" y="3"/>
            <a:ext cx="7410264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5615" y="838042"/>
            <a:ext cx="14020800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№ </a:t>
            </a:r>
            <a:r>
              <a:rPr lang="uz-Latn-UZ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280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Упростите в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ы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ражение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2" descr="Как правильно создавать тестовые задания для учащихся - EduNe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413679" y="2036598"/>
                <a:ext cx="6877845" cy="8565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4000" b="1" dirty="0" smtClean="0"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e>
                    </m:d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(</m:t>
                        </m:r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3679" y="2036598"/>
                <a:ext cx="6877845" cy="856581"/>
              </a:xfrm>
              <a:prstGeom prst="rect">
                <a:avLst/>
              </a:prstGeom>
              <a:blipFill rotWithShape="1">
                <a:blip r:embed="rId3"/>
                <a:stretch>
                  <a:fillRect l="-3191" t="-2837" b="-2198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1874026" y="3042084"/>
                <a:ext cx="6132448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0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𝟑</m:t>
                      </m:r>
                      <m:sSup>
                        <m:sSupPr>
                          <m:ctrlP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𝟑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𝒙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sSup>
                        <m:sSupPr>
                          <m:ctrlP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  <m: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𝟒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𝒙</m:t>
                      </m:r>
                    </m:oMath>
                  </m:oMathPara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4026" y="3042084"/>
                <a:ext cx="6132448" cy="78476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Прямая соединительная линия 59"/>
          <p:cNvCxnSpPr/>
          <p:nvPr/>
        </p:nvCxnSpPr>
        <p:spPr>
          <a:xfrm>
            <a:off x="5553927" y="3695659"/>
            <a:ext cx="646722" cy="0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>
            <a:off x="2494680" y="3695659"/>
            <a:ext cx="939620" cy="0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V="1">
            <a:off x="7200960" y="3656783"/>
            <a:ext cx="596551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7200960" y="3833631"/>
            <a:ext cx="596551" cy="1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V="1">
            <a:off x="4255821" y="3656783"/>
            <a:ext cx="684429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V="1">
            <a:off x="4255821" y="3833629"/>
            <a:ext cx="684429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7788837" y="3075912"/>
                <a:ext cx="2513573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0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𝒙</m:t>
                      </m:r>
                    </m:oMath>
                  </m:oMathPara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8837" y="3075912"/>
                <a:ext cx="2513573" cy="78476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218" name="Picture 2" descr="Симпатичная девушка в школьной форме с мультяшным карандашом | Премиум  векторы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99" b="9920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8600" y="838042"/>
            <a:ext cx="2264015" cy="226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175177" y="4260012"/>
                <a:ext cx="9467207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3) 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𝟐</m:t>
                    </m:r>
                    <m:d>
                      <m:d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ru-RU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𝒂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e>
                    </m:d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𝟑</m:t>
                    </m:r>
                    <m:d>
                      <m:d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𝒂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𝟕</m:t>
                        </m:r>
                      </m:e>
                    </m:d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𝟕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(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𝟕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5177" y="4260012"/>
                <a:ext cx="9467207" cy="769441"/>
              </a:xfrm>
              <a:prstGeom prst="rect">
                <a:avLst/>
              </a:prstGeom>
              <a:blipFill rotWithShape="1">
                <a:blip r:embed="rId8"/>
                <a:stretch>
                  <a:fillRect l="-2318" t="-7937" b="-3174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922937" y="5206522"/>
                <a:ext cx="8379473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𝟔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𝟖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𝟐𝟏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𝟏𝟒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𝟒𝟗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2937" y="5206522"/>
                <a:ext cx="8379473" cy="76944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Прямая соединительная линия 47"/>
          <p:cNvCxnSpPr/>
          <p:nvPr/>
        </p:nvCxnSpPr>
        <p:spPr>
          <a:xfrm>
            <a:off x="5018923" y="5912542"/>
            <a:ext cx="646722" cy="0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2610813" y="5932627"/>
            <a:ext cx="939620" cy="0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V="1">
            <a:off x="9577141" y="5912542"/>
            <a:ext cx="596551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9577141" y="6089390"/>
            <a:ext cx="596551" cy="1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V="1">
            <a:off x="3819363" y="5850652"/>
            <a:ext cx="684429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3819363" y="6027498"/>
            <a:ext cx="684429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7736537" y="5912544"/>
            <a:ext cx="939620" cy="0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V="1">
            <a:off x="6371093" y="5879325"/>
            <a:ext cx="684429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V="1">
            <a:off x="6371093" y="6056171"/>
            <a:ext cx="684429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4310790" y="6629400"/>
                <a:ext cx="3379836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𝟓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𝟑𝟔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0790" y="6629400"/>
                <a:ext cx="3379836" cy="76944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Выгнутая влево стрелка 70"/>
          <p:cNvSpPr/>
          <p:nvPr/>
        </p:nvSpPr>
        <p:spPr>
          <a:xfrm rot="16200000" flipH="1">
            <a:off x="4109896" y="1308334"/>
            <a:ext cx="446889" cy="1104899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72" name="Выгнутая влево стрелка 71"/>
          <p:cNvSpPr/>
          <p:nvPr/>
        </p:nvSpPr>
        <p:spPr>
          <a:xfrm rot="16200000" flipH="1">
            <a:off x="3401532" y="645404"/>
            <a:ext cx="564218" cy="224212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73" name="Выгнутая влево стрелка 72"/>
          <p:cNvSpPr/>
          <p:nvPr/>
        </p:nvSpPr>
        <p:spPr>
          <a:xfrm rot="16200000" flipH="1">
            <a:off x="7428778" y="1371308"/>
            <a:ext cx="446889" cy="105025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74" name="Выгнутая влево стрелка 73"/>
          <p:cNvSpPr/>
          <p:nvPr/>
        </p:nvSpPr>
        <p:spPr>
          <a:xfrm rot="16200000" flipH="1">
            <a:off x="6692294" y="736497"/>
            <a:ext cx="564218" cy="213124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3315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66" grpId="0"/>
      <p:bldP spid="39" grpId="0"/>
      <p:bldP spid="70" grpId="0"/>
      <p:bldP spid="71" grpId="0" animBg="1"/>
      <p:bldP spid="72" grpId="0" animBg="1"/>
      <p:bldP spid="73" grpId="0" animBg="1"/>
      <p:bldP spid="7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10563</TotalTime>
  <Words>801</Words>
  <Application>Microsoft Office PowerPoint</Application>
  <PresentationFormat>Произвольный</PresentationFormat>
  <Paragraphs>95</Paragraphs>
  <Slides>13</Slides>
  <Notes>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Office Theme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Математический диктант</vt:lpstr>
      <vt:lpstr>  ЗАДАНИЯ ДЛЯ ЗАКРЕПЛЕНИЯ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661</cp:revision>
  <dcterms:created xsi:type="dcterms:W3CDTF">2020-04-09T07:32:19Z</dcterms:created>
  <dcterms:modified xsi:type="dcterms:W3CDTF">2021-02-18T17:29:24Z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