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60" r:id="rId2"/>
    <p:sldId id="492" r:id="rId3"/>
    <p:sldId id="713" r:id="rId4"/>
    <p:sldId id="714" r:id="rId5"/>
    <p:sldId id="715" r:id="rId6"/>
    <p:sldId id="716" r:id="rId7"/>
    <p:sldId id="717" r:id="rId8"/>
    <p:sldId id="711" r:id="rId9"/>
    <p:sldId id="718" r:id="rId10"/>
    <p:sldId id="719" r:id="rId11"/>
    <p:sldId id="720" r:id="rId12"/>
    <p:sldId id="721" r:id="rId13"/>
    <p:sldId id="510" r:id="rId14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13"/>
            <p14:sldId id="714"/>
            <p14:sldId id="715"/>
            <p14:sldId id="716"/>
            <p14:sldId id="717"/>
            <p14:sldId id="711"/>
            <p14:sldId id="718"/>
            <p14:sldId id="719"/>
            <p14:sldId id="720"/>
            <p14:sldId id="721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81DA9A-A368-40E3-9D66-7A944C2E9DFC}" type="slidenum">
              <a:rPr lang="ru-RU"/>
              <a:pPr eaLnBrk="1" hangingPunct="1"/>
              <a:t>4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36DF-82FE-42B8-9871-50350A770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77517" y="2545689"/>
            <a:ext cx="5120640" cy="255454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61504" y="2543176"/>
            <a:ext cx="5120640" cy="25545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B81AF25-1C94-41F8-B975-66C42F476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5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microsoft.com/office/2007/relationships/hdphoto" Target="../media/hdphoto2.wdp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29947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815504" y="528395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362199" y="3505200"/>
            <a:ext cx="8686801" cy="3344351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по теме «Умножение</a:t>
            </a:r>
            <a:r>
              <a:rPr lang="uz-Latn-UZ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многочлена</a:t>
            </a:r>
            <a:endParaRPr lang="uz-Latn-UZ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на одночлен»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8436" name="Picture 4" descr="Математические за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508679"/>
            <a:ext cx="3391035" cy="35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19300" y="690030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850795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№ 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281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Упростите в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ражение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9218" name="Picture 2" descr="Симпатичная девушка в школьной форме с мультяшным карандашом | Премиум 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422" y="101905"/>
            <a:ext cx="2031695" cy="20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2179" y="1524869"/>
                <a:ext cx="131771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𝟖𝟏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79" y="1524869"/>
                <a:ext cx="1317719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619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2635" y="2358565"/>
                <a:ext cx="10946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𝟎𝟓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𝟖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𝟕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5" y="2358565"/>
                <a:ext cx="10946009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4707934" y="3128006"/>
            <a:ext cx="981693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96287" y="3127232"/>
            <a:ext cx="1226613" cy="4767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360890" y="3137233"/>
            <a:ext cx="596551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60890" y="3314081"/>
            <a:ext cx="596551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02649" y="3142314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202649" y="3319160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24460" y="3162634"/>
            <a:ext cx="1142303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654356" y="3127232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654356" y="3304078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14444" y="3448520"/>
                <a:ext cx="44608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𝟗𝟓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44" y="3448520"/>
                <a:ext cx="446083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0987" y="4193637"/>
                <a:ext cx="6573274" cy="1105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7" y="4193637"/>
                <a:ext cx="6573274" cy="1105687"/>
              </a:xfrm>
              <a:prstGeom prst="rect">
                <a:avLst/>
              </a:prstGeom>
              <a:blipFill rotWithShape="1">
                <a:blip r:embed="rId8"/>
                <a:stretch>
                  <a:fillRect l="-3247" b="-607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45573" y="4212143"/>
                <a:ext cx="745347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573" y="4212143"/>
                <a:ext cx="7453474" cy="1112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13411365" y="4960176"/>
            <a:ext cx="457200" cy="42307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2709699" y="4328231"/>
            <a:ext cx="452120" cy="476211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1463089" y="4960176"/>
            <a:ext cx="375981" cy="373158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0829000" y="4361341"/>
            <a:ext cx="386019" cy="335852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871080" y="4910267"/>
            <a:ext cx="457200" cy="4572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263608" y="4300667"/>
            <a:ext cx="457200" cy="4572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943422" y="4960176"/>
            <a:ext cx="457200" cy="4572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264076" y="4273232"/>
            <a:ext cx="457200" cy="4572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21119" y="5704032"/>
                <a:ext cx="4842631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19" y="5704032"/>
                <a:ext cx="4842631" cy="1112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/>
          <p:nvPr/>
        </p:nvCxnSpPr>
        <p:spPr>
          <a:xfrm>
            <a:off x="8716704" y="6740520"/>
            <a:ext cx="740419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921866" y="6794985"/>
            <a:ext cx="803791" cy="4767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416642" y="6760840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416642" y="6937686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10219722" y="6760842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10219722" y="6937688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80133" y="5674682"/>
                <a:ext cx="5841876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33" y="5674682"/>
                <a:ext cx="5841876" cy="1112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H="1">
            <a:off x="4853783" y="5622247"/>
            <a:ext cx="438240" cy="314045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1285977" y="5623852"/>
            <a:ext cx="488860" cy="346336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3600365" y="5644001"/>
            <a:ext cx="508100" cy="292291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2612793" y="5602124"/>
            <a:ext cx="518635" cy="334168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3399" y="54042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uz-Latn-U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90543" y="54424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uz-Latn-U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45364" y="5413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uz-Latn-U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61134" y="53832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uz-Latn-UZ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0739536" y="5665818"/>
                <a:ext cx="3259511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536" y="5665818"/>
                <a:ext cx="3259511" cy="1112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620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  <p:bldP spid="45" grpId="0"/>
      <p:bldP spid="74" grpId="0"/>
      <p:bldP spid="81" grpId="0"/>
      <p:bldP spid="26" grpId="0"/>
      <p:bldP spid="86" grpId="0"/>
      <p:bldP spid="87" grpId="0"/>
      <p:bldP spid="88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850795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282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Найдите значение алгебраического в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ражения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2650" y="1686983"/>
                <a:ext cx="12941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z-Cyrl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при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  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0" y="1686983"/>
                <a:ext cx="1294104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49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5575" y="2482187"/>
                <a:ext cx="74083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𝟕</m:t>
                      </m:r>
                      <m:d>
                        <m:dPr>
                          <m:ctrlP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ru-RU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ru-RU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uz-Latn-UZ" sz="48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8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d>
                        <m:dPr>
                          <m:ctrlP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  <m:r>
                            <a:rPr lang="uz-Latn-UZ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uz-Latn-UZ" sz="48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482187"/>
                <a:ext cx="740837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27096" y="2456424"/>
                <a:ext cx="730167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𝟒𝟐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96" y="2456424"/>
                <a:ext cx="7301679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>
            <a:off x="11353800" y="3168535"/>
            <a:ext cx="847491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848600" y="3168535"/>
            <a:ext cx="93962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3162346" y="3129659"/>
            <a:ext cx="934654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3162346" y="3306505"/>
            <a:ext cx="934654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9609741" y="3129659"/>
            <a:ext cx="90585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9609741" y="3306505"/>
            <a:ext cx="90585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2650" y="3302687"/>
                <a:ext cx="384874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0" y="3302687"/>
                <a:ext cx="3848746" cy="8002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22734" y="3341242"/>
                <a:ext cx="55768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∙(−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34" y="3341242"/>
                <a:ext cx="5576847" cy="800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296400" y="3357744"/>
                <a:ext cx="459811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𝟓𝟗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3357744"/>
                <a:ext cx="4598118" cy="8002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79070" y="4168256"/>
                <a:ext cx="13604430" cy="787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𝒂𝒃</m:t>
                    </m:r>
                    <m:d>
                      <m:dPr>
                        <m:ctrlPr>
                          <a:rPr lang="uz-Latn-UZ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uz-Latn-UZ" sz="4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4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𝒂𝒃</m:t>
                    </m:r>
                    <m:sSup>
                      <m:sSupPr>
                        <m:ctrlPr>
                          <a:rPr lang="uz-Latn-UZ" sz="40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0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при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uz-Latn-UZ" sz="40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" y="4168256"/>
                <a:ext cx="13604430" cy="787139"/>
              </a:xfrm>
              <a:prstGeom prst="rect">
                <a:avLst/>
              </a:prstGeom>
              <a:blipFill rotWithShape="1">
                <a:blip r:embed="rId9"/>
                <a:stretch>
                  <a:fillRect l="-1344" t="-1550" b="-2093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9853" y="4955543"/>
                <a:ext cx="8178557" cy="78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𝒂𝒃</m:t>
                      </m:r>
                      <m:d>
                        <m:d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uz-Latn-UZ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3" y="4955543"/>
                <a:ext cx="8178557" cy="7871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-25399" y="5742680"/>
                <a:ext cx="8788219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𝒂𝒃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sSup>
                        <m:sSupPr>
                          <m:ctrlP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𝒂𝒃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9" y="5742680"/>
                <a:ext cx="8788219" cy="7218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Прямая соединительная линия 89"/>
          <p:cNvCxnSpPr/>
          <p:nvPr/>
        </p:nvCxnSpPr>
        <p:spPr>
          <a:xfrm>
            <a:off x="6740827" y="6391743"/>
            <a:ext cx="1384345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021597" y="6377313"/>
            <a:ext cx="1292225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4849736" y="6387475"/>
            <a:ext cx="934654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4849736" y="6564321"/>
            <a:ext cx="934654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3090808" y="6387473"/>
            <a:ext cx="90585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3090808" y="6564319"/>
            <a:ext cx="90585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1284174" y="5783345"/>
            <a:ext cx="767070" cy="758137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6747950" y="5695177"/>
            <a:ext cx="901237" cy="816809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8125172" y="5746242"/>
                <a:ext cx="1426486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𝒂𝒃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72" y="5746242"/>
                <a:ext cx="1426486" cy="7218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9361630" y="5746242"/>
                <a:ext cx="3278823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∙(−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630" y="5746242"/>
                <a:ext cx="3278823" cy="72180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2367084" y="6858000"/>
                <a:ext cx="47775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latin typeface="Cambria Math"/>
                        </a:rPr>
                        <m:t>=</m:t>
                      </m:r>
                      <m:r>
                        <a:rPr lang="uz-Latn-UZ" sz="4000" b="1" i="1" smtClean="0">
                          <a:latin typeface="Cambria Math"/>
                        </a:rPr>
                        <m:t>𝟐</m:t>
                      </m:r>
                      <m:r>
                        <a:rPr lang="uz-Latn-UZ" sz="40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uz-Latn-UZ" sz="4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uz-Latn-UZ" sz="4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uz-Latn-UZ" sz="4000" b="1" i="1" smtClean="0">
                              <a:latin typeface="Cambria Math"/>
                              <a:ea typeface="Cambria Math"/>
                            </a:rPr>
                            <m:t>𝟐𝟕</m:t>
                          </m:r>
                        </m:e>
                      </m:d>
                      <m:r>
                        <a:rPr lang="uz-Latn-UZ" sz="40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uz-Latn-UZ" sz="4000" b="1" i="1" smtClean="0">
                          <a:latin typeface="Cambria Math"/>
                          <a:ea typeface="Cambria Math"/>
                        </a:rPr>
                        <m:t>𝟓𝟒</m:t>
                      </m:r>
                    </m:oMath>
                  </m:oMathPara>
                </a14:m>
                <a:endParaRPr lang="uz-Latn-UZ" sz="4000" b="1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84" y="6858000"/>
                <a:ext cx="4777513" cy="70788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159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6" grpId="0"/>
      <p:bldP spid="68" grpId="0"/>
      <p:bldP spid="69" grpId="0"/>
      <p:bldP spid="17" grpId="0"/>
      <p:bldP spid="89" grpId="0"/>
      <p:bldP spid="99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9039452" cy="914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Математический </a:t>
            </a:r>
            <a:r>
              <a:rPr lang="ru-RU" alt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диктант</a:t>
            </a:r>
            <a:endParaRPr lang="ru-RU" alt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371600" y="1295400"/>
            <a:ext cx="5735320" cy="3722879"/>
          </a:xfrm>
        </p:spPr>
        <p:txBody>
          <a:bodyPr/>
          <a:lstStyle/>
          <a:p>
            <a:pPr marL="761962" indent="-761962">
              <a:lnSpc>
                <a:spcPct val="150000"/>
              </a:lnSpc>
              <a:buClr>
                <a:schemeClr val="tx1"/>
              </a:buClr>
            </a:pPr>
            <a:endParaRPr lang="ru-RU" alt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61962" indent="-761962">
              <a:lnSpc>
                <a:spcPct val="15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x(2x+y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61962" indent="-761962">
              <a:lnSpc>
                <a:spcPct val="15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(4a-5b)+(3b-8a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61962" indent="-761962">
              <a:lnSpc>
                <a:spcPct val="150000"/>
              </a:lnSpc>
              <a:buClr>
                <a:schemeClr val="tx1"/>
              </a:buClr>
              <a:buFontTx/>
              <a:buAutoNum type="arabicParenR"/>
            </a:pPr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x+y</a:t>
            </a:r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-(x-y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61962" indent="-761962">
              <a:lnSpc>
                <a:spcPct val="150000"/>
              </a:lnSpc>
              <a:buClr>
                <a:schemeClr val="tx1"/>
              </a:buClr>
              <a:buFontTx/>
              <a:buAutoNum type="arabicParenR"/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828800" y="5372892"/>
            <a:ext cx="11401652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тетрадь записывается только ответ</a:t>
            </a:r>
          </a:p>
        </p:txBody>
      </p:sp>
      <p:sp>
        <p:nvSpPr>
          <p:cNvPr id="7" name="Объект 1"/>
          <p:cNvSpPr>
            <a:spLocks noGrp="1"/>
          </p:cNvSpPr>
          <p:nvPr>
            <p:ph sz="quarter" idx="13"/>
          </p:nvPr>
        </p:nvSpPr>
        <p:spPr>
          <a:xfrm>
            <a:off x="6400800" y="1752600"/>
            <a:ext cx="5120640" cy="2895600"/>
          </a:xfrm>
        </p:spPr>
        <p:txBody>
          <a:bodyPr rtlCol="0">
            <a:normAutofit fontScale="85000" lnSpcReduction="2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2x</a:t>
            </a:r>
            <a:r>
              <a:rPr lang="en-US" altLang="ru-RU" sz="5700" b="1" cap="small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+y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4a-</a:t>
            </a:r>
            <a:r>
              <a:rPr lang="ru-RU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2b</a:t>
            </a:r>
            <a:endParaRPr lang="en-US" altLang="ru-RU" sz="5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ru-RU" sz="5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2y</a:t>
            </a:r>
            <a:endParaRPr lang="en-US" altLang="ru-RU" sz="5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453299" y="1765280"/>
            <a:ext cx="6272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279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(2,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280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282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(2)</a:t>
            </a:r>
            <a:endParaRPr lang="uz-Latn-UZ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86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Премиум векторы | Мультфильм маленький мальчик учи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46528"/>
            <a:ext cx="4419600" cy="34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06780" y="11430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05200" y="32004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413500" y="51816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93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3960" y="439293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415671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5101" y="204597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7440" y="5354956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560" y="643890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49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/>
        </p:nvSpPr>
        <p:spPr bwMode="auto">
          <a:xfrm>
            <a:off x="458742" y="95250"/>
            <a:ext cx="13714457" cy="16246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lvl="0"/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     На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одной ферме </a:t>
            </a:r>
            <a:r>
              <a:rPr lang="en-US" altLang="ru-RU" sz="5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7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57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птиц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, а на другой на 20%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больше. Сколько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птиц на двух фермах? </a:t>
            </a: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6565902" y="2491740"/>
            <a:ext cx="5941055" cy="13630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ферма   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 </a:t>
            </a:r>
            <a:r>
              <a:rPr lang="en-US" altLang="ru-RU" sz="8000" b="1" i="1" dirty="0">
                <a:solidFill>
                  <a:srgbClr val="002060"/>
                </a:solidFill>
              </a:rPr>
              <a:t>a</a:t>
            </a:r>
            <a:endParaRPr lang="ru-RU" altLang="ru-RU" sz="7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0" name="Rectangle 16"/>
          <p:cNvSpPr>
            <a:spLocks noChangeArrowheads="1"/>
          </p:cNvSpPr>
          <p:nvPr/>
        </p:nvSpPr>
        <p:spPr bwMode="auto">
          <a:xfrm>
            <a:off x="6390640" y="3891916"/>
            <a:ext cx="7210633" cy="13630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ферма</a:t>
            </a:r>
            <a:r>
              <a:rPr lang="en-US" altLang="ru-RU" sz="8000" b="1" i="1" dirty="0">
                <a:solidFill>
                  <a:srgbClr val="002060"/>
                </a:solidFill>
              </a:rPr>
              <a:t> </a:t>
            </a:r>
            <a:r>
              <a:rPr lang="ru-RU" altLang="ru-RU" sz="8000" b="1" i="1" dirty="0" smtClean="0">
                <a:solidFill>
                  <a:srgbClr val="002060"/>
                </a:solidFill>
              </a:rPr>
              <a:t>        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endParaRPr lang="ru-RU" altLang="ru-RU" sz="7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1" name="Rectangle 17"/>
          <p:cNvSpPr>
            <a:spLocks noChangeArrowheads="1"/>
          </p:cNvSpPr>
          <p:nvPr/>
        </p:nvSpPr>
        <p:spPr bwMode="auto">
          <a:xfrm>
            <a:off x="6449061" y="5478780"/>
            <a:ext cx="7074955" cy="13630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en-US" altLang="ru-RU" sz="8000" b="1" i="1" dirty="0">
                <a:solidFill>
                  <a:srgbClr val="002060"/>
                </a:solidFill>
              </a:rPr>
              <a:t>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80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endParaRPr lang="ru-RU" altLang="ru-RU" sz="7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3" name="Rectangle 19"/>
          <p:cNvSpPr>
            <a:spLocks noChangeArrowheads="1"/>
          </p:cNvSpPr>
          <p:nvPr/>
        </p:nvSpPr>
        <p:spPr bwMode="auto">
          <a:xfrm>
            <a:off x="11186160" y="2495550"/>
            <a:ext cx="813626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altLang="ru-RU" sz="77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4" name="Rectangle 20"/>
          <p:cNvSpPr>
            <a:spLocks noChangeArrowheads="1"/>
          </p:cNvSpPr>
          <p:nvPr/>
        </p:nvSpPr>
        <p:spPr bwMode="auto">
          <a:xfrm>
            <a:off x="11353800" y="3917316"/>
            <a:ext cx="1637569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1,2</a:t>
            </a:r>
            <a:endParaRPr lang="ru-RU" altLang="ru-RU" sz="77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5" name="Rectangle 21"/>
          <p:cNvSpPr>
            <a:spLocks noChangeArrowheads="1"/>
          </p:cNvSpPr>
          <p:nvPr/>
        </p:nvSpPr>
        <p:spPr bwMode="auto">
          <a:xfrm>
            <a:off x="11201400" y="5494020"/>
            <a:ext cx="1637569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7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2,2</a:t>
            </a:r>
          </a:p>
        </p:txBody>
      </p:sp>
    </p:spTree>
    <p:extLst>
      <p:ext uri="{BB962C8B-B14F-4D97-AF65-F5344CB8AC3E}">
        <p14:creationId xmlns:p14="http://schemas.microsoft.com/office/powerpoint/2010/main" val="5530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/>
      <p:bldP spid="400400" grpId="0"/>
      <p:bldP spid="400401" grpId="0"/>
      <p:bldP spid="400403" grpId="0"/>
      <p:bldP spid="400404" grpId="0"/>
      <p:bldP spid="400404" grpId="1"/>
      <p:bldP spid="400405" grpId="0"/>
      <p:bldP spid="4004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RCTR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86661" cy="32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512822" y="381000"/>
            <a:ext cx="10368280" cy="1727834"/>
          </a:xfrm>
          <a:prstGeom prst="wedgeRoundRectCallout">
            <a:avLst>
              <a:gd name="adj1" fmla="val -66023"/>
              <a:gd name="adj2" fmla="val 22324"/>
              <a:gd name="adj3" fmla="val 16667"/>
            </a:avLst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Определите,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пропущено в данных 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выражениях.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738621" y="2990850"/>
            <a:ext cx="7373619" cy="60388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1A0A5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6а -  ...  = -3а</a:t>
            </a:r>
            <a:endParaRPr lang="uz-Latn-UZ" sz="51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1A0A5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629661" y="4459606"/>
            <a:ext cx="10485120" cy="60388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1A0A5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6х -   ...   -13х = -7х - 9</a:t>
            </a:r>
            <a:endParaRPr lang="uz-Latn-UZ" sz="51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1A0A5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01320" y="5930266"/>
            <a:ext cx="13827760" cy="60388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1A0A5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6х -  ...  -13х + 1 - 4х =   ...  -8</a:t>
            </a:r>
            <a:endParaRPr lang="uz-Latn-UZ" sz="51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1A0A5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8928102" y="2819400"/>
            <a:ext cx="2189480" cy="109728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ru-RU" sz="7700" b="1" dirty="0">
                <a:solidFill>
                  <a:srgbClr val="A50021"/>
                </a:solidFill>
                <a:latin typeface="Times New Roman" pitchFamily="18" charset="0"/>
              </a:rPr>
              <a:t>9а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588001" y="4288156"/>
            <a:ext cx="2189480" cy="109728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ru-RU" sz="7700" b="1">
                <a:solidFill>
                  <a:srgbClr val="A5002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131062" y="5756910"/>
            <a:ext cx="2075179" cy="109728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ru-RU" sz="7700" b="1" dirty="0">
                <a:solidFill>
                  <a:srgbClr val="A5002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1117582" y="5683568"/>
            <a:ext cx="2075179" cy="109728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ru-RU" sz="7700" b="1" dirty="0">
                <a:solidFill>
                  <a:srgbClr val="A50021"/>
                </a:solidFill>
                <a:latin typeface="Times New Roman" pitchFamily="18" charset="0"/>
              </a:rPr>
              <a:t>-11х</a:t>
            </a:r>
          </a:p>
        </p:txBody>
      </p:sp>
    </p:spTree>
    <p:extLst>
      <p:ext uri="{BB962C8B-B14F-4D97-AF65-F5344CB8AC3E}">
        <p14:creationId xmlns:p14="http://schemas.microsoft.com/office/powerpoint/2010/main" val="573839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3" grpId="0"/>
      <p:bldP spid="9224" grpId="0"/>
      <p:bldP spid="9225" grpId="0" animBg="1"/>
      <p:bldP spid="9226" grpId="0" animBg="1"/>
      <p:bldP spid="9227" grpId="0" animBg="1"/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3400" y="312421"/>
            <a:ext cx="1348740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Раскройте скобки</a:t>
            </a:r>
            <a:endParaRPr lang="ru-RU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51518"/>
              </p:ext>
            </p:extLst>
          </p:nvPr>
        </p:nvGraphicFramePr>
        <p:xfrm>
          <a:off x="2590800" y="1065968"/>
          <a:ext cx="5407659" cy="316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Формула" r:id="rId3" imgW="825500" imgH="673100" progId="">
                  <p:embed/>
                </p:oleObj>
              </mc:Choice>
              <mc:Fallback>
                <p:oleObj name="Формула" r:id="rId3" imgW="825500" imgH="673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5968"/>
                        <a:ext cx="5407659" cy="316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55876"/>
              </p:ext>
            </p:extLst>
          </p:nvPr>
        </p:nvGraphicFramePr>
        <p:xfrm>
          <a:off x="7124701" y="1254181"/>
          <a:ext cx="3860800" cy="77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Формула" r:id="rId5" imgW="660113" imgH="177723" progId="">
                  <p:embed/>
                </p:oleObj>
              </mc:Choice>
              <mc:Fallback>
                <p:oleObj name="Формула" r:id="rId5" imgW="660113" imgH="1777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1" y="1254181"/>
                        <a:ext cx="3860800" cy="779146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44185"/>
              </p:ext>
            </p:extLst>
          </p:nvPr>
        </p:nvGraphicFramePr>
        <p:xfrm>
          <a:off x="6662421" y="2378132"/>
          <a:ext cx="3228339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Формула" r:id="rId7" imgW="596641" imgH="177723" progId="">
                  <p:embed/>
                </p:oleObj>
              </mc:Choice>
              <mc:Fallback>
                <p:oleObj name="Формула" r:id="rId7" imgW="596641" imgH="1777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421" y="2378132"/>
                        <a:ext cx="3228339" cy="720090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02437"/>
              </p:ext>
            </p:extLst>
          </p:nvPr>
        </p:nvGraphicFramePr>
        <p:xfrm>
          <a:off x="7815581" y="3502081"/>
          <a:ext cx="3817619" cy="69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Формула" r:id="rId9" imgW="736280" imgH="177723" progId="">
                  <p:embed/>
                </p:oleObj>
              </mc:Choice>
              <mc:Fallback>
                <p:oleObj name="Формула" r:id="rId9" imgW="736280" imgH="1777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581" y="3502081"/>
                        <a:ext cx="3817619" cy="691516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038600"/>
            <a:ext cx="1348740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Упростите выражения</a:t>
            </a:r>
            <a:endParaRPr lang="ru-RU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70662"/>
              </p:ext>
            </p:extLst>
          </p:nvPr>
        </p:nvGraphicFramePr>
        <p:xfrm>
          <a:off x="3492499" y="4760651"/>
          <a:ext cx="4254501" cy="33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Формула" r:id="rId11" imgW="762000" imgH="736600" progId="">
                  <p:embed/>
                </p:oleObj>
              </mc:Choice>
              <mc:Fallback>
                <p:oleObj name="Формула" r:id="rId11" imgW="762000" imgH="73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99" y="4760651"/>
                        <a:ext cx="4254501" cy="33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43768"/>
              </p:ext>
            </p:extLst>
          </p:nvPr>
        </p:nvGraphicFramePr>
        <p:xfrm>
          <a:off x="6400800" y="4800600"/>
          <a:ext cx="1615440" cy="889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Формула" r:id="rId13" imgW="330057" imgH="203112" progId="">
                  <p:embed/>
                </p:oleObj>
              </mc:Choice>
              <mc:Fallback>
                <p:oleObj name="Формула" r:id="rId13" imgW="330057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800600"/>
                        <a:ext cx="1615440" cy="889634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05792"/>
              </p:ext>
            </p:extLst>
          </p:nvPr>
        </p:nvGraphicFramePr>
        <p:xfrm>
          <a:off x="6477000" y="5943600"/>
          <a:ext cx="1574800" cy="85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Формула" r:id="rId15" imgW="330057" imgH="203112" progId="">
                  <p:embed/>
                </p:oleObj>
              </mc:Choice>
              <mc:Fallback>
                <p:oleObj name="Формула" r:id="rId15" imgW="330057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43600"/>
                        <a:ext cx="1574800" cy="857940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30858"/>
              </p:ext>
            </p:extLst>
          </p:nvPr>
        </p:nvGraphicFramePr>
        <p:xfrm>
          <a:off x="7754619" y="6934200"/>
          <a:ext cx="2240280" cy="90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Формула" r:id="rId17" imgW="469696" imgH="203112" progId="">
                  <p:embed/>
                </p:oleObj>
              </mc:Choice>
              <mc:Fallback>
                <p:oleObj name="Формула" r:id="rId17" imgW="469696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619" y="6934200"/>
                        <a:ext cx="2240280" cy="905565"/>
                      </a:xfrm>
                      <a:prstGeom prst="rect">
                        <a:avLst/>
                      </a:prstGeom>
                      <a:solidFill>
                        <a:srgbClr val="CAF29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45651" y="464748"/>
            <a:ext cx="11699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Пример 1: Умножить одночлен              на многочлен  </a:t>
            </a:r>
          </a:p>
        </p:txBody>
      </p:sp>
      <p:graphicFrame>
        <p:nvGraphicFramePr>
          <p:cNvPr id="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43693"/>
              </p:ext>
            </p:extLst>
          </p:nvPr>
        </p:nvGraphicFramePr>
        <p:xfrm>
          <a:off x="7162800" y="228600"/>
          <a:ext cx="1369537" cy="82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Формула" r:id="rId3" imgW="355292" imgH="203024" progId="">
                  <p:embed/>
                </p:oleObj>
              </mc:Choice>
              <mc:Fallback>
                <p:oleObj name="Формула" r:id="rId3" imgW="355292" imgH="2030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"/>
                        <a:ext cx="1369537" cy="820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81927"/>
              </p:ext>
            </p:extLst>
          </p:nvPr>
        </p:nvGraphicFramePr>
        <p:xfrm>
          <a:off x="11626058" y="304800"/>
          <a:ext cx="2242342" cy="74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Формула" r:id="rId5" imgW="660240" imgH="203040" progId="Equation.3">
                  <p:embed/>
                </p:oleObj>
              </mc:Choice>
              <mc:Fallback>
                <p:oleObj name="Формула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6058" y="304800"/>
                        <a:ext cx="2242342" cy="74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99078"/>
              </p:ext>
            </p:extLst>
          </p:nvPr>
        </p:nvGraphicFramePr>
        <p:xfrm>
          <a:off x="2209801" y="1219200"/>
          <a:ext cx="4209576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Формула" r:id="rId7" imgW="1193800" imgH="228600" progId="">
                  <p:embed/>
                </p:oleObj>
              </mc:Choice>
              <mc:Fallback>
                <p:oleObj name="Формула" r:id="rId7" imgW="11938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19200"/>
                        <a:ext cx="4209576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Выгнутая вниз стрелка 5"/>
          <p:cNvSpPr/>
          <p:nvPr/>
        </p:nvSpPr>
        <p:spPr>
          <a:xfrm>
            <a:off x="2830990" y="1911350"/>
            <a:ext cx="1021397" cy="144463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2830989" y="1983581"/>
            <a:ext cx="2082641" cy="216694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827577" y="1995567"/>
            <a:ext cx="2884010" cy="432594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13808"/>
              </p:ext>
            </p:extLst>
          </p:nvPr>
        </p:nvGraphicFramePr>
        <p:xfrm>
          <a:off x="6468588" y="1219200"/>
          <a:ext cx="6790212" cy="87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Формула" r:id="rId9" imgW="1968500" imgH="228600" progId="">
                  <p:embed/>
                </p:oleObj>
              </mc:Choice>
              <mc:Fallback>
                <p:oleObj name="Формула" r:id="rId9" imgW="1968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588" y="1219200"/>
                        <a:ext cx="6790212" cy="873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498651"/>
              </p:ext>
            </p:extLst>
          </p:nvPr>
        </p:nvGraphicFramePr>
        <p:xfrm>
          <a:off x="8229601" y="2428160"/>
          <a:ext cx="5791200" cy="73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Формула" r:id="rId11" imgW="1231366" imgH="203112" progId="">
                  <p:embed/>
                </p:oleObj>
              </mc:Choice>
              <mc:Fallback>
                <p:oleObj name="Формула" r:id="rId11" imgW="1231366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2428160"/>
                        <a:ext cx="5791200" cy="738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45651" y="3986292"/>
            <a:ext cx="874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Пример 2: Упростить выражение </a:t>
            </a:r>
          </a:p>
        </p:txBody>
      </p:sp>
      <p:graphicFrame>
        <p:nvGraphicFramePr>
          <p:cNvPr id="1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568"/>
              </p:ext>
            </p:extLst>
          </p:nvPr>
        </p:nvGraphicFramePr>
        <p:xfrm>
          <a:off x="7924800" y="3815228"/>
          <a:ext cx="3808413" cy="92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Формула" r:id="rId13" imgW="927000" imgH="228600" progId="Equation.3">
                  <p:embed/>
                </p:oleObj>
              </mc:Choice>
              <mc:Fallback>
                <p:oleObj name="Формула" r:id="rId1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5228"/>
                        <a:ext cx="3808413" cy="926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169429"/>
              </p:ext>
            </p:extLst>
          </p:nvPr>
        </p:nvGraphicFramePr>
        <p:xfrm>
          <a:off x="628771" y="4724400"/>
          <a:ext cx="5043725" cy="8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Формула" r:id="rId15" imgW="1040948" imgH="228501" progId="">
                  <p:embed/>
                </p:oleObj>
              </mc:Choice>
              <mc:Fallback>
                <p:oleObj name="Формула" r:id="rId15" imgW="1040948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71" y="4724400"/>
                        <a:ext cx="5043725" cy="8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Выгнутая вниз стрелка 13"/>
          <p:cNvSpPr/>
          <p:nvPr/>
        </p:nvSpPr>
        <p:spPr>
          <a:xfrm>
            <a:off x="2651602" y="5437192"/>
            <a:ext cx="948213" cy="343697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1A0A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475230" y="5494816"/>
            <a:ext cx="2249170" cy="524983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1A0A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68080"/>
              </p:ext>
            </p:extLst>
          </p:nvPr>
        </p:nvGraphicFramePr>
        <p:xfrm>
          <a:off x="5550378" y="4724400"/>
          <a:ext cx="3523138" cy="76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Формула" r:id="rId17" imgW="965200" imgH="203200" progId="">
                  <p:embed/>
                </p:oleObj>
              </mc:Choice>
              <mc:Fallback>
                <p:oleObj name="Формула" r:id="rId17" imgW="9652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378" y="4724400"/>
                        <a:ext cx="3523138" cy="76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6781800" y="5494814"/>
            <a:ext cx="750888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44663" y="5486400"/>
            <a:ext cx="758586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50604"/>
              </p:ext>
            </p:extLst>
          </p:nvPr>
        </p:nvGraphicFramePr>
        <p:xfrm>
          <a:off x="9067800" y="4572000"/>
          <a:ext cx="30480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Формула" r:id="rId19" imgW="660240" imgH="203040" progId="Equation.3">
                  <p:embed/>
                </p:oleObj>
              </mc:Choice>
              <mc:Fallback>
                <p:oleObj name="Формула" r:id="rId19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30480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0743" y="6395591"/>
            <a:ext cx="1371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Произведение одночлена на многочлен всегда можно представить в виде </a:t>
            </a:r>
            <a:r>
              <a:rPr lang="ru-RU" sz="3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многочлена</a:t>
            </a:r>
            <a:endParaRPr lang="ru-RU" sz="36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/>
      <p:bldP spid="14" grpId="0" animBg="1"/>
      <p:bldP spid="15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14090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Упростите выражение и найдите его значение                                       </a:t>
            </a:r>
            <a:endParaRPr lang="ru-RU" alt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ru-RU" altLang="ru-RU" sz="40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при  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15882"/>
              </p:ext>
            </p:extLst>
          </p:nvPr>
        </p:nvGraphicFramePr>
        <p:xfrm>
          <a:off x="1457324" y="1515129"/>
          <a:ext cx="53124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Формула" r:id="rId3" imgW="1511300" imgH="215900" progId="">
                  <p:embed/>
                </p:oleObj>
              </mc:Choice>
              <mc:Fallback>
                <p:oleObj name="Формула" r:id="rId3" imgW="1511300" imgH="215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4" y="1515129"/>
                        <a:ext cx="53124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0301"/>
              </p:ext>
            </p:extLst>
          </p:nvPr>
        </p:nvGraphicFramePr>
        <p:xfrm>
          <a:off x="8382000" y="1509414"/>
          <a:ext cx="2514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Формула" r:id="rId5" imgW="533160" imgH="203040" progId="Equation.3">
                  <p:embed/>
                </p:oleObj>
              </mc:Choice>
              <mc:Fallback>
                <p:oleObj name="Формула" r:id="rId5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509414"/>
                        <a:ext cx="25146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66984"/>
              </p:ext>
            </p:extLst>
          </p:nvPr>
        </p:nvGraphicFramePr>
        <p:xfrm>
          <a:off x="539750" y="2971800"/>
          <a:ext cx="6016748" cy="82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Формула" r:id="rId7" imgW="1637589" imgH="215806" progId="">
                  <p:embed/>
                </p:oleObj>
              </mc:Choice>
              <mc:Fallback>
                <p:oleObj name="Формула" r:id="rId7" imgW="1637589" imgH="215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71800"/>
                        <a:ext cx="6016748" cy="823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65775"/>
              </p:ext>
            </p:extLst>
          </p:nvPr>
        </p:nvGraphicFramePr>
        <p:xfrm>
          <a:off x="6474302" y="2971800"/>
          <a:ext cx="5276532" cy="74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Формула" r:id="rId9" imgW="1422400" imgH="203200" progId="">
                  <p:embed/>
                </p:oleObj>
              </mc:Choice>
              <mc:Fallback>
                <p:oleObj name="Формула" r:id="rId9" imgW="14224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302" y="2971800"/>
                        <a:ext cx="5276532" cy="741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661786" y="3657600"/>
            <a:ext cx="504825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92086" y="3657600"/>
            <a:ext cx="504825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29800" y="3657600"/>
            <a:ext cx="504825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1600" y="3810000"/>
            <a:ext cx="37465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93187" y="3676650"/>
            <a:ext cx="395288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896600" y="3668712"/>
            <a:ext cx="37465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96600" y="3810000"/>
            <a:ext cx="37465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09174"/>
              </p:ext>
            </p:extLst>
          </p:nvPr>
        </p:nvGraphicFramePr>
        <p:xfrm>
          <a:off x="11658600" y="2935857"/>
          <a:ext cx="1521043" cy="87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Формула" r:id="rId11" imgW="431613" imgH="203112" progId="">
                  <p:embed/>
                </p:oleObj>
              </mc:Choice>
              <mc:Fallback>
                <p:oleObj name="Формула" r:id="rId11" imgW="431613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8600" y="2935857"/>
                        <a:ext cx="1521043" cy="874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870392"/>
              </p:ext>
            </p:extLst>
          </p:nvPr>
        </p:nvGraphicFramePr>
        <p:xfrm>
          <a:off x="3909173" y="4419600"/>
          <a:ext cx="4387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Формула" r:id="rId13" imgW="875920" imgH="215806" progId="">
                  <p:embed/>
                </p:oleObj>
              </mc:Choice>
              <mc:Fallback>
                <p:oleObj name="Формула" r:id="rId13" imgW="875920" imgH="215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173" y="4419600"/>
                        <a:ext cx="43877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53658"/>
              </p:ext>
            </p:extLst>
          </p:nvPr>
        </p:nvGraphicFramePr>
        <p:xfrm>
          <a:off x="8044498" y="4419600"/>
          <a:ext cx="15357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Формула" r:id="rId15" imgW="228600" imgH="203040" progId="Equation.3">
                  <p:embed/>
                </p:oleObj>
              </mc:Choice>
              <mc:Fallback>
                <p:oleObj name="Формула" r:id="rId15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498" y="4419600"/>
                        <a:ext cx="153574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2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5" y="719399"/>
            <a:ext cx="140208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№ 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Упростите в</a:t>
            </a:r>
            <a:r>
              <a:rPr lang="ru-RU" sz="4000" b="1" kern="0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ражение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7790" y="1903783"/>
                <a:ext cx="71298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0" y="1903783"/>
                <a:ext cx="7129837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080" t="-7874" b="-3070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19990" y="1903783"/>
                <a:ext cx="675050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𝟏𝟖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990" y="1903783"/>
                <a:ext cx="6750502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11391119" y="2574966"/>
            <a:ext cx="646722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20470" y="2602942"/>
            <a:ext cx="93962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2705080" y="2564066"/>
            <a:ext cx="596551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705080" y="2740914"/>
            <a:ext cx="596551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881611" y="2564066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881611" y="2740912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32509" y="2831920"/>
                <a:ext cx="32099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509" y="2831920"/>
                <a:ext cx="3209918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8455" y="4267250"/>
                <a:ext cx="7527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uz-Latn-UZ" sz="4000" b="1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" y="4267250"/>
                <a:ext cx="752738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917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73201" y="4290161"/>
                <a:ext cx="729071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𝟏𝟎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01" y="4290161"/>
                <a:ext cx="7290714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13054155" y="4989320"/>
            <a:ext cx="646722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409233" y="4989320"/>
            <a:ext cx="93962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1541778" y="5001337"/>
            <a:ext cx="596551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541778" y="5178185"/>
            <a:ext cx="596551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0170374" y="4950444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0170374" y="5127290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24682" y="5231347"/>
                <a:ext cx="293099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82" y="5231347"/>
                <a:ext cx="2930995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Симпатичная девушка в школьной форме с мультяшным карандашом | Премиум  вектор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9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14" y="5776742"/>
            <a:ext cx="2264015" cy="2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 rot="16200000" flipH="1">
            <a:off x="1540588" y="1270248"/>
            <a:ext cx="446889" cy="11048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 rot="16200000" flipH="1">
            <a:off x="2034373" y="623480"/>
            <a:ext cx="564218" cy="220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 rot="16200000" flipH="1">
            <a:off x="4961515" y="1268626"/>
            <a:ext cx="446889" cy="11048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 rot="16200000" flipH="1">
            <a:off x="5455300" y="621858"/>
            <a:ext cx="564218" cy="220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50" name="Выгнутая влево стрелка 49"/>
          <p:cNvSpPr/>
          <p:nvPr/>
        </p:nvSpPr>
        <p:spPr>
          <a:xfrm rot="16200000" flipH="1">
            <a:off x="1802965" y="3563876"/>
            <a:ext cx="446889" cy="11048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51" name="Выгнутая влево стрелка 50"/>
          <p:cNvSpPr/>
          <p:nvPr/>
        </p:nvSpPr>
        <p:spPr>
          <a:xfrm rot="16200000" flipH="1">
            <a:off x="2296750" y="2917108"/>
            <a:ext cx="564218" cy="220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52" name="Выгнутая влево стрелка 51"/>
          <p:cNvSpPr/>
          <p:nvPr/>
        </p:nvSpPr>
        <p:spPr>
          <a:xfrm rot="16200000" flipH="1">
            <a:off x="5253688" y="3658193"/>
            <a:ext cx="446889" cy="11048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 rot="16200000" flipH="1">
            <a:off x="5747473" y="3011425"/>
            <a:ext cx="564218" cy="220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74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56" grpId="0"/>
      <p:bldP spid="2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615" y="838042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№ 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280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Упростите в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ражение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13679" y="2036598"/>
                <a:ext cx="6877845" cy="856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79" y="2036598"/>
                <a:ext cx="6877845" cy="856581"/>
              </a:xfrm>
              <a:prstGeom prst="rect">
                <a:avLst/>
              </a:prstGeom>
              <a:blipFill rotWithShape="1">
                <a:blip r:embed="rId3"/>
                <a:stretch>
                  <a:fillRect l="-3191" t="-2837" b="-2198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874026" y="3042084"/>
                <a:ext cx="613244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26" y="3042084"/>
                <a:ext cx="6132448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5553927" y="3695659"/>
            <a:ext cx="646722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494680" y="3695659"/>
            <a:ext cx="93962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200960" y="3656783"/>
            <a:ext cx="596551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200960" y="3833631"/>
            <a:ext cx="596551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4255821" y="3656783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255821" y="3833629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788837" y="3075912"/>
                <a:ext cx="251357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37" y="3075912"/>
                <a:ext cx="2513573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Симпатичная девушка в школьной форме с мультяшным карандашом | Премиум  векто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9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838042"/>
            <a:ext cx="2264015" cy="2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75177" y="4260012"/>
                <a:ext cx="94672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77" y="4260012"/>
                <a:ext cx="946720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318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22937" y="5206522"/>
                <a:ext cx="83794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𝟐𝟏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𝟒𝟗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37" y="5206522"/>
                <a:ext cx="8379473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5018923" y="5912542"/>
            <a:ext cx="646722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610813" y="5932627"/>
            <a:ext cx="93962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577141" y="5912542"/>
            <a:ext cx="596551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577141" y="6089390"/>
            <a:ext cx="596551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819363" y="5850652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819363" y="6027498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736537" y="5912544"/>
            <a:ext cx="93962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371093" y="5879325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71093" y="6056171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10790" y="6629400"/>
                <a:ext cx="33798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𝟑𝟔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90" y="6629400"/>
                <a:ext cx="3379836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Выгнутая влево стрелка 70"/>
          <p:cNvSpPr/>
          <p:nvPr/>
        </p:nvSpPr>
        <p:spPr>
          <a:xfrm rot="16200000" flipH="1">
            <a:off x="4109896" y="1308334"/>
            <a:ext cx="446889" cy="11048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72" name="Выгнутая влево стрелка 71"/>
          <p:cNvSpPr/>
          <p:nvPr/>
        </p:nvSpPr>
        <p:spPr>
          <a:xfrm rot="16200000" flipH="1">
            <a:off x="3401532" y="645404"/>
            <a:ext cx="564218" cy="22421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73" name="Выгнутая влево стрелка 72"/>
          <p:cNvSpPr/>
          <p:nvPr/>
        </p:nvSpPr>
        <p:spPr>
          <a:xfrm rot="16200000" flipH="1">
            <a:off x="7428778" y="1371308"/>
            <a:ext cx="446889" cy="10502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74" name="Выгнутая влево стрелка 73"/>
          <p:cNvSpPr/>
          <p:nvPr/>
        </p:nvSpPr>
        <p:spPr>
          <a:xfrm rot="16200000" flipH="1">
            <a:off x="6692294" y="736497"/>
            <a:ext cx="564218" cy="21312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31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6" grpId="0"/>
      <p:bldP spid="39" grpId="0"/>
      <p:bldP spid="70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10563</TotalTime>
  <Words>801</Words>
  <Application>Microsoft Office PowerPoint</Application>
  <PresentationFormat>Произвольный</PresentationFormat>
  <Paragraphs>95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Математический диктант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661</cp:revision>
  <dcterms:created xsi:type="dcterms:W3CDTF">2020-04-09T07:32:19Z</dcterms:created>
  <dcterms:modified xsi:type="dcterms:W3CDTF">2021-02-18T17:29:24Z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