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560" r:id="rId2"/>
    <p:sldId id="492" r:id="rId3"/>
    <p:sldId id="704" r:id="rId4"/>
    <p:sldId id="702" r:id="rId5"/>
    <p:sldId id="703" r:id="rId6"/>
    <p:sldId id="705" r:id="rId7"/>
    <p:sldId id="706" r:id="rId8"/>
    <p:sldId id="709" r:id="rId9"/>
    <p:sldId id="713" r:id="rId10"/>
    <p:sldId id="710" r:id="rId11"/>
    <p:sldId id="707" r:id="rId12"/>
    <p:sldId id="635" r:id="rId13"/>
    <p:sldId id="691" r:id="rId14"/>
    <p:sldId id="712" r:id="rId15"/>
    <p:sldId id="510" r:id="rId16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704"/>
            <p14:sldId id="702"/>
            <p14:sldId id="703"/>
            <p14:sldId id="705"/>
            <p14:sldId id="706"/>
            <p14:sldId id="709"/>
            <p14:sldId id="713"/>
            <p14:sldId id="710"/>
            <p14:sldId id="707"/>
            <p14:sldId id="635"/>
            <p14:sldId id="691"/>
            <p14:sldId id="712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A50021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1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936653-475E-471A-B5BA-1B4531754657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z-Latn-UZ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0F582F-B1F5-4D6F-9A6A-8882C72C5AD1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z-Latn-U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836DF-82FE-42B8-9871-50350A770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59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10" Type="http://schemas.microsoft.com/office/2007/relationships/hdphoto" Target="../media/hdphoto4.wdp"/><Relationship Id="rId4" Type="http://schemas.openxmlformats.org/officeDocument/2006/relationships/image" Target="../media/image32.wmf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37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38.jpeg"/><Relationship Id="rId4" Type="http://schemas.openxmlformats.org/officeDocument/2006/relationships/image" Target="../media/image47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1.bin"/><Relationship Id="rId26" Type="http://schemas.microsoft.com/office/2007/relationships/hdphoto" Target="../media/hdphoto2.wdp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7" Type="http://schemas.openxmlformats.org/officeDocument/2006/relationships/image" Target="../media/image11.wmf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0.wmf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oleObject" Target="../embeddings/oleObject24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113142" y="3173309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113142" y="5325731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17813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57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69" y="1472507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4876800" y="578524"/>
            <a:ext cx="4572000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667000" y="3207773"/>
            <a:ext cx="8763000" cy="3193027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lnSpc>
                <a:spcPts val="4955"/>
              </a:lnSpc>
              <a:spcBef>
                <a:spcPts val="279"/>
              </a:spcBef>
            </a:pPr>
            <a:endParaRPr lang="ru-RU" sz="3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48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uz-Cyrl-UZ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Умножение</a:t>
            </a:r>
            <a:r>
              <a:rPr lang="uz-Latn-UZ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многочлена</a:t>
            </a:r>
            <a:endParaRPr lang="uz-Latn-UZ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на одночлен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8436" name="Picture 4" descr="Математические зада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351" y="3429000"/>
            <a:ext cx="3506449" cy="36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19300" y="690030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520" y="152400"/>
            <a:ext cx="13416280" cy="1793891"/>
          </a:xfrm>
          <a:prstGeom prst="rect">
            <a:avLst/>
          </a:prstGeom>
          <a:noFill/>
        </p:spPr>
        <p:txBody>
          <a:bodyPr wrap="square" lIns="130622" tIns="65311" rIns="130622" bIns="65311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Чтобы умножить одночлен на многочлен, нужно умножить этот одночлен на каждый член многочлена и полученные произведения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сложить.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120220"/>
              </p:ext>
            </p:extLst>
          </p:nvPr>
        </p:nvGraphicFramePr>
        <p:xfrm>
          <a:off x="604520" y="2287270"/>
          <a:ext cx="5707381" cy="103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Формула" r:id="rId3" imgW="1181100" imgH="228600" progId="">
                  <p:embed/>
                </p:oleObj>
              </mc:Choice>
              <mc:Fallback>
                <p:oleObj name="Формула" r:id="rId3" imgW="11811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" y="2287270"/>
                        <a:ext cx="5707381" cy="1034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Выгнутая вниз стрелка 6"/>
          <p:cNvSpPr/>
          <p:nvPr/>
        </p:nvSpPr>
        <p:spPr>
          <a:xfrm>
            <a:off x="1064261" y="3314065"/>
            <a:ext cx="1384299" cy="260984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188719" y="3380739"/>
            <a:ext cx="2766061" cy="344806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1064261" y="3314065"/>
            <a:ext cx="4147819" cy="47625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27611"/>
              </p:ext>
            </p:extLst>
          </p:nvPr>
        </p:nvGraphicFramePr>
        <p:xfrm>
          <a:off x="6248400" y="2287270"/>
          <a:ext cx="7950200" cy="89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Формула" r:id="rId5" imgW="1752600" imgH="203200" progId="">
                  <p:embed/>
                </p:oleObj>
              </mc:Choice>
              <mc:Fallback>
                <p:oleObj name="Формула" r:id="rId5" imgW="17526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287270"/>
                        <a:ext cx="7950200" cy="897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759534"/>
              </p:ext>
            </p:extLst>
          </p:nvPr>
        </p:nvGraphicFramePr>
        <p:xfrm>
          <a:off x="1371600" y="4191000"/>
          <a:ext cx="6804659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Формула" r:id="rId7" imgW="1307532" imgH="203112" progId="">
                  <p:embed/>
                </p:oleObj>
              </mc:Choice>
              <mc:Fallback>
                <p:oleObj name="Формула" r:id="rId7" imgW="1307532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6804659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 descr="Мультяшный мальчик с большим карандашом | Премиум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5" t="3834" r="40191"/>
          <a:stretch/>
        </p:blipFill>
        <p:spPr bwMode="auto">
          <a:xfrm>
            <a:off x="9296400" y="3790315"/>
            <a:ext cx="2367280" cy="42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9853" y="1814130"/>
            <a:ext cx="11501120" cy="364236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b="1" i="1" dirty="0"/>
              <a:t> </a:t>
            </a:r>
            <a:endParaRPr lang="ru-RU" dirty="0"/>
          </a:p>
          <a:p>
            <a:r>
              <a:rPr lang="en-US" sz="6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6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6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ru-RU" sz="6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6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-7b+c)= 18a</a:t>
            </a:r>
            <a:r>
              <a:rPr lang="en-US" sz="69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-42ab+6ac</a:t>
            </a:r>
            <a:endParaRPr lang="ru-RU" sz="6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Latn-UZ" sz="6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2a(b</a:t>
            </a:r>
            <a:r>
              <a:rPr lang="en-US" sz="69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-5ab</a:t>
            </a:r>
            <a:r>
              <a:rPr lang="en-US" sz="6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)=2ab</a:t>
            </a:r>
            <a:r>
              <a:rPr lang="en-US" sz="69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-10a</a:t>
            </a:r>
            <a:r>
              <a:rPr lang="en-US" sz="69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6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902693" y="1520282"/>
            <a:ext cx="4045227" cy="683077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902693" y="1865920"/>
            <a:ext cx="3110746" cy="412878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902693" y="1947327"/>
            <a:ext cx="1728192" cy="331470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2366634" y="4047627"/>
            <a:ext cx="1440160" cy="33147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2355415" y="3810000"/>
            <a:ext cx="3006752" cy="55187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533400" y="268123"/>
            <a:ext cx="13919517" cy="1295400"/>
          </a:xfrm>
          <a:prstGeom prst="rect">
            <a:avLst/>
          </a:prstGeom>
        </p:spPr>
        <p:txBody>
          <a:bodyPr lIns="130622" tIns="65311" rIns="130622" bIns="65311" rtlCol="0">
            <a:noAutofit/>
          </a:bodyPr>
          <a:lstStyle/>
          <a:p>
            <a:pPr algn="ctr" defTabSz="1306220">
              <a:spcBef>
                <a:spcPct val="0"/>
              </a:spcBef>
              <a:defRPr/>
            </a:pPr>
            <a:r>
              <a:rPr lang="ru-RU" sz="5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Умножение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одночлена </a:t>
            </a:r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многочлен</a:t>
            </a:r>
          </a:p>
          <a:p>
            <a:pPr algn="ctr" defTabSz="1306220">
              <a:spcBef>
                <a:spcPct val="0"/>
              </a:spcBef>
              <a:defRPr/>
            </a:pPr>
            <a:r>
              <a:rPr lang="ru-RU" sz="5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54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54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5400" b="1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4" name="Picture 4" descr="взять бумаги мультфильм учительницы, учитель клипарт, мультяшный клипарт,  белый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17608" r="29778" b="7369"/>
          <a:stretch/>
        </p:blipFill>
        <p:spPr bwMode="auto">
          <a:xfrm>
            <a:off x="11887200" y="1548283"/>
            <a:ext cx="2295883" cy="36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971" y="850796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274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-276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Найдите произведение многочлена и одночлена.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05316" y="2110561"/>
                <a:ext cx="45087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(−</m:t>
                    </m:r>
                    <m:r>
                      <a:rPr lang="ru-RU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ru-RU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16" y="2110561"/>
                <a:ext cx="4508735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4865" t="-7937" b="-317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56662" y="2110562"/>
                <a:ext cx="35513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𝟓𝟎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62" y="2110562"/>
                <a:ext cx="3551357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05316" y="3378359"/>
                <a:ext cx="5291819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z-Latn-UZ" sz="48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8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Latn-UZ" sz="48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  <m:r>
                          <a:rPr lang="uz-Latn-UZ" sz="48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8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</m:d>
                    <m:r>
                      <a:rPr lang="uz-Latn-UZ" sz="48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(−</m:t>
                    </m:r>
                    <m:f>
                      <m:fPr>
                        <m:ctrlPr>
                          <a:rPr lang="uz-Latn-UZ" sz="48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8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8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den>
                    </m:f>
                    <m:r>
                      <a:rPr lang="uz-Latn-UZ" sz="4800" b="1" i="1" dirty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16" y="3378359"/>
                <a:ext cx="5291819" cy="1156342"/>
              </a:xfrm>
              <a:prstGeom prst="rect">
                <a:avLst/>
              </a:prstGeom>
              <a:blipFill rotWithShape="1">
                <a:blip r:embed="rId5"/>
                <a:stretch>
                  <a:fillRect l="-4724" b="-789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14052" y="3276600"/>
                <a:ext cx="2936637" cy="1258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uz-Latn-UZ" sz="4000" b="1" i="1" dirty="0"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den>
                      </m:f>
                      <m:r>
                        <a:rPr lang="uz-Latn-UZ" sz="4000" b="1" i="1" dirty="0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uz-Latn-UZ" sz="4000" b="1" i="1" dirty="0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uz-Latn-UZ" sz="4000" b="1" i="1" dirty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uz-Latn-UZ" sz="4000" b="1" i="1" dirty="0"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uz-Latn-UZ" sz="40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52" y="3276600"/>
                <a:ext cx="2936637" cy="12581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05316" y="6302035"/>
                <a:ext cx="5292283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𝒑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sSup>
                      <m:sSup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e>
                      <m: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16" y="6302035"/>
                <a:ext cx="5292283" cy="784767"/>
              </a:xfrm>
              <a:prstGeom prst="rect">
                <a:avLst/>
              </a:prstGeom>
              <a:blipFill rotWithShape="1">
                <a:blip r:embed="rId7"/>
                <a:stretch>
                  <a:fillRect l="-4147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50243" y="5002405"/>
                <a:ext cx="487415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𝟏𝟒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𝟐𝟏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243" y="5002405"/>
                <a:ext cx="4874155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25526" y="6302035"/>
                <a:ext cx="556498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𝟏𝟐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𝟏𝟐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526" y="6302035"/>
                <a:ext cx="5564985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05316" y="4981049"/>
                <a:ext cx="448468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uz-Latn-UZ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𝒂𝒃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16" y="4981049"/>
                <a:ext cx="4484689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4891" t="-7937" b="-317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 descr="Премиум векторы | Мультяшный школьник в форме держит чистый лист бумаги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r="24600"/>
          <a:stretch/>
        </p:blipFill>
        <p:spPr bwMode="auto">
          <a:xfrm>
            <a:off x="11124503" y="1752175"/>
            <a:ext cx="2438400" cy="41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51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850796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77-278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Найдите произведение многочлена и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одночлена.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2000" y="1876159"/>
                <a:ext cx="618464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𝟏𝟕</m:t>
                    </m:r>
                    <m:r>
                      <a:rPr lang="uz-Latn-UZ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𝒂𝒃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76159"/>
                <a:ext cx="6184642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448" t="-7937" b="-317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05600" y="1896121"/>
                <a:ext cx="6912341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𝟖𝟓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𝟏𝟎𝟐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𝒂𝒃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𝟓𝟏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96121"/>
                <a:ext cx="6912341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35101" y="3276600"/>
                <a:ext cx="5993244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𝒛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01" y="3276600"/>
                <a:ext cx="5993244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3662" t="-5469" b="-3125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04136" y="3276600"/>
                <a:ext cx="765324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𝟏𝟓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𝟖</m:t>
                          </m:r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𝟐𝟏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𝒚𝒛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36" y="3276600"/>
                <a:ext cx="7653249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0374" y="4343400"/>
                <a:ext cx="6702425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) (</m:t>
                      </m:r>
                      <m:f>
                        <m:fPr>
                          <m:ctrlP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uz-Latn-UZ" sz="4000" b="1" i="1" dirty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𝒂𝒃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)(</m:t>
                      </m:r>
                      <m:sSup>
                        <m:sSup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uz-Latn-UZ" sz="4000" b="1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uz-Latn-UZ" sz="4000" b="1" i="1" dirty="0" smtClean="0"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uz-Latn-UZ" sz="4000" b="1" i="1" dirty="0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uz-Latn-UZ" sz="40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4" y="4343400"/>
                <a:ext cx="6702425" cy="12488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728345" y="4346726"/>
                <a:ext cx="58674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uz-Latn-UZ" sz="4000" b="1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sSup>
                        <m:sSup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uz-Latn-UZ" sz="4000" b="1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uz-Latn-UZ" sz="4000" b="1" i="1" dirty="0"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uz-Latn-UZ" sz="4000" b="1" i="1" dirty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</m:sup>
                      </m:sSup>
                      <m:sSup>
                        <m:sSup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0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uz-Latn-UZ" sz="4000" b="1" i="1" dirty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uz-Latn-UZ" sz="4000" b="1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uz-Latn-UZ" sz="4000" b="1" i="1" dirty="0"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uz-Latn-UZ" sz="4000" b="1" i="1" dirty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uz-Latn-UZ" sz="4000" b="1" i="1" dirty="0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uz-Latn-UZ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uz-Latn-UZ" sz="40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345" y="4346726"/>
                <a:ext cx="5867400" cy="12488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H="1">
            <a:off x="10230760" y="5135003"/>
            <a:ext cx="355600" cy="457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0870851" y="4403181"/>
            <a:ext cx="434454" cy="457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8001000" y="4357461"/>
            <a:ext cx="609600" cy="41148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7253147" y="5287403"/>
            <a:ext cx="609600" cy="304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21854" y="397842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230760" y="4357461"/>
            <a:ext cx="391303" cy="457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0870851" y="5206123"/>
            <a:ext cx="427417" cy="4673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743200" y="5791200"/>
                <a:ext cx="586740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791200"/>
                <a:ext cx="5867400" cy="13599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Премиум векторы | Мультяшный школьник с карандашом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r="12730"/>
          <a:stretch/>
        </p:blipFill>
        <p:spPr bwMode="auto">
          <a:xfrm>
            <a:off x="11305305" y="5775960"/>
            <a:ext cx="2084570" cy="23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77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9" grpId="0"/>
      <p:bldP spid="12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5779" y="0"/>
            <a:ext cx="12014201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r>
              <a:rPr lang="ru-RU" sz="54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uz-Latn-UZ" sz="5400" b="1" baseline="30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4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УМНОЖЕНИЕ </a:t>
            </a:r>
            <a:r>
              <a:rPr lang="ru-RU" sz="54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ОДНОЧЛЕНА НА</a:t>
            </a:r>
            <a:r>
              <a:rPr lang="en-US" sz="54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МНОГОЧЛЕН</a:t>
            </a:r>
            <a:endParaRPr lang="en-US" sz="6000" b="1" baseline="30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2281" y="1221138"/>
            <a:ext cx="977900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r>
              <a:rPr lang="uz-Latn-UZ" sz="5400" b="1" dirty="0" smtClean="0">
                <a:solidFill>
                  <a:srgbClr val="002060"/>
                </a:solidFill>
              </a:rPr>
              <a:t>1) </a:t>
            </a:r>
            <a:r>
              <a:rPr lang="en-US" sz="8000" b="1" dirty="0" smtClean="0">
                <a:solidFill>
                  <a:srgbClr val="FF0000"/>
                </a:solidFill>
              </a:rPr>
              <a:t>2</a:t>
            </a:r>
            <a:r>
              <a:rPr lang="en-US" sz="8000" b="1" dirty="0" smtClean="0">
                <a:solidFill>
                  <a:srgbClr val="0000FF"/>
                </a:solidFill>
              </a:rPr>
              <a:t>x</a:t>
            </a:r>
            <a:r>
              <a:rPr lang="en-US" sz="8000" b="1" baseline="30000" dirty="0" smtClean="0"/>
              <a:t>3</a:t>
            </a:r>
            <a:r>
              <a:rPr lang="en-US" sz="8000" b="1" dirty="0" smtClean="0">
                <a:solidFill>
                  <a:srgbClr val="000000"/>
                </a:solidFill>
              </a:rPr>
              <a:t>(</a:t>
            </a:r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r>
              <a:rPr lang="en-US" sz="8000" b="1" dirty="0" smtClean="0">
                <a:solidFill>
                  <a:srgbClr val="0000FF"/>
                </a:solidFill>
              </a:rPr>
              <a:t>x</a:t>
            </a:r>
            <a:r>
              <a:rPr lang="en-US" sz="8000" b="1" baseline="30000" dirty="0" smtClean="0"/>
              <a:t>2</a:t>
            </a:r>
            <a:r>
              <a:rPr lang="en-US" sz="8000" b="1" dirty="0" smtClean="0">
                <a:solidFill>
                  <a:srgbClr val="000000"/>
                </a:solidFill>
              </a:rPr>
              <a:t>-</a:t>
            </a:r>
            <a:r>
              <a:rPr lang="en-US" sz="8000" b="1" dirty="0" smtClean="0">
                <a:solidFill>
                  <a:srgbClr val="FF0000"/>
                </a:solidFill>
              </a:rPr>
              <a:t>2</a:t>
            </a:r>
            <a:r>
              <a:rPr lang="en-US" sz="8000" b="1" dirty="0" smtClean="0">
                <a:solidFill>
                  <a:srgbClr val="0000FF"/>
                </a:solidFill>
              </a:rPr>
              <a:t>x</a:t>
            </a:r>
            <a:r>
              <a:rPr lang="en-US" sz="8000" b="1" dirty="0" smtClean="0">
                <a:solidFill>
                  <a:srgbClr val="000000"/>
                </a:solidFill>
              </a:rPr>
              <a:t>+</a:t>
            </a:r>
            <a:r>
              <a:rPr lang="en-US" sz="8000" b="1" dirty="0" smtClean="0">
                <a:solidFill>
                  <a:srgbClr val="FF0000"/>
                </a:solidFill>
              </a:rPr>
              <a:t>4</a:t>
            </a:r>
            <a:r>
              <a:rPr lang="en-US" sz="8000" b="1" dirty="0">
                <a:solidFill>
                  <a:srgbClr val="000000"/>
                </a:solidFill>
              </a:rPr>
              <a:t>) = 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92719" y="1278969"/>
            <a:ext cx="160070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6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r>
              <a:rPr lang="en-US" sz="8000" b="1" baseline="30000" dirty="0"/>
              <a:t>5</a:t>
            </a:r>
            <a:endParaRPr lang="ru-RU" sz="8000" b="1" baseline="30000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092572" y="1221138"/>
            <a:ext cx="1914888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-</a:t>
            </a:r>
            <a:r>
              <a:rPr lang="en-US" sz="8000" b="1" dirty="0">
                <a:solidFill>
                  <a:srgbClr val="FF0000"/>
                </a:solidFill>
              </a:rPr>
              <a:t>4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r>
              <a:rPr lang="en-US" sz="8000" b="1" baseline="30000" dirty="0"/>
              <a:t>4</a:t>
            </a:r>
            <a:endParaRPr lang="ru-RU" sz="4400" b="1" baseline="30000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757447" y="1231298"/>
            <a:ext cx="2112058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+</a:t>
            </a:r>
            <a:r>
              <a:rPr lang="en-US" sz="8000" b="1" dirty="0">
                <a:solidFill>
                  <a:srgbClr val="FF0000"/>
                </a:solidFill>
              </a:rPr>
              <a:t>8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r>
              <a:rPr lang="en-US" sz="8000" b="1" baseline="30000" dirty="0"/>
              <a:t>3</a:t>
            </a:r>
            <a:endParaRPr lang="ru-RU" sz="8000" b="1" baseline="30000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2281" y="2641973"/>
            <a:ext cx="1075436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r>
              <a:rPr lang="uz-Latn-UZ" sz="5400" b="1" dirty="0" smtClean="0">
                <a:solidFill>
                  <a:srgbClr val="002060"/>
                </a:solidFill>
              </a:rPr>
              <a:t>2) </a:t>
            </a:r>
            <a:r>
              <a:rPr lang="en-US" sz="7200" b="1" dirty="0" smtClean="0">
                <a:solidFill>
                  <a:srgbClr val="000000"/>
                </a:solidFill>
              </a:rPr>
              <a:t>(</a:t>
            </a:r>
            <a:r>
              <a:rPr lang="en-US" sz="7200" b="1" dirty="0" smtClean="0">
                <a:solidFill>
                  <a:srgbClr val="FF0000"/>
                </a:solidFill>
              </a:rPr>
              <a:t>4</a:t>
            </a:r>
            <a:r>
              <a:rPr lang="en-US" sz="7200" b="1" dirty="0" smtClean="0">
                <a:solidFill>
                  <a:srgbClr val="0000FF"/>
                </a:solidFill>
              </a:rPr>
              <a:t>a</a:t>
            </a:r>
            <a:r>
              <a:rPr lang="en-US" sz="7200" b="1" baseline="30000" dirty="0" smtClean="0"/>
              <a:t>3</a:t>
            </a:r>
            <a:r>
              <a:rPr lang="en-US" sz="7200" b="1" dirty="0" smtClean="0">
                <a:solidFill>
                  <a:srgbClr val="000000"/>
                </a:solidFill>
              </a:rPr>
              <a:t>-</a:t>
            </a:r>
            <a:r>
              <a:rPr lang="en-US" sz="7200" b="1" dirty="0" smtClean="0">
                <a:solidFill>
                  <a:srgbClr val="0000FF"/>
                </a:solidFill>
              </a:rPr>
              <a:t>a</a:t>
            </a:r>
            <a:r>
              <a:rPr lang="en-US" sz="7200" b="1" dirty="0" smtClean="0">
                <a:solidFill>
                  <a:srgbClr val="000000"/>
                </a:solidFill>
              </a:rPr>
              <a:t>+</a:t>
            </a:r>
            <a:r>
              <a:rPr lang="en-US" sz="7200" b="1" dirty="0" smtClean="0">
                <a:solidFill>
                  <a:srgbClr val="FF0000"/>
                </a:solidFill>
              </a:rPr>
              <a:t>1</a:t>
            </a:r>
            <a:r>
              <a:rPr lang="en-US" sz="7200" b="1" dirty="0">
                <a:solidFill>
                  <a:srgbClr val="000000"/>
                </a:solidFill>
              </a:rPr>
              <a:t>)∙(-</a:t>
            </a:r>
            <a:r>
              <a:rPr lang="en-US" sz="7200" b="1" dirty="0">
                <a:solidFill>
                  <a:srgbClr val="FF0000"/>
                </a:solidFill>
              </a:rPr>
              <a:t>3</a:t>
            </a:r>
            <a:r>
              <a:rPr lang="en-US" sz="7200" b="1" dirty="0">
                <a:solidFill>
                  <a:srgbClr val="0000FF"/>
                </a:solidFill>
              </a:rPr>
              <a:t>a</a:t>
            </a:r>
            <a:r>
              <a:rPr lang="en-US" sz="7200" b="1" baseline="30000" dirty="0"/>
              <a:t>2</a:t>
            </a:r>
            <a:r>
              <a:rPr lang="en-US" sz="7200" b="1" dirty="0">
                <a:solidFill>
                  <a:srgbClr val="000000"/>
                </a:solidFill>
              </a:rPr>
              <a:t>)=</a:t>
            </a:r>
            <a:r>
              <a:rPr lang="en-US" sz="8000" b="1" dirty="0">
                <a:solidFill>
                  <a:srgbClr val="000000"/>
                </a:solidFill>
              </a:rPr>
              <a:t> 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512723" y="2703528"/>
            <a:ext cx="2249916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-</a:t>
            </a:r>
            <a:r>
              <a:rPr lang="en-US" sz="7200" b="1" dirty="0">
                <a:solidFill>
                  <a:srgbClr val="FF0000"/>
                </a:solidFill>
              </a:rPr>
              <a:t>12</a:t>
            </a:r>
            <a:r>
              <a:rPr lang="en-US" sz="7200" b="1" dirty="0">
                <a:solidFill>
                  <a:srgbClr val="0000FF"/>
                </a:solidFill>
              </a:rPr>
              <a:t>a</a:t>
            </a:r>
            <a:r>
              <a:rPr lang="en-US" sz="7200" b="1" baseline="30000" dirty="0"/>
              <a:t>5</a:t>
            </a:r>
            <a:endParaRPr lang="ru-RU" sz="8000" b="1" baseline="30000" dirty="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486524" y="2743200"/>
            <a:ext cx="1959772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</a:rPr>
              <a:t>+</a:t>
            </a:r>
            <a:r>
              <a:rPr lang="en-US" sz="7200" b="1" dirty="0">
                <a:solidFill>
                  <a:srgbClr val="FF0000"/>
                </a:solidFill>
              </a:rPr>
              <a:t>3</a:t>
            </a:r>
            <a:r>
              <a:rPr lang="en-US" sz="7200" b="1" dirty="0">
                <a:solidFill>
                  <a:srgbClr val="0000FF"/>
                </a:solidFill>
              </a:rPr>
              <a:t>a</a:t>
            </a:r>
            <a:r>
              <a:rPr lang="en-US" sz="7200" b="1" baseline="30000" dirty="0"/>
              <a:t>3</a:t>
            </a:r>
            <a:endParaRPr lang="ru-RU" sz="8000" b="1" baseline="30000" dirty="0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1310133" y="2705465"/>
            <a:ext cx="1781839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-</a:t>
            </a:r>
            <a:r>
              <a:rPr lang="en-US" sz="7200" b="1" dirty="0">
                <a:solidFill>
                  <a:srgbClr val="FF0000"/>
                </a:solidFill>
              </a:rPr>
              <a:t>3</a:t>
            </a:r>
            <a:r>
              <a:rPr lang="en-US" sz="7200" b="1" dirty="0">
                <a:solidFill>
                  <a:srgbClr val="0000FF"/>
                </a:solidFill>
              </a:rPr>
              <a:t>a</a:t>
            </a:r>
            <a:r>
              <a:rPr lang="en-US" sz="7200" b="1" baseline="30000" dirty="0"/>
              <a:t>2</a:t>
            </a:r>
            <a:endParaRPr lang="ru-RU" sz="4400" b="1" baseline="30000" dirty="0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66680" y="4191000"/>
            <a:ext cx="1319276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r>
              <a:rPr lang="uz-Latn-UZ" sz="5400" b="1" dirty="0" smtClean="0">
                <a:solidFill>
                  <a:srgbClr val="002060"/>
                </a:solidFill>
              </a:rPr>
              <a:t>3) </a:t>
            </a:r>
            <a:r>
              <a:rPr lang="en-US" sz="8000" b="1" dirty="0" smtClean="0">
                <a:solidFill>
                  <a:srgbClr val="000000"/>
                </a:solidFill>
              </a:rPr>
              <a:t>-</a:t>
            </a:r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r>
              <a:rPr lang="en-US" sz="8000" b="1" dirty="0" smtClean="0">
                <a:solidFill>
                  <a:srgbClr val="0000FF"/>
                </a:solidFill>
              </a:rPr>
              <a:t>b</a:t>
            </a:r>
            <a:r>
              <a:rPr lang="en-US" sz="8000" b="1" baseline="30000" dirty="0" smtClean="0"/>
              <a:t>2</a:t>
            </a:r>
            <a:r>
              <a:rPr lang="en-US" sz="8000" b="1" dirty="0" smtClean="0">
                <a:solidFill>
                  <a:srgbClr val="0000FF"/>
                </a:solidFill>
              </a:rPr>
              <a:t>x </a:t>
            </a:r>
            <a:r>
              <a:rPr lang="en-US" sz="8000" b="1" dirty="0">
                <a:solidFill>
                  <a:srgbClr val="000000"/>
                </a:solidFill>
              </a:rPr>
              <a:t>(</a:t>
            </a:r>
            <a:r>
              <a:rPr lang="en-US" sz="8000" b="1" dirty="0">
                <a:solidFill>
                  <a:srgbClr val="0000FF"/>
                </a:solidFill>
              </a:rPr>
              <a:t>b</a:t>
            </a:r>
            <a:r>
              <a:rPr lang="en-US" sz="8000" b="1" baseline="30000" dirty="0"/>
              <a:t>2</a:t>
            </a:r>
            <a:r>
              <a:rPr lang="en-US" sz="8000" b="1" dirty="0">
                <a:solidFill>
                  <a:srgbClr val="000000"/>
                </a:solidFill>
              </a:rPr>
              <a:t>-</a:t>
            </a:r>
            <a:r>
              <a:rPr lang="en-US" sz="8000" b="1" dirty="0">
                <a:solidFill>
                  <a:srgbClr val="FF0000"/>
                </a:solidFill>
              </a:rPr>
              <a:t>2</a:t>
            </a:r>
            <a:r>
              <a:rPr lang="en-US" sz="8000" b="1" dirty="0">
                <a:solidFill>
                  <a:srgbClr val="0000FF"/>
                </a:solidFill>
              </a:rPr>
              <a:t>bx</a:t>
            </a:r>
            <a:r>
              <a:rPr lang="en-US" sz="8000" b="1" dirty="0">
                <a:solidFill>
                  <a:srgbClr val="000000"/>
                </a:solidFill>
              </a:rPr>
              <a:t>+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r>
              <a:rPr lang="en-US" sz="8000" b="1" baseline="30000" dirty="0"/>
              <a:t>3</a:t>
            </a:r>
            <a:r>
              <a:rPr lang="en-US" sz="8000" b="1" dirty="0">
                <a:solidFill>
                  <a:srgbClr val="000000"/>
                </a:solidFill>
              </a:rPr>
              <a:t>-</a:t>
            </a:r>
            <a:r>
              <a:rPr lang="en-US" sz="8000" b="1" dirty="0">
                <a:solidFill>
                  <a:srgbClr val="FF0000"/>
                </a:solidFill>
              </a:rPr>
              <a:t>1</a:t>
            </a:r>
            <a:r>
              <a:rPr lang="en-US" sz="8000" b="1" dirty="0">
                <a:solidFill>
                  <a:srgbClr val="000000"/>
                </a:solidFill>
              </a:rPr>
              <a:t>) =</a:t>
            </a:r>
            <a:r>
              <a:rPr lang="en-US" sz="7200" b="1" dirty="0">
                <a:solidFill>
                  <a:srgbClr val="000000"/>
                </a:solidFill>
              </a:rPr>
              <a:t> </a:t>
            </a:r>
            <a:endParaRPr lang="ru-RU" sz="7200" b="1" dirty="0">
              <a:solidFill>
                <a:srgbClr val="000000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9962645" y="4191000"/>
            <a:ext cx="2464719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-</a:t>
            </a:r>
            <a:r>
              <a:rPr lang="en-US" sz="8000" b="1" dirty="0">
                <a:solidFill>
                  <a:srgbClr val="FF0000"/>
                </a:solidFill>
              </a:rPr>
              <a:t>3</a:t>
            </a:r>
            <a:r>
              <a:rPr lang="en-US" sz="8000" b="1" dirty="0">
                <a:solidFill>
                  <a:srgbClr val="0000FF"/>
                </a:solidFill>
              </a:rPr>
              <a:t>b</a:t>
            </a:r>
            <a:r>
              <a:rPr lang="en-US" sz="8000" b="1" baseline="30000" dirty="0"/>
              <a:t>4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2312496" y="4191000"/>
            <a:ext cx="775154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+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088640" y="5781041"/>
            <a:ext cx="3008136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+</a:t>
            </a:r>
            <a:r>
              <a:rPr lang="en-US" sz="8000" b="1" dirty="0">
                <a:solidFill>
                  <a:srgbClr val="FF0000"/>
                </a:solidFill>
              </a:rPr>
              <a:t>6</a:t>
            </a:r>
            <a:r>
              <a:rPr lang="en-US" sz="8000" b="1" dirty="0">
                <a:solidFill>
                  <a:srgbClr val="0000FF"/>
                </a:solidFill>
              </a:rPr>
              <a:t>b</a:t>
            </a:r>
            <a:r>
              <a:rPr lang="en-US" sz="8000" b="1" baseline="30000" dirty="0"/>
              <a:t>3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r>
              <a:rPr lang="en-US" sz="8000" b="1" baseline="30000" dirty="0"/>
              <a:t>2</a:t>
            </a:r>
            <a:endParaRPr lang="ru-RU" sz="4400" b="1" baseline="30000" dirty="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972353" y="5752126"/>
            <a:ext cx="2810967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-</a:t>
            </a:r>
            <a:r>
              <a:rPr lang="en-US" sz="8000" b="1" dirty="0">
                <a:solidFill>
                  <a:srgbClr val="FF0000"/>
                </a:solidFill>
              </a:rPr>
              <a:t>3</a:t>
            </a:r>
            <a:r>
              <a:rPr lang="en-US" sz="8000" b="1" dirty="0">
                <a:solidFill>
                  <a:srgbClr val="0000FF"/>
                </a:solidFill>
              </a:rPr>
              <a:t>b</a:t>
            </a:r>
            <a:r>
              <a:rPr lang="en-US" sz="8000" b="1" baseline="30000" dirty="0"/>
              <a:t>2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r>
              <a:rPr lang="en-US" sz="8000" b="1" baseline="30000" dirty="0"/>
              <a:t>4</a:t>
            </a:r>
            <a:endParaRPr lang="ru-RU" sz="4400" b="1" baseline="30000" dirty="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8637681" y="5752126"/>
            <a:ext cx="2661888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+</a:t>
            </a:r>
            <a:r>
              <a:rPr lang="en-US" sz="8000" b="1" dirty="0">
                <a:solidFill>
                  <a:srgbClr val="FF0000"/>
                </a:solidFill>
              </a:rPr>
              <a:t>3</a:t>
            </a:r>
            <a:r>
              <a:rPr lang="en-US" sz="8000" b="1" dirty="0">
                <a:solidFill>
                  <a:srgbClr val="0000FF"/>
                </a:solidFill>
              </a:rPr>
              <a:t>b</a:t>
            </a:r>
            <a:r>
              <a:rPr lang="en-US" sz="8000" b="1" baseline="30000" dirty="0"/>
              <a:t>2</a:t>
            </a:r>
            <a:r>
              <a:rPr lang="en-US" sz="8000" b="1" dirty="0">
                <a:solidFill>
                  <a:srgbClr val="0000FF"/>
                </a:solidFill>
              </a:rPr>
              <a:t>x</a:t>
            </a:r>
            <a:endParaRPr lang="ru-RU" sz="8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/>
      <p:bldP spid="7173" grpId="0"/>
      <p:bldP spid="7174" grpId="0"/>
      <p:bldP spid="7175" grpId="0"/>
      <p:bldP spid="7176" grpId="0"/>
      <p:bldP spid="7177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400800" y="1841480"/>
            <a:ext cx="7034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74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(2,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 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278 (2)</a:t>
            </a:r>
            <a:endParaRPr lang="uz-Latn-UZ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8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Премиум векторы | Мультфильм маленький мальчик учит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419600" cy="34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953000" y="1066800"/>
            <a:ext cx="5542280" cy="2743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Повторение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пройденного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361184" y="3048000"/>
            <a:ext cx="8280400" cy="2743200"/>
          </a:xfrm>
          <a:prstGeom prst="rightArrow">
            <a:avLst>
              <a:gd name="adj1" fmla="val 51026"/>
              <a:gd name="adj2" fmla="val 4692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Умножение многочлена на одночлен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397000" y="5105400"/>
            <a:ext cx="5542280" cy="2743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501384" y="5171440"/>
            <a:ext cx="5542280" cy="2743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закрепления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381000"/>
            <a:ext cx="12344400" cy="6374130"/>
          </a:xfrm>
          <a:prstGeom prst="rect">
            <a:avLst/>
          </a:prstGeom>
        </p:spPr>
        <p:txBody>
          <a:bodyPr lIns="130622" tIns="65311" rIns="130622" bIns="65311" rtlCol="0">
            <a:normAutofit/>
          </a:bodyPr>
          <a:lstStyle/>
          <a:p>
            <a:pPr algn="ctr">
              <a:defRPr/>
            </a:pPr>
            <a:endParaRPr lang="ru-RU" sz="4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Записать одночлен  в стандартном виде</a:t>
            </a:r>
          </a:p>
          <a:p>
            <a:pPr algn="ctr">
              <a:defRPr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Проверяем</a:t>
            </a:r>
          </a:p>
          <a:p>
            <a:pPr algn="ctr">
              <a:defRPr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27774"/>
              </p:ext>
            </p:extLst>
          </p:nvPr>
        </p:nvGraphicFramePr>
        <p:xfrm>
          <a:off x="685800" y="4724400"/>
          <a:ext cx="10820400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Формула" r:id="rId3" imgW="1562040" imgH="228600" progId="Equation.3">
                  <p:embed/>
                </p:oleObj>
              </mc:Choice>
              <mc:Fallback>
                <p:oleObj name="Формула" r:id="rId3" imgW="1562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0"/>
                        <a:ext cx="10820400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63594"/>
              </p:ext>
            </p:extLst>
          </p:nvPr>
        </p:nvGraphicFramePr>
        <p:xfrm>
          <a:off x="4953000" y="2057400"/>
          <a:ext cx="3816350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Формула" r:id="rId5" imgW="850531" imgH="203112" progId="Equation.3">
                  <p:embed/>
                </p:oleObj>
              </mc:Choice>
              <mc:Fallback>
                <p:oleObj name="Формула" r:id="rId5" imgW="850531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57400"/>
                        <a:ext cx="3816350" cy="914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41725" y="1813282"/>
            <a:ext cx="389850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Cambria Math"/>
                <a:ea typeface="Cambria Math"/>
              </a:rPr>
              <a:t>∙</a:t>
            </a:r>
            <a:endParaRPr lang="uz-Latn-UZ" sz="6600" b="1" dirty="0"/>
          </a:p>
        </p:txBody>
      </p:sp>
      <p:pic>
        <p:nvPicPr>
          <p:cNvPr id="5126" name="Picture 6" descr="Иллюстрация школьного учителя Учитель в классе Учитель рисованной  иллюстрации Мультяшный стиль, Учитель в классе, Иллюстрация в стиле  комиксов, Рисованная иллюстрация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3" r="19721"/>
          <a:stretch/>
        </p:blipFill>
        <p:spPr bwMode="auto">
          <a:xfrm>
            <a:off x="11430000" y="1813282"/>
            <a:ext cx="1991360" cy="31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22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9" name="AutoShape 33"/>
          <p:cNvSpPr>
            <a:spLocks noChangeArrowheads="1"/>
          </p:cNvSpPr>
          <p:nvPr/>
        </p:nvSpPr>
        <p:spPr bwMode="auto">
          <a:xfrm>
            <a:off x="1181059" y="5966472"/>
            <a:ext cx="10363200" cy="274320"/>
          </a:xfrm>
          <a:prstGeom prst="parallelogram">
            <a:avLst>
              <a:gd name="adj" fmla="val 291204"/>
            </a:avLst>
          </a:prstGeom>
          <a:solidFill>
            <a:srgbClr val="99CC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83820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Определение многочлена</a:t>
            </a:r>
          </a:p>
        </p:txBody>
      </p:sp>
      <p:graphicFrame>
        <p:nvGraphicFramePr>
          <p:cNvPr id="9221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817880" y="2314576"/>
          <a:ext cx="2133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Формула" r:id="rId3" imgW="355320" imgH="228600" progId="Equation.3">
                  <p:embed/>
                </p:oleObj>
              </mc:Choice>
              <mc:Fallback>
                <p:oleObj name="Формула" r:id="rId3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" y="2314576"/>
                        <a:ext cx="21336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61019" y="1439670"/>
            <a:ext cx="3099315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Одночлены: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0172720" y="2314563"/>
          <a:ext cx="1943114" cy="91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Формула" r:id="rId5" imgW="291960" imgH="164880" progId="Equation.3">
                  <p:embed/>
                </p:oleObj>
              </mc:Choice>
              <mc:Fallback>
                <p:oleObj name="Формула" r:id="rId5" imgW="291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2720" y="2314563"/>
                        <a:ext cx="1943114" cy="91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200372" y="3086093"/>
          <a:ext cx="353061" cy="35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Формула" r:id="rId7" imgW="75960" imgH="101520" progId="Equation.3">
                  <p:embed/>
                </p:oleObj>
              </mc:Choice>
              <mc:Fallback>
                <p:oleObj name="Формула" r:id="rId7" imgW="7596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372" y="3086093"/>
                        <a:ext cx="353061" cy="354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7086599" y="2486014"/>
          <a:ext cx="2057414" cy="88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Формула" r:id="rId9" imgW="215640" imgH="203040" progId="Equation.3">
                  <p:embed/>
                </p:oleObj>
              </mc:Choice>
              <mc:Fallback>
                <p:oleObj name="Формула" r:id="rId9" imgW="215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599" y="2486014"/>
                        <a:ext cx="2057414" cy="880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3657574" y="2400288"/>
          <a:ext cx="2400317" cy="102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name="Формула" r:id="rId11" imgW="393480" imgH="203040" progId="Equation.3">
                  <p:embed/>
                </p:oleObj>
              </mc:Choice>
              <mc:Fallback>
                <p:oleObj name="Формула" r:id="rId11" imgW="39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74" y="2400288"/>
                        <a:ext cx="2400317" cy="1028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6400794" y="3086093"/>
          <a:ext cx="353061" cy="35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Формула" r:id="rId13" imgW="75960" imgH="101520" progId="Equation.3">
                  <p:embed/>
                </p:oleObj>
              </mc:Choice>
              <mc:Fallback>
                <p:oleObj name="Формула" r:id="rId13" imgW="7596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794" y="3086093"/>
                        <a:ext cx="353061" cy="354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9258314" y="3086093"/>
          <a:ext cx="353061" cy="35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Формула" r:id="rId14" imgW="75960" imgH="101520" progId="Equation.3">
                  <p:embed/>
                </p:oleObj>
              </mc:Choice>
              <mc:Fallback>
                <p:oleObj name="Формула" r:id="rId14" imgW="7596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8314" y="3086093"/>
                        <a:ext cx="353061" cy="354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2857470" y="5057782"/>
          <a:ext cx="2105662" cy="105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Формула" r:id="rId16" imgW="355320" imgH="228600" progId="Equation.3">
                  <p:embed/>
                </p:oleObj>
              </mc:Choice>
              <mc:Fallback>
                <p:oleObj name="Формула" r:id="rId16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70" y="5057782"/>
                        <a:ext cx="2105662" cy="1053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38450"/>
              </p:ext>
            </p:extLst>
          </p:nvPr>
        </p:nvGraphicFramePr>
        <p:xfrm>
          <a:off x="9144000" y="5219711"/>
          <a:ext cx="1582422" cy="74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Формула" r:id="rId18" imgW="291960" imgH="164880" progId="Equation.3">
                  <p:embed/>
                </p:oleObj>
              </mc:Choice>
              <mc:Fallback>
                <p:oleObj name="Формула" r:id="rId18" imgW="291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5219711"/>
                        <a:ext cx="1582422" cy="7467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414459"/>
              </p:ext>
            </p:extLst>
          </p:nvPr>
        </p:nvGraphicFramePr>
        <p:xfrm>
          <a:off x="8001000" y="5276238"/>
          <a:ext cx="1371610" cy="794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" name="Формула" r:id="rId19" imgW="215640" imgH="203040" progId="Equation.3">
                  <p:embed/>
                </p:oleObj>
              </mc:Choice>
              <mc:Fallback>
                <p:oleObj name="Формула" r:id="rId19" imgW="215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276238"/>
                        <a:ext cx="1371610" cy="7943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2" name="Object 26"/>
          <p:cNvGraphicFramePr>
            <a:graphicFrameLocks noChangeAspect="1"/>
          </p:cNvGraphicFramePr>
          <p:nvPr/>
        </p:nvGraphicFramePr>
        <p:xfrm>
          <a:off x="4914883" y="5143507"/>
          <a:ext cx="2054861" cy="96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Формула" r:id="rId21" imgW="393480" imgH="203040" progId="Equation.3">
                  <p:embed/>
                </p:oleObj>
              </mc:Choice>
              <mc:Fallback>
                <p:oleObj name="Формула" r:id="rId21" imgW="39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883" y="5143507"/>
                        <a:ext cx="2054861" cy="96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3" name="Object 27"/>
          <p:cNvGraphicFramePr>
            <a:graphicFrameLocks noChangeAspect="1"/>
          </p:cNvGraphicFramePr>
          <p:nvPr/>
        </p:nvGraphicFramePr>
        <p:xfrm>
          <a:off x="7200900" y="5314959"/>
          <a:ext cx="647701" cy="60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Формула" r:id="rId23" imgW="139680" imgH="139680" progId="Equation.3">
                  <p:embed/>
                </p:oleObj>
              </mc:Choice>
              <mc:Fallback>
                <p:oleObj name="Формула" r:id="rId2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5314959"/>
                        <a:ext cx="647701" cy="600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876259" y="3857623"/>
            <a:ext cx="10972800" cy="914400"/>
          </a:xfrm>
          <a:prstGeom prst="rect">
            <a:avLst/>
          </a:prstGeom>
          <a:gradFill rotWithShape="1">
            <a:gsLst>
              <a:gs pos="0">
                <a:schemeClr val="accent1">
                  <a:alpha val="59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Многочлен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сумма одночленов</a:t>
            </a:r>
            <a:endParaRPr lang="ru-RU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39" descr="Мультяшный Мужской Учитель — стоковая векторная графика и другие  изображения на тему 2015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8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059" y="3429000"/>
            <a:ext cx="2438400" cy="384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444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9" grpId="0" animBg="1"/>
      <p:bldP spid="9220" grpId="0"/>
      <p:bldP spid="9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398814" y="2752953"/>
            <a:ext cx="2293571" cy="171451"/>
          </a:xfrm>
          <a:prstGeom prst="parallelogram">
            <a:avLst>
              <a:gd name="adj" fmla="val 200000"/>
            </a:avLst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32857" y="228600"/>
            <a:ext cx="13419217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Приведение подобных членов многочлена</a:t>
            </a:r>
          </a:p>
        </p:txBody>
      </p:sp>
      <p:graphicFrame>
        <p:nvGraphicFramePr>
          <p:cNvPr id="12293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3766977"/>
              </p:ext>
            </p:extLst>
          </p:nvPr>
        </p:nvGraphicFramePr>
        <p:xfrm>
          <a:off x="1826005" y="1983083"/>
          <a:ext cx="185928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Формула" r:id="rId3" imgW="330120" imgH="203040" progId="Equation.3">
                  <p:embed/>
                </p:oleObj>
              </mc:Choice>
              <mc:Fallback>
                <p:oleObj name="Формула" r:id="rId3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005" y="1983083"/>
                        <a:ext cx="185928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083885"/>
              </p:ext>
            </p:extLst>
          </p:nvPr>
        </p:nvGraphicFramePr>
        <p:xfrm>
          <a:off x="6172182" y="1983077"/>
          <a:ext cx="1143008" cy="942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Формула" r:id="rId5" imgW="190440" imgH="177480" progId="Equation.3">
                  <p:embed/>
                </p:oleObj>
              </mc:Choice>
              <mc:Fallback>
                <p:oleObj name="Формула" r:id="rId5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182" y="1983077"/>
                        <a:ext cx="1143008" cy="942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398801"/>
              </p:ext>
            </p:extLst>
          </p:nvPr>
        </p:nvGraphicFramePr>
        <p:xfrm>
          <a:off x="7324897" y="1981422"/>
          <a:ext cx="2514618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Формула" r:id="rId7" imgW="457200" imgH="203040" progId="Equation.3">
                  <p:embed/>
                </p:oleObj>
              </mc:Choice>
              <mc:Fallback>
                <p:oleObj name="Формула" r:id="rId7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897" y="1981422"/>
                        <a:ext cx="2514618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250939"/>
              </p:ext>
            </p:extLst>
          </p:nvPr>
        </p:nvGraphicFramePr>
        <p:xfrm>
          <a:off x="3657565" y="2068803"/>
          <a:ext cx="1828813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Формула" r:id="rId9" imgW="304560" imgH="177480" progId="Equation.3">
                  <p:embed/>
                </p:oleObj>
              </mc:Choice>
              <mc:Fallback>
                <p:oleObj name="Формула" r:id="rId9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65" y="2068803"/>
                        <a:ext cx="1828813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362393"/>
              </p:ext>
            </p:extLst>
          </p:nvPr>
        </p:nvGraphicFramePr>
        <p:xfrm>
          <a:off x="4090305" y="3509933"/>
          <a:ext cx="6400843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Формула" r:id="rId11" imgW="774360" imgH="203040" progId="Equation.3">
                  <p:embed/>
                </p:oleObj>
              </mc:Choice>
              <mc:Fallback>
                <p:oleObj name="Формула" r:id="rId11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305" y="3509933"/>
                        <a:ext cx="6400843" cy="96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1346"/>
              </p:ext>
            </p:extLst>
          </p:nvPr>
        </p:nvGraphicFramePr>
        <p:xfrm>
          <a:off x="10210800" y="2008216"/>
          <a:ext cx="1485910" cy="8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Формула" r:id="rId13" imgW="228600" imgH="177480" progId="Equation.3">
                  <p:embed/>
                </p:oleObj>
              </mc:Choice>
              <mc:Fallback>
                <p:oleObj name="Формула" r:id="rId13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2008216"/>
                        <a:ext cx="1485910" cy="86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89921"/>
              </p:ext>
            </p:extLst>
          </p:nvPr>
        </p:nvGraphicFramePr>
        <p:xfrm>
          <a:off x="5372077" y="2039441"/>
          <a:ext cx="914406" cy="68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Формула" r:id="rId15" imgW="139680" imgH="139680" progId="Equation.3">
                  <p:embed/>
                </p:oleObj>
              </mc:Choice>
              <mc:Fallback>
                <p:oleObj name="Формула" r:id="rId15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077" y="2039441"/>
                        <a:ext cx="914406" cy="6884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7696200" y="2739031"/>
            <a:ext cx="1950720" cy="182880"/>
          </a:xfrm>
          <a:prstGeom prst="parallelogram">
            <a:avLst>
              <a:gd name="adj" fmla="val 200000"/>
            </a:avLst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5600678" y="2754608"/>
            <a:ext cx="1950720" cy="182880"/>
          </a:xfrm>
          <a:prstGeom prst="parallelogram">
            <a:avLst>
              <a:gd name="adj" fmla="val 200000"/>
            </a:avLst>
          </a:prstGeom>
          <a:solidFill>
            <a:schemeClr val="hlink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10287000" y="2754608"/>
            <a:ext cx="1950720" cy="182880"/>
          </a:xfrm>
          <a:prstGeom prst="parallelogram">
            <a:avLst>
              <a:gd name="adj" fmla="val 200000"/>
            </a:avLst>
          </a:prstGeom>
          <a:solidFill>
            <a:schemeClr val="hlink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32857" y="4719667"/>
            <a:ext cx="13373194" cy="296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Каждый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член многочлена является одночленом стандартного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вида. Многочлен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стандартного вида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содержит подобных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членов.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91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312" grpId="0" animBg="1"/>
      <p:bldP spid="12314" grpId="0" animBg="1"/>
      <p:bldP spid="123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Группа 60"/>
          <p:cNvGrpSpPr>
            <a:grpSpLocks/>
          </p:cNvGrpSpPr>
          <p:nvPr/>
        </p:nvGrpSpPr>
        <p:grpSpPr bwMode="auto">
          <a:xfrm>
            <a:off x="4659439" y="319869"/>
            <a:ext cx="9372600" cy="5709793"/>
            <a:chOff x="2428860" y="1071546"/>
            <a:chExt cx="5857884" cy="4927350"/>
          </a:xfrm>
        </p:grpSpPr>
        <p:sp>
          <p:nvSpPr>
            <p:cNvPr id="12315" name="Text Box 4"/>
            <p:cNvSpPr txBox="1">
              <a:spLocks noChangeArrowheads="1"/>
            </p:cNvSpPr>
            <p:nvPr/>
          </p:nvSpPr>
          <p:spPr bwMode="auto">
            <a:xfrm>
              <a:off x="3786182" y="1643050"/>
              <a:ext cx="1741487" cy="435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b="1"/>
            </a:p>
            <a:p>
              <a:pPr eaLnBrk="1" hangingPunct="1">
                <a:spcBef>
                  <a:spcPct val="50000"/>
                </a:spcBef>
              </a:pPr>
              <a:endParaRPr lang="ru-RU" b="1"/>
            </a:p>
            <a:p>
              <a:pPr eaLnBrk="1" hangingPunct="1">
                <a:spcBef>
                  <a:spcPct val="50000"/>
                </a:spcBef>
              </a:pPr>
              <a:endParaRPr lang="ru-RU" b="1"/>
            </a:p>
            <a:p>
              <a:pPr eaLnBrk="1" hangingPunct="1">
                <a:spcBef>
                  <a:spcPct val="50000"/>
                </a:spcBef>
              </a:pPr>
              <a:endParaRPr lang="ru-RU" b="1"/>
            </a:p>
            <a:p>
              <a:pPr eaLnBrk="1" hangingPunct="1">
                <a:spcBef>
                  <a:spcPct val="50000"/>
                </a:spcBef>
              </a:pPr>
              <a:endParaRPr lang="ru-RU" b="1"/>
            </a:p>
          </p:txBody>
        </p:sp>
        <p:grpSp>
          <p:nvGrpSpPr>
            <p:cNvPr id="12316" name="Группа 59"/>
            <p:cNvGrpSpPr>
              <a:grpSpLocks/>
            </p:cNvGrpSpPr>
            <p:nvPr/>
          </p:nvGrpSpPr>
          <p:grpSpPr bwMode="auto">
            <a:xfrm>
              <a:off x="2428860" y="1071546"/>
              <a:ext cx="5299097" cy="2155825"/>
              <a:chOff x="-1500230" y="-571528"/>
              <a:chExt cx="5299097" cy="2155825"/>
            </a:xfrm>
          </p:grpSpPr>
          <p:grpSp>
            <p:nvGrpSpPr>
              <p:cNvPr id="12318" name="Группа 50"/>
              <p:cNvGrpSpPr>
                <a:grpSpLocks/>
              </p:cNvGrpSpPr>
              <p:nvPr/>
            </p:nvGrpSpPr>
            <p:grpSpPr bwMode="auto">
              <a:xfrm>
                <a:off x="-1500230" y="-571528"/>
                <a:ext cx="2155825" cy="2087562"/>
                <a:chOff x="1720850" y="2997200"/>
                <a:chExt cx="2155825" cy="2087562"/>
              </a:xfrm>
            </p:grpSpPr>
            <p:grpSp>
              <p:nvGrpSpPr>
                <p:cNvPr id="12332" name="Группа 49"/>
                <p:cNvGrpSpPr>
                  <a:grpSpLocks/>
                </p:cNvGrpSpPr>
                <p:nvPr/>
              </p:nvGrpSpPr>
              <p:grpSpPr bwMode="auto">
                <a:xfrm>
                  <a:off x="1720850" y="2997200"/>
                  <a:ext cx="1525588" cy="2087562"/>
                  <a:chOff x="1720850" y="2997200"/>
                  <a:chExt cx="1525588" cy="2087562"/>
                </a:xfrm>
              </p:grpSpPr>
              <p:pic>
                <p:nvPicPr>
                  <p:cNvPr id="12334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97125" y="3114675"/>
                    <a:ext cx="849313" cy="604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335" name="Picture 6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" b="4022"/>
                  <a:stretch/>
                </p:blipFill>
                <p:spPr bwMode="auto">
                  <a:xfrm>
                    <a:off x="2455863" y="3455988"/>
                    <a:ext cx="715962" cy="16287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36" name="Freeform 66" descr="Крупная сетка"/>
                  <p:cNvSpPr>
                    <a:spLocks/>
                  </p:cNvSpPr>
                  <p:nvPr/>
                </p:nvSpPr>
                <p:spPr bwMode="auto">
                  <a:xfrm flipH="1">
                    <a:off x="2339975" y="2997200"/>
                    <a:ext cx="792163" cy="636588"/>
                  </a:xfrm>
                  <a:custGeom>
                    <a:avLst/>
                    <a:gdLst>
                      <a:gd name="T0" fmla="*/ 0 w 72"/>
                      <a:gd name="T1" fmla="*/ 2147483647 h 55"/>
                      <a:gd name="T2" fmla="*/ 2147483647 w 72"/>
                      <a:gd name="T3" fmla="*/ 2147483647 h 55"/>
                      <a:gd name="T4" fmla="*/ 2147483647 w 72"/>
                      <a:gd name="T5" fmla="*/ 2147483647 h 55"/>
                      <a:gd name="T6" fmla="*/ 2147483647 w 72"/>
                      <a:gd name="T7" fmla="*/ 2147483647 h 55"/>
                      <a:gd name="T8" fmla="*/ 2147483647 w 72"/>
                      <a:gd name="T9" fmla="*/ 2147483647 h 55"/>
                      <a:gd name="T10" fmla="*/ 2147483647 w 72"/>
                      <a:gd name="T11" fmla="*/ 2147483647 h 55"/>
                      <a:gd name="T12" fmla="*/ 2147483647 w 72"/>
                      <a:gd name="T13" fmla="*/ 2147483647 h 55"/>
                      <a:gd name="T14" fmla="*/ 2147483647 w 72"/>
                      <a:gd name="T15" fmla="*/ 2147483647 h 55"/>
                      <a:gd name="T16" fmla="*/ 2147483647 w 72"/>
                      <a:gd name="T17" fmla="*/ 2147483647 h 55"/>
                      <a:gd name="T18" fmla="*/ 2147483647 w 72"/>
                      <a:gd name="T19" fmla="*/ 2147483647 h 55"/>
                      <a:gd name="T20" fmla="*/ 2147483647 w 72"/>
                      <a:gd name="T21" fmla="*/ 2147483647 h 55"/>
                      <a:gd name="T22" fmla="*/ 2147483647 w 72"/>
                      <a:gd name="T23" fmla="*/ 2147483647 h 55"/>
                      <a:gd name="T24" fmla="*/ 0 w 72"/>
                      <a:gd name="T25" fmla="*/ 2147483647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2"/>
                      <a:gd name="T40" fmla="*/ 0 h 55"/>
                      <a:gd name="T41" fmla="*/ 72 w 72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2" h="55">
                        <a:moveTo>
                          <a:pt x="0" y="30"/>
                        </a:moveTo>
                        <a:cubicBezTo>
                          <a:pt x="3" y="26"/>
                          <a:pt x="7" y="22"/>
                          <a:pt x="11" y="21"/>
                        </a:cubicBezTo>
                        <a:cubicBezTo>
                          <a:pt x="19" y="21"/>
                          <a:pt x="27" y="21"/>
                          <a:pt x="35" y="22"/>
                        </a:cubicBezTo>
                        <a:cubicBezTo>
                          <a:pt x="39" y="22"/>
                          <a:pt x="46" y="28"/>
                          <a:pt x="46" y="28"/>
                        </a:cubicBezTo>
                        <a:cubicBezTo>
                          <a:pt x="50" y="25"/>
                          <a:pt x="51" y="25"/>
                          <a:pt x="56" y="26"/>
                        </a:cubicBezTo>
                        <a:cubicBezTo>
                          <a:pt x="59" y="30"/>
                          <a:pt x="60" y="34"/>
                          <a:pt x="61" y="39"/>
                        </a:cubicBezTo>
                        <a:cubicBezTo>
                          <a:pt x="59" y="45"/>
                          <a:pt x="55" y="50"/>
                          <a:pt x="62" y="55"/>
                        </a:cubicBezTo>
                        <a:cubicBezTo>
                          <a:pt x="72" y="53"/>
                          <a:pt x="71" y="43"/>
                          <a:pt x="62" y="40"/>
                        </a:cubicBezTo>
                        <a:cubicBezTo>
                          <a:pt x="66" y="28"/>
                          <a:pt x="65" y="17"/>
                          <a:pt x="58" y="7"/>
                        </a:cubicBezTo>
                        <a:cubicBezTo>
                          <a:pt x="55" y="2"/>
                          <a:pt x="41" y="1"/>
                          <a:pt x="41" y="1"/>
                        </a:cubicBezTo>
                        <a:cubicBezTo>
                          <a:pt x="18" y="2"/>
                          <a:pt x="24" y="0"/>
                          <a:pt x="11" y="8"/>
                        </a:cubicBezTo>
                        <a:cubicBezTo>
                          <a:pt x="10" y="12"/>
                          <a:pt x="3" y="19"/>
                          <a:pt x="3" y="19"/>
                        </a:cubicBezTo>
                        <a:cubicBezTo>
                          <a:pt x="2" y="23"/>
                          <a:pt x="1" y="26"/>
                          <a:pt x="0" y="30"/>
                        </a:cubicBezTo>
                        <a:close/>
                      </a:path>
                    </a:pathLst>
                  </a:custGeom>
                  <a:pattFill prst="lgGrid">
                    <a:fgClr>
                      <a:srgbClr val="FFFFFF"/>
                    </a:fgClr>
                    <a:bgClr>
                      <a:schemeClr val="accent2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z-Latn-UZ" b="1"/>
                  </a:p>
                </p:txBody>
              </p:sp>
              <p:pic>
                <p:nvPicPr>
                  <p:cNvPr id="12337" name="Picture 7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0850" y="3455988"/>
                    <a:ext cx="869950" cy="5762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333" name="Picture 76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8313" y="3503613"/>
                  <a:ext cx="868362" cy="57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319" name="Группа 51"/>
              <p:cNvGrpSpPr>
                <a:grpSpLocks/>
              </p:cNvGrpSpPr>
              <p:nvPr/>
            </p:nvGrpSpPr>
            <p:grpSpPr bwMode="auto">
              <a:xfrm>
                <a:off x="0" y="-500090"/>
                <a:ext cx="1992312" cy="2016123"/>
                <a:chOff x="6516688" y="2997200"/>
                <a:chExt cx="1992312" cy="2016123"/>
              </a:xfrm>
            </p:grpSpPr>
            <p:pic>
              <p:nvPicPr>
                <p:cNvPr id="12327" name="Picture 61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682"/>
                <a:stretch/>
              </p:blipFill>
              <p:spPr bwMode="auto">
                <a:xfrm>
                  <a:off x="7415213" y="3381376"/>
                  <a:ext cx="573087" cy="16319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28" name="Picture 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8375" y="3046413"/>
                  <a:ext cx="682625" cy="595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29" name="Freeform 69" descr="Широкий диагональный 2"/>
                <p:cNvSpPr>
                  <a:spLocks/>
                </p:cNvSpPr>
                <p:nvPr/>
              </p:nvSpPr>
              <p:spPr bwMode="auto">
                <a:xfrm flipH="1">
                  <a:off x="7235825" y="2997200"/>
                  <a:ext cx="720725" cy="631825"/>
                </a:xfrm>
                <a:custGeom>
                  <a:avLst/>
                  <a:gdLst>
                    <a:gd name="T0" fmla="*/ 0 w 72"/>
                    <a:gd name="T1" fmla="*/ 2147483647 h 55"/>
                    <a:gd name="T2" fmla="*/ 2147483647 w 72"/>
                    <a:gd name="T3" fmla="*/ 2147483647 h 55"/>
                    <a:gd name="T4" fmla="*/ 2147483647 w 72"/>
                    <a:gd name="T5" fmla="*/ 2147483647 h 55"/>
                    <a:gd name="T6" fmla="*/ 2147483647 w 72"/>
                    <a:gd name="T7" fmla="*/ 2147483647 h 55"/>
                    <a:gd name="T8" fmla="*/ 2147483647 w 72"/>
                    <a:gd name="T9" fmla="*/ 2147483647 h 55"/>
                    <a:gd name="T10" fmla="*/ 2147483647 w 72"/>
                    <a:gd name="T11" fmla="*/ 2147483647 h 55"/>
                    <a:gd name="T12" fmla="*/ 2147483647 w 72"/>
                    <a:gd name="T13" fmla="*/ 2147483647 h 55"/>
                    <a:gd name="T14" fmla="*/ 2147483647 w 72"/>
                    <a:gd name="T15" fmla="*/ 2147483647 h 55"/>
                    <a:gd name="T16" fmla="*/ 2147483647 w 72"/>
                    <a:gd name="T17" fmla="*/ 2147483647 h 55"/>
                    <a:gd name="T18" fmla="*/ 2147483647 w 72"/>
                    <a:gd name="T19" fmla="*/ 2147483647 h 55"/>
                    <a:gd name="T20" fmla="*/ 2147483647 w 72"/>
                    <a:gd name="T21" fmla="*/ 2147483647 h 55"/>
                    <a:gd name="T22" fmla="*/ 2147483647 w 72"/>
                    <a:gd name="T23" fmla="*/ 2147483647 h 55"/>
                    <a:gd name="T24" fmla="*/ 0 w 72"/>
                    <a:gd name="T25" fmla="*/ 2147483647 h 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2"/>
                    <a:gd name="T40" fmla="*/ 0 h 55"/>
                    <a:gd name="T41" fmla="*/ 72 w 72"/>
                    <a:gd name="T42" fmla="*/ 55 h 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2" h="55">
                      <a:moveTo>
                        <a:pt x="0" y="30"/>
                      </a:moveTo>
                      <a:cubicBezTo>
                        <a:pt x="3" y="26"/>
                        <a:pt x="7" y="22"/>
                        <a:pt x="11" y="21"/>
                      </a:cubicBezTo>
                      <a:cubicBezTo>
                        <a:pt x="19" y="21"/>
                        <a:pt x="27" y="21"/>
                        <a:pt x="35" y="22"/>
                      </a:cubicBezTo>
                      <a:cubicBezTo>
                        <a:pt x="39" y="22"/>
                        <a:pt x="46" y="28"/>
                        <a:pt x="46" y="28"/>
                      </a:cubicBezTo>
                      <a:cubicBezTo>
                        <a:pt x="50" y="25"/>
                        <a:pt x="51" y="25"/>
                        <a:pt x="56" y="26"/>
                      </a:cubicBezTo>
                      <a:cubicBezTo>
                        <a:pt x="59" y="30"/>
                        <a:pt x="60" y="34"/>
                        <a:pt x="61" y="39"/>
                      </a:cubicBezTo>
                      <a:cubicBezTo>
                        <a:pt x="59" y="45"/>
                        <a:pt x="55" y="50"/>
                        <a:pt x="62" y="55"/>
                      </a:cubicBezTo>
                      <a:cubicBezTo>
                        <a:pt x="72" y="53"/>
                        <a:pt x="71" y="43"/>
                        <a:pt x="62" y="40"/>
                      </a:cubicBezTo>
                      <a:cubicBezTo>
                        <a:pt x="66" y="28"/>
                        <a:pt x="65" y="17"/>
                        <a:pt x="58" y="7"/>
                      </a:cubicBezTo>
                      <a:cubicBezTo>
                        <a:pt x="55" y="2"/>
                        <a:pt x="41" y="1"/>
                        <a:pt x="41" y="1"/>
                      </a:cubicBezTo>
                      <a:cubicBezTo>
                        <a:pt x="18" y="2"/>
                        <a:pt x="24" y="0"/>
                        <a:pt x="11" y="8"/>
                      </a:cubicBezTo>
                      <a:cubicBezTo>
                        <a:pt x="10" y="12"/>
                        <a:pt x="3" y="19"/>
                        <a:pt x="3" y="19"/>
                      </a:cubicBezTo>
                      <a:cubicBezTo>
                        <a:pt x="2" y="23"/>
                        <a:pt x="1" y="26"/>
                        <a:pt x="0" y="30"/>
                      </a:cubicBezTo>
                      <a:close/>
                    </a:path>
                  </a:pathLst>
                </a:custGeom>
                <a:pattFill prst="wdUpDiag">
                  <a:fgClr>
                    <a:srgbClr val="FFFFFF"/>
                  </a:fgClr>
                  <a:bgClr>
                    <a:srgbClr val="EE0077"/>
                  </a:bgClr>
                </a:patt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z-Latn-UZ" b="1"/>
                </a:p>
              </p:txBody>
            </p:sp>
            <p:pic>
              <p:nvPicPr>
                <p:cNvPr id="12330" name="Picture 74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688" y="3429000"/>
                  <a:ext cx="695325" cy="573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31" name="Picture 77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2088" y="3429000"/>
                  <a:ext cx="696912" cy="573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320" name="Группа 52"/>
              <p:cNvGrpSpPr>
                <a:grpSpLocks/>
              </p:cNvGrpSpPr>
              <p:nvPr/>
            </p:nvGrpSpPr>
            <p:grpSpPr bwMode="auto">
              <a:xfrm>
                <a:off x="1643042" y="-571528"/>
                <a:ext cx="2155825" cy="2155825"/>
                <a:chOff x="1720850" y="2997200"/>
                <a:chExt cx="2155825" cy="2155825"/>
              </a:xfrm>
            </p:grpSpPr>
            <p:grpSp>
              <p:nvGrpSpPr>
                <p:cNvPr id="12321" name="Группа 49"/>
                <p:cNvGrpSpPr>
                  <a:grpSpLocks/>
                </p:cNvGrpSpPr>
                <p:nvPr/>
              </p:nvGrpSpPr>
              <p:grpSpPr bwMode="auto">
                <a:xfrm>
                  <a:off x="1720850" y="2997200"/>
                  <a:ext cx="1525588" cy="2155825"/>
                  <a:chOff x="1720850" y="2997200"/>
                  <a:chExt cx="1525588" cy="2155825"/>
                </a:xfrm>
              </p:grpSpPr>
              <p:pic>
                <p:nvPicPr>
                  <p:cNvPr id="12323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97125" y="3114675"/>
                    <a:ext cx="849313" cy="604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324" name="Picture 6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" b="4022"/>
                  <a:stretch/>
                </p:blipFill>
                <p:spPr bwMode="auto">
                  <a:xfrm>
                    <a:off x="2455863" y="3455989"/>
                    <a:ext cx="715962" cy="16970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25" name="Freeform 66" descr="Крупная сетка"/>
                  <p:cNvSpPr>
                    <a:spLocks/>
                  </p:cNvSpPr>
                  <p:nvPr/>
                </p:nvSpPr>
                <p:spPr bwMode="auto">
                  <a:xfrm flipH="1">
                    <a:off x="2339975" y="2997200"/>
                    <a:ext cx="792163" cy="636588"/>
                  </a:xfrm>
                  <a:custGeom>
                    <a:avLst/>
                    <a:gdLst>
                      <a:gd name="T0" fmla="*/ 0 w 72"/>
                      <a:gd name="T1" fmla="*/ 2147483647 h 55"/>
                      <a:gd name="T2" fmla="*/ 2147483647 w 72"/>
                      <a:gd name="T3" fmla="*/ 2147483647 h 55"/>
                      <a:gd name="T4" fmla="*/ 2147483647 w 72"/>
                      <a:gd name="T5" fmla="*/ 2147483647 h 55"/>
                      <a:gd name="T6" fmla="*/ 2147483647 w 72"/>
                      <a:gd name="T7" fmla="*/ 2147483647 h 55"/>
                      <a:gd name="T8" fmla="*/ 2147483647 w 72"/>
                      <a:gd name="T9" fmla="*/ 2147483647 h 55"/>
                      <a:gd name="T10" fmla="*/ 2147483647 w 72"/>
                      <a:gd name="T11" fmla="*/ 2147483647 h 55"/>
                      <a:gd name="T12" fmla="*/ 2147483647 w 72"/>
                      <a:gd name="T13" fmla="*/ 2147483647 h 55"/>
                      <a:gd name="T14" fmla="*/ 2147483647 w 72"/>
                      <a:gd name="T15" fmla="*/ 2147483647 h 55"/>
                      <a:gd name="T16" fmla="*/ 2147483647 w 72"/>
                      <a:gd name="T17" fmla="*/ 2147483647 h 55"/>
                      <a:gd name="T18" fmla="*/ 2147483647 w 72"/>
                      <a:gd name="T19" fmla="*/ 2147483647 h 55"/>
                      <a:gd name="T20" fmla="*/ 2147483647 w 72"/>
                      <a:gd name="T21" fmla="*/ 2147483647 h 55"/>
                      <a:gd name="T22" fmla="*/ 2147483647 w 72"/>
                      <a:gd name="T23" fmla="*/ 2147483647 h 55"/>
                      <a:gd name="T24" fmla="*/ 0 w 72"/>
                      <a:gd name="T25" fmla="*/ 2147483647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2"/>
                      <a:gd name="T40" fmla="*/ 0 h 55"/>
                      <a:gd name="T41" fmla="*/ 72 w 72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2" h="55">
                        <a:moveTo>
                          <a:pt x="0" y="30"/>
                        </a:moveTo>
                        <a:cubicBezTo>
                          <a:pt x="3" y="26"/>
                          <a:pt x="7" y="22"/>
                          <a:pt x="11" y="21"/>
                        </a:cubicBezTo>
                        <a:cubicBezTo>
                          <a:pt x="19" y="21"/>
                          <a:pt x="27" y="21"/>
                          <a:pt x="35" y="22"/>
                        </a:cubicBezTo>
                        <a:cubicBezTo>
                          <a:pt x="39" y="22"/>
                          <a:pt x="46" y="28"/>
                          <a:pt x="46" y="28"/>
                        </a:cubicBezTo>
                        <a:cubicBezTo>
                          <a:pt x="50" y="25"/>
                          <a:pt x="51" y="25"/>
                          <a:pt x="56" y="26"/>
                        </a:cubicBezTo>
                        <a:cubicBezTo>
                          <a:pt x="59" y="30"/>
                          <a:pt x="60" y="34"/>
                          <a:pt x="61" y="39"/>
                        </a:cubicBezTo>
                        <a:cubicBezTo>
                          <a:pt x="59" y="45"/>
                          <a:pt x="55" y="50"/>
                          <a:pt x="62" y="55"/>
                        </a:cubicBezTo>
                        <a:cubicBezTo>
                          <a:pt x="72" y="53"/>
                          <a:pt x="71" y="43"/>
                          <a:pt x="62" y="40"/>
                        </a:cubicBezTo>
                        <a:cubicBezTo>
                          <a:pt x="66" y="28"/>
                          <a:pt x="65" y="17"/>
                          <a:pt x="58" y="7"/>
                        </a:cubicBezTo>
                        <a:cubicBezTo>
                          <a:pt x="55" y="2"/>
                          <a:pt x="41" y="1"/>
                          <a:pt x="41" y="1"/>
                        </a:cubicBezTo>
                        <a:cubicBezTo>
                          <a:pt x="18" y="2"/>
                          <a:pt x="24" y="0"/>
                          <a:pt x="11" y="8"/>
                        </a:cubicBezTo>
                        <a:cubicBezTo>
                          <a:pt x="10" y="12"/>
                          <a:pt x="3" y="19"/>
                          <a:pt x="3" y="19"/>
                        </a:cubicBezTo>
                        <a:cubicBezTo>
                          <a:pt x="2" y="23"/>
                          <a:pt x="1" y="26"/>
                          <a:pt x="0" y="30"/>
                        </a:cubicBezTo>
                        <a:close/>
                      </a:path>
                    </a:pathLst>
                  </a:custGeom>
                  <a:pattFill prst="lgGrid">
                    <a:fgClr>
                      <a:srgbClr val="FFFFFF"/>
                    </a:fgClr>
                    <a:bgClr>
                      <a:schemeClr val="accent2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z-Latn-UZ" b="1"/>
                  </a:p>
                </p:txBody>
              </p:sp>
              <p:pic>
                <p:nvPicPr>
                  <p:cNvPr id="12326" name="Picture 7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20850" y="3455988"/>
                    <a:ext cx="869950" cy="5762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322" name="Picture 76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8313" y="3503613"/>
                  <a:ext cx="868362" cy="57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2317" name="Rectangle 62"/>
            <p:cNvSpPr>
              <a:spLocks noChangeArrowheads="1"/>
            </p:cNvSpPr>
            <p:nvPr/>
          </p:nvSpPr>
          <p:spPr bwMode="auto">
            <a:xfrm>
              <a:off x="2428860" y="1857364"/>
              <a:ext cx="5857884" cy="10715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700" b="1" i="1" dirty="0">
                  <a:latin typeface="Calibri" pitchFamily="34" charset="0"/>
                  <a:cs typeface="Times New Roman" pitchFamily="18" charset="0"/>
                </a:rPr>
                <a:t>15а</a:t>
              </a:r>
              <a:r>
                <a:rPr lang="ru-RU" sz="5700" b="1" i="1" baseline="30000" dirty="0">
                  <a:latin typeface="Calibri" pitchFamily="34" charset="0"/>
                  <a:cs typeface="Times New Roman" pitchFamily="18" charset="0"/>
                </a:rPr>
                <a:t>2</a:t>
              </a:r>
              <a:r>
                <a:rPr lang="ru-RU" sz="5700" b="1" i="1" dirty="0">
                  <a:latin typeface="Calibri" pitchFamily="34" charset="0"/>
                  <a:cs typeface="Times New Roman" pitchFamily="18" charset="0"/>
                </a:rPr>
                <a:t>в + 3 + 4ав</a:t>
              </a:r>
              <a:r>
                <a:rPr lang="ru-RU" sz="5700" b="1" i="1" baseline="30000" dirty="0">
                  <a:latin typeface="Calibri" pitchFamily="34" charset="0"/>
                  <a:cs typeface="Times New Roman" pitchFamily="18" charset="0"/>
                </a:rPr>
                <a:t>2</a:t>
              </a:r>
              <a:r>
                <a:rPr lang="ru-RU" sz="5700" b="1" i="1" dirty="0">
                  <a:latin typeface="Calibri" pitchFamily="34" charset="0"/>
                  <a:cs typeface="Times New Roman" pitchFamily="18" charset="0"/>
                </a:rPr>
                <a:t> – 3а</a:t>
              </a:r>
              <a:r>
                <a:rPr lang="ru-RU" sz="5700" b="1" i="1" baseline="30000" dirty="0">
                  <a:latin typeface="Calibri" pitchFamily="34" charset="0"/>
                  <a:cs typeface="Times New Roman" pitchFamily="18" charset="0"/>
                </a:rPr>
                <a:t>2</a:t>
              </a:r>
              <a:r>
                <a:rPr lang="ru-RU" sz="5700" b="1" i="1" dirty="0">
                  <a:latin typeface="Calibri" pitchFamily="34" charset="0"/>
                  <a:cs typeface="Times New Roman" pitchFamily="18" charset="0"/>
                </a:rPr>
                <a:t>в – 7</a:t>
              </a:r>
              <a:endParaRPr lang="ru-RU" sz="5700" b="1" i="1" baseline="30000" dirty="0">
                <a:sym typeface="MS Reference Specialty" pitchFamily="2" charset="2"/>
              </a:endParaRPr>
            </a:p>
          </p:txBody>
        </p:sp>
      </p:grp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-28875" y="262342"/>
            <a:ext cx="4908015" cy="1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pPr eaLnBrk="0" hangingPunct="0"/>
            <a:r>
              <a:rPr lang="ru-RU" sz="3400" b="1" dirty="0">
                <a:solidFill>
                  <a:srgbClr val="00007E"/>
                </a:solidFill>
                <a:latin typeface="Arial" pitchFamily="34" charset="0"/>
                <a:cs typeface="Arial" pitchFamily="34" charset="0"/>
              </a:rPr>
              <a:t>Приведем </a:t>
            </a:r>
            <a:r>
              <a:rPr lang="ru-RU" sz="3400" b="1" dirty="0" smtClean="0">
                <a:solidFill>
                  <a:srgbClr val="00007E"/>
                </a:solidFill>
                <a:latin typeface="Arial" pitchFamily="34" charset="0"/>
                <a:cs typeface="Arial" pitchFamily="34" charset="0"/>
              </a:rPr>
              <a:t>подобные </a:t>
            </a:r>
          </a:p>
          <a:p>
            <a:pPr eaLnBrk="0" hangingPunct="0"/>
            <a:r>
              <a:rPr lang="ru-RU" sz="3400" b="1" dirty="0" smtClean="0">
                <a:solidFill>
                  <a:srgbClr val="00007E"/>
                </a:solidFill>
                <a:latin typeface="Arial" pitchFamily="34" charset="0"/>
                <a:cs typeface="Arial" pitchFamily="34" charset="0"/>
              </a:rPr>
              <a:t>члены </a:t>
            </a:r>
            <a:r>
              <a:rPr lang="ru-RU" sz="3400" b="1" dirty="0">
                <a:solidFill>
                  <a:srgbClr val="00007E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400" b="1" dirty="0" smtClean="0">
                <a:solidFill>
                  <a:srgbClr val="00007E"/>
                </a:solidFill>
                <a:latin typeface="Arial" pitchFamily="34" charset="0"/>
                <a:cs typeface="Arial" pitchFamily="34" charset="0"/>
              </a:rPr>
              <a:t>многочлене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446057" y="5188248"/>
            <a:ext cx="5439892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pPr eaLnBrk="0" hangingPunct="0"/>
            <a:r>
              <a:rPr lang="ru-RU" sz="5700" b="1" i="1" dirty="0">
                <a:cs typeface="Times New Roman" pitchFamily="18" charset="0"/>
              </a:rPr>
              <a:t>=12а</a:t>
            </a:r>
            <a:r>
              <a:rPr lang="ru-RU" sz="5700" b="1" i="1" baseline="30000" dirty="0">
                <a:cs typeface="Times New Roman" pitchFamily="18" charset="0"/>
              </a:rPr>
              <a:t>2</a:t>
            </a:r>
            <a:r>
              <a:rPr lang="ru-RU" sz="5700" b="1" i="1" dirty="0">
                <a:cs typeface="Times New Roman" pitchFamily="18" charset="0"/>
              </a:rPr>
              <a:t>в + 4ав</a:t>
            </a:r>
            <a:r>
              <a:rPr lang="ru-RU" sz="5700" b="1" i="1" baseline="30000" dirty="0">
                <a:cs typeface="Times New Roman" pitchFamily="18" charset="0"/>
              </a:rPr>
              <a:t>2</a:t>
            </a:r>
            <a:r>
              <a:rPr lang="ru-RU" sz="5700" b="1" i="1" dirty="0">
                <a:cs typeface="Times New Roman" pitchFamily="18" charset="0"/>
              </a:rPr>
              <a:t> – 4</a:t>
            </a:r>
            <a:endParaRPr lang="ru-RU" sz="5700" b="1" dirty="0"/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2197103" y="2846652"/>
            <a:ext cx="8730857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i="1" dirty="0">
                <a:cs typeface="Times New Roman" pitchFamily="18" charset="0"/>
              </a:rPr>
              <a:t>15а</a:t>
            </a:r>
            <a:r>
              <a:rPr lang="ru-RU" sz="5700" b="1" i="1" baseline="30000" dirty="0">
                <a:cs typeface="Times New Roman" pitchFamily="18" charset="0"/>
              </a:rPr>
              <a:t>2</a:t>
            </a:r>
            <a:r>
              <a:rPr lang="ru-RU" sz="5700" b="1" i="1" dirty="0">
                <a:cs typeface="Times New Roman" pitchFamily="18" charset="0"/>
              </a:rPr>
              <a:t>в + 3 + 4ав</a:t>
            </a:r>
            <a:r>
              <a:rPr lang="ru-RU" sz="5700" b="1" i="1" baseline="30000" dirty="0">
                <a:cs typeface="Times New Roman" pitchFamily="18" charset="0"/>
              </a:rPr>
              <a:t>2</a:t>
            </a:r>
            <a:r>
              <a:rPr lang="ru-RU" sz="5700" b="1" i="1" dirty="0">
                <a:cs typeface="Times New Roman" pitchFamily="18" charset="0"/>
              </a:rPr>
              <a:t> – 3а</a:t>
            </a:r>
            <a:r>
              <a:rPr lang="ru-RU" sz="5700" b="1" i="1" baseline="30000" dirty="0">
                <a:cs typeface="Times New Roman" pitchFamily="18" charset="0"/>
              </a:rPr>
              <a:t>2</a:t>
            </a:r>
            <a:r>
              <a:rPr lang="ru-RU" sz="5700" b="1" i="1" dirty="0">
                <a:cs typeface="Times New Roman" pitchFamily="18" charset="0"/>
              </a:rPr>
              <a:t>в - 7 = </a:t>
            </a:r>
            <a:endParaRPr lang="ru-RU" sz="5700" b="1" dirty="0"/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1720044" y="4357903"/>
            <a:ext cx="10359978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/>
          <a:p>
            <a:r>
              <a:rPr lang="ru-RU" sz="5700" b="1" i="1" dirty="0">
                <a:cs typeface="Times New Roman" pitchFamily="18" charset="0"/>
              </a:rPr>
              <a:t>= (</a:t>
            </a:r>
            <a:r>
              <a:rPr lang="ru-RU" sz="5700" b="1" i="1" dirty="0">
                <a:solidFill>
                  <a:srgbClr val="C00000"/>
                </a:solidFill>
                <a:cs typeface="Times New Roman" pitchFamily="18" charset="0"/>
              </a:rPr>
              <a:t>15а</a:t>
            </a:r>
            <a:r>
              <a:rPr lang="ru-RU" sz="5700" b="1" i="1" baseline="30000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ru-RU" sz="5700" b="1" i="1" dirty="0">
                <a:solidFill>
                  <a:srgbClr val="C00000"/>
                </a:solidFill>
                <a:cs typeface="Times New Roman" pitchFamily="18" charset="0"/>
              </a:rPr>
              <a:t>в - 3а</a:t>
            </a:r>
            <a:r>
              <a:rPr lang="ru-RU" sz="5700" b="1" i="1" baseline="30000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ru-RU" sz="5700" b="1" i="1" dirty="0">
                <a:solidFill>
                  <a:srgbClr val="C00000"/>
                </a:solidFill>
                <a:cs typeface="Times New Roman" pitchFamily="18" charset="0"/>
              </a:rPr>
              <a:t>в</a:t>
            </a:r>
            <a:r>
              <a:rPr lang="ru-RU" sz="5700" b="1" i="1" dirty="0">
                <a:cs typeface="Times New Roman" pitchFamily="18" charset="0"/>
              </a:rPr>
              <a:t>) + 4ав</a:t>
            </a:r>
            <a:r>
              <a:rPr lang="ru-RU" sz="5700" b="1" i="1" baseline="30000" dirty="0">
                <a:cs typeface="Times New Roman" pitchFamily="18" charset="0"/>
              </a:rPr>
              <a:t>2</a:t>
            </a:r>
            <a:r>
              <a:rPr lang="ru-RU" sz="5700" b="1" i="1" dirty="0">
                <a:cs typeface="Times New Roman" pitchFamily="18" charset="0"/>
              </a:rPr>
              <a:t> +(</a:t>
            </a:r>
            <a:r>
              <a:rPr lang="ru-RU" sz="5700" b="1" i="1" dirty="0">
                <a:solidFill>
                  <a:srgbClr val="00B050"/>
                </a:solidFill>
                <a:cs typeface="Times New Roman" pitchFamily="18" charset="0"/>
              </a:rPr>
              <a:t>3 – 7</a:t>
            </a:r>
            <a:r>
              <a:rPr lang="ru-RU" sz="5700" b="1" i="1" dirty="0">
                <a:cs typeface="Times New Roman" pitchFamily="18" charset="0"/>
              </a:rPr>
              <a:t>) = </a:t>
            </a:r>
            <a:endParaRPr lang="ru-RU" sz="5700" b="1" dirty="0"/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2197102" y="2846652"/>
            <a:ext cx="1999848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i="1" dirty="0" smtClean="0">
                <a:solidFill>
                  <a:srgbClr val="C00000"/>
                </a:solidFill>
                <a:cs typeface="Times New Roman" pitchFamily="18" charset="0"/>
              </a:rPr>
              <a:t>15а</a:t>
            </a:r>
            <a:r>
              <a:rPr lang="ru-RU" sz="5700" b="1" i="1" baseline="30000" dirty="0" smtClean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ru-RU" sz="5700" b="1" i="1" dirty="0" smtClean="0">
                <a:solidFill>
                  <a:srgbClr val="C00000"/>
                </a:solidFill>
                <a:cs typeface="Times New Roman" pitchFamily="18" charset="0"/>
              </a:rPr>
              <a:t>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4587497" y="2846651"/>
            <a:ext cx="634089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i="1" dirty="0">
                <a:solidFill>
                  <a:srgbClr val="00B050"/>
                </a:solidFill>
                <a:cs typeface="Times New Roman" pitchFamily="18" charset="0"/>
              </a:rPr>
              <a:t>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7166003" y="2846652"/>
            <a:ext cx="627677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i="1" dirty="0">
                <a:solidFill>
                  <a:srgbClr val="C00000"/>
                </a:solidFill>
                <a:cs typeface="Times New Roman" pitchFamily="18" charset="0"/>
              </a:rPr>
              <a:t>–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7689677" y="2818030"/>
            <a:ext cx="1629554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i="1" dirty="0" smtClean="0">
                <a:solidFill>
                  <a:srgbClr val="C00000"/>
                </a:solidFill>
                <a:cs typeface="Times New Roman" pitchFamily="18" charset="0"/>
              </a:rPr>
              <a:t>3а</a:t>
            </a:r>
            <a:r>
              <a:rPr lang="ru-RU" sz="5700" b="1" i="1" baseline="30000" dirty="0" smtClean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ru-RU" sz="5700" b="1" i="1" dirty="0" smtClean="0">
                <a:solidFill>
                  <a:srgbClr val="C00000"/>
                </a:solidFill>
                <a:cs typeface="Times New Roman" pitchFamily="18" charset="0"/>
              </a:rPr>
              <a:t>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9132440" y="2846652"/>
            <a:ext cx="627677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i="1" dirty="0">
                <a:solidFill>
                  <a:srgbClr val="00B050"/>
                </a:solidFill>
                <a:cs typeface="Times New Roman" pitchFamily="18" charset="0"/>
              </a:rPr>
              <a:t>–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9568905" y="2844702"/>
            <a:ext cx="634089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i="1" dirty="0">
                <a:solidFill>
                  <a:srgbClr val="00B050"/>
                </a:solidFill>
                <a:cs typeface="Times New Roman" pitchFamily="18" charset="0"/>
              </a:rPr>
              <a:t>7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1720044" y="3807429"/>
            <a:ext cx="9717409" cy="55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Группируем  подобные  члены (слагаемые)</a:t>
            </a: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709289" y="5366964"/>
            <a:ext cx="2487737" cy="55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Упрощаем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0083" y="6351603"/>
            <a:ext cx="3254037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400" b="1" dirty="0"/>
              <a:t>Можно </a:t>
            </a:r>
            <a:r>
              <a:rPr lang="ru-RU" sz="3400" b="1" dirty="0" smtClean="0"/>
              <a:t>проще</a:t>
            </a:r>
            <a:endParaRPr lang="ru-RU" sz="3400" b="1" dirty="0"/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4446057" y="6259270"/>
            <a:ext cx="694511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 algn="ctr"/>
            <a:r>
              <a:rPr lang="ru-RU" b="1" i="1" dirty="0">
                <a:latin typeface="Calibri" pitchFamily="34" charset="0"/>
                <a:cs typeface="Times New Roman" pitchFamily="18" charset="0"/>
              </a:rPr>
              <a:t>15а</a:t>
            </a:r>
            <a:r>
              <a:rPr lang="ru-RU" b="1" i="1" baseline="30000" dirty="0">
                <a:latin typeface="Calibri" pitchFamily="34" charset="0"/>
                <a:cs typeface="Times New Roman" pitchFamily="18" charset="0"/>
              </a:rPr>
              <a:t>2</a:t>
            </a:r>
            <a:r>
              <a:rPr lang="ru-RU" b="1" i="1" dirty="0">
                <a:latin typeface="Calibri" pitchFamily="34" charset="0"/>
                <a:cs typeface="Times New Roman" pitchFamily="18" charset="0"/>
              </a:rPr>
              <a:t>в + 3 + 4ав</a:t>
            </a:r>
            <a:r>
              <a:rPr lang="ru-RU" b="1" i="1" baseline="30000" dirty="0">
                <a:latin typeface="Calibri" pitchFamily="34" charset="0"/>
                <a:cs typeface="Times New Roman" pitchFamily="18" charset="0"/>
              </a:rPr>
              <a:t>2</a:t>
            </a:r>
            <a:r>
              <a:rPr lang="ru-RU" b="1" i="1" dirty="0">
                <a:latin typeface="Calibri" pitchFamily="34" charset="0"/>
                <a:cs typeface="Times New Roman" pitchFamily="18" charset="0"/>
              </a:rPr>
              <a:t> – 3а</a:t>
            </a:r>
            <a:r>
              <a:rPr lang="ru-RU" b="1" i="1" baseline="30000" dirty="0">
                <a:latin typeface="Calibri" pitchFamily="34" charset="0"/>
                <a:cs typeface="Times New Roman" pitchFamily="18" charset="0"/>
              </a:rPr>
              <a:t>2</a:t>
            </a:r>
            <a:r>
              <a:rPr lang="ru-RU" b="1" i="1" dirty="0">
                <a:latin typeface="Calibri" pitchFamily="34" charset="0"/>
                <a:cs typeface="Times New Roman" pitchFamily="18" charset="0"/>
              </a:rPr>
              <a:t>в – 7=</a:t>
            </a:r>
            <a:endParaRPr lang="ru-RU" b="1" i="1" baseline="30000" dirty="0">
              <a:sym typeface="MS Reference Specialty" pitchFamily="2" charset="2"/>
            </a:endParaRP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4341119" y="7175504"/>
            <a:ext cx="444282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0" hangingPunct="0"/>
            <a:r>
              <a:rPr lang="ru-RU" b="1" i="1" dirty="0">
                <a:solidFill>
                  <a:srgbClr val="000000"/>
                </a:solidFill>
                <a:cs typeface="Times New Roman" pitchFamily="18" charset="0"/>
              </a:rPr>
              <a:t>=12а</a:t>
            </a:r>
            <a:r>
              <a:rPr lang="ru-RU" b="1" i="1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b="1" i="1" dirty="0">
                <a:solidFill>
                  <a:srgbClr val="000000"/>
                </a:solidFill>
                <a:cs typeface="Times New Roman" pitchFamily="18" charset="0"/>
              </a:rPr>
              <a:t>в + 4ав</a:t>
            </a:r>
            <a:r>
              <a:rPr lang="ru-RU" b="1" i="1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b="1" i="1" dirty="0">
                <a:solidFill>
                  <a:srgbClr val="000000"/>
                </a:solidFill>
                <a:cs typeface="Times New Roman" pitchFamily="18" charset="0"/>
              </a:rPr>
              <a:t> – 4</a:t>
            </a:r>
            <a:endParaRPr lang="ru-RU" b="1" dirty="0">
              <a:solidFill>
                <a:srgbClr val="000000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8945856" y="6995692"/>
            <a:ext cx="1120778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568206" y="6986370"/>
            <a:ext cx="1272766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0536860" y="6922207"/>
            <a:ext cx="596551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0536860" y="7099055"/>
            <a:ext cx="596551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6258672" y="6922208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6258672" y="7099054"/>
            <a:ext cx="684429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5" grpId="0"/>
      <p:bldP spid="35" grpId="0"/>
      <p:bldP spid="37" grpId="0"/>
      <p:bldP spid="40" grpId="0"/>
      <p:bldP spid="41" grpId="0"/>
      <p:bldP spid="43" grpId="0"/>
      <p:bldP spid="44" grpId="0"/>
      <p:bldP spid="46" grpId="0"/>
      <p:bldP spid="47" grpId="0"/>
      <p:bldP spid="45" grpId="0"/>
      <p:bldP spid="48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3393525"/>
            <a:ext cx="3098800" cy="265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133600" y="304800"/>
            <a:ext cx="11170920" cy="1447800"/>
          </a:xfrm>
          <a:prstGeom prst="wedgeRoundRectCallout">
            <a:avLst>
              <a:gd name="adj1" fmla="val 33402"/>
              <a:gd name="adj2" fmla="val 202485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lIns="130622" tIns="65311" rIns="130622" bIns="65311"/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Распределительное 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свойство  умножения.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1371600" y="2743200"/>
            <a:ext cx="8121651" cy="1000124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a (b + c) = </a:t>
            </a:r>
            <a:r>
              <a:rPr lang="ru-RU" sz="51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lang="uz-Latn-UZ" sz="51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b + ac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633730" y="4227838"/>
            <a:ext cx="4624070" cy="904234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1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-3(а - 2</a:t>
            </a:r>
            <a:r>
              <a:rPr lang="uz-Latn-UZ" sz="51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b) =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5473064" y="4227838"/>
            <a:ext cx="3767455" cy="76581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1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-3а + 6</a:t>
            </a:r>
            <a:r>
              <a:rPr lang="uz-Latn-UZ" sz="51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762000" y="5648960"/>
            <a:ext cx="5415280" cy="98615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20(3 + x) =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6433821" y="5648960"/>
            <a:ext cx="4378960" cy="746127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60 + 20x</a:t>
            </a:r>
          </a:p>
        </p:txBody>
      </p:sp>
    </p:spTree>
    <p:extLst>
      <p:ext uri="{BB962C8B-B14F-4D97-AF65-F5344CB8AC3E}">
        <p14:creationId xmlns:p14="http://schemas.microsoft.com/office/powerpoint/2010/main" val="2696953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/>
      <p:bldP spid="4105" grpId="0"/>
      <p:bldP spid="4106" grpId="0"/>
      <p:bldP spid="4107" grpId="0"/>
      <p:bldP spid="4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990600" y="4648200"/>
            <a:ext cx="7467600" cy="1295400"/>
          </a:xfrm>
          <a:prstGeom prst="rect">
            <a:avLst/>
          </a:prstGeom>
        </p:spPr>
        <p:txBody>
          <a:bodyPr lIns="130622" tIns="65311" rIns="130622" bIns="65311" rtlCol="0">
            <a:noAutofit/>
          </a:bodyPr>
          <a:lstStyle/>
          <a:p>
            <a:pPr algn="ctr" defTabSz="1306220">
              <a:spcBef>
                <a:spcPct val="0"/>
              </a:spcBef>
              <a:defRPr/>
            </a:pPr>
            <a:r>
              <a:rPr lang="ru-RU" sz="63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Это </a:t>
            </a:r>
            <a:r>
              <a:rPr lang="ru-RU" sz="63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умножение</a:t>
            </a:r>
            <a:r>
              <a:rPr lang="ru-RU" sz="63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63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6300" b="1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1432560" y="457200"/>
            <a:ext cx="12435840" cy="1381760"/>
          </a:xfrm>
          <a:prstGeom prst="rect">
            <a:avLst/>
          </a:prstGeom>
        </p:spPr>
        <p:txBody>
          <a:bodyPr lIns="130622" tIns="65311" rIns="130622" bIns="65311" rtlCol="0">
            <a:normAutofit/>
          </a:bodyPr>
          <a:lstStyle/>
          <a:p>
            <a:pPr marL="489833" indent="-489833" defTabSz="1306220">
              <a:spcBef>
                <a:spcPct val="20000"/>
              </a:spcBef>
              <a:defRPr/>
            </a:pPr>
            <a:r>
              <a:rPr lang="ru-RU" kern="0" dirty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63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Умножьте</a:t>
            </a:r>
            <a:endParaRPr lang="ru-RU" kern="0" dirty="0">
              <a:latin typeface="Arial" pitchFamily="34" charset="0"/>
              <a:cs typeface="Arial" pitchFamily="34" charset="0"/>
            </a:endParaRPr>
          </a:p>
          <a:p>
            <a:pPr marL="489833" indent="-489833" defTabSz="1306220">
              <a:spcBef>
                <a:spcPct val="20000"/>
              </a:spcBef>
              <a:defRPr/>
            </a:pPr>
            <a:endParaRPr lang="ru-RU" kern="0" dirty="0">
              <a:latin typeface="Arial" pitchFamily="34" charset="0"/>
              <a:cs typeface="Arial" pitchFamily="34" charset="0"/>
            </a:endParaRPr>
          </a:p>
          <a:p>
            <a:pPr marL="489833" indent="-489833" defTabSz="1306220">
              <a:spcBef>
                <a:spcPct val="20000"/>
              </a:spcBef>
              <a:defRPr/>
            </a:pPr>
            <a:endParaRPr lang="ru-RU" kern="0" dirty="0">
              <a:latin typeface="Arial" pitchFamily="34" charset="0"/>
              <a:cs typeface="Arial" pitchFamily="34" charset="0"/>
            </a:endParaRPr>
          </a:p>
          <a:p>
            <a:pPr marL="489833" indent="-489833" defTabSz="1306220">
              <a:spcBef>
                <a:spcPct val="20000"/>
              </a:spcBef>
              <a:defRPr/>
            </a:pPr>
            <a:endParaRPr lang="ru-RU" kern="0" dirty="0">
              <a:latin typeface="Arial" pitchFamily="34" charset="0"/>
              <a:cs typeface="Arial" pitchFamily="34" charset="0"/>
            </a:endParaRPr>
          </a:p>
          <a:p>
            <a:pPr marL="489833" indent="-489833" defTabSz="1306220">
              <a:spcBef>
                <a:spcPct val="20000"/>
              </a:spcBef>
              <a:defRPr/>
            </a:pPr>
            <a:endParaRPr lang="ru-RU" kern="0" dirty="0">
              <a:latin typeface="Arial" pitchFamily="34" charset="0"/>
              <a:cs typeface="Arial" pitchFamily="34" charset="0"/>
            </a:endParaRPr>
          </a:p>
          <a:p>
            <a:pPr marL="489833" indent="-489833" defTabSz="1306220">
              <a:spcBef>
                <a:spcPct val="20000"/>
              </a:spcBef>
              <a:defRPr/>
            </a:pPr>
            <a:endParaRPr lang="ru-RU" kern="0" dirty="0">
              <a:latin typeface="Arial" pitchFamily="34" charset="0"/>
              <a:cs typeface="Arial" pitchFamily="34" charset="0"/>
            </a:endParaRPr>
          </a:p>
          <a:p>
            <a:pPr marL="489833" indent="-489833" defTabSz="1306220">
              <a:spcBef>
                <a:spcPct val="20000"/>
              </a:spcBef>
              <a:defRPr/>
            </a:pPr>
            <a:endParaRPr lang="ru-RU" kern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83998"/>
              </p:ext>
            </p:extLst>
          </p:nvPr>
        </p:nvGraphicFramePr>
        <p:xfrm>
          <a:off x="2362200" y="2057400"/>
          <a:ext cx="6581141" cy="216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3" imgW="685800" imgH="279360" progId="">
                  <p:embed/>
                </p:oleObj>
              </mc:Choice>
              <mc:Fallback>
                <p:oleObj name="Equation" r:id="rId3" imgW="68580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6581141" cy="2167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400800" y="5921418"/>
            <a:ext cx="4622809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dirty="0">
                <a:solidFill>
                  <a:srgbClr val="003FBC"/>
                </a:solidFill>
                <a:latin typeface="Arial" pitchFamily="34" charset="0"/>
                <a:cs typeface="Arial" pitchFamily="34" charset="0"/>
              </a:rPr>
              <a:t>одночленов</a:t>
            </a: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53078"/>
              </p:ext>
            </p:extLst>
          </p:nvPr>
        </p:nvGraphicFramePr>
        <p:xfrm>
          <a:off x="8712204" y="1981200"/>
          <a:ext cx="2588261" cy="157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5" imgW="253800" imgH="203040" progId="">
                  <p:embed/>
                </p:oleObj>
              </mc:Choice>
              <mc:Fallback>
                <p:oleObj name="Equation" r:id="rId5" imgW="2538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2204" y="1981200"/>
                        <a:ext cx="2588261" cy="15754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5" descr="Comic Männliche Lehrer Stock Vektor Art und mehr Bilder von Arbeiten - 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6152" name="Picture 8" descr="Мультяшный учитель-мужчина | Премиум векторы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2514600"/>
            <a:ext cx="2842486" cy="339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 txBox="1">
            <a:spLocks/>
          </p:cNvSpPr>
          <p:nvPr/>
        </p:nvSpPr>
        <p:spPr>
          <a:xfrm>
            <a:off x="340043" y="5181600"/>
            <a:ext cx="6576695" cy="1295400"/>
          </a:xfrm>
          <a:prstGeom prst="rect">
            <a:avLst/>
          </a:prstGeom>
        </p:spPr>
        <p:txBody>
          <a:bodyPr lIns="130622" tIns="65311" rIns="130622" bIns="65311" rtlCol="0">
            <a:noAutofit/>
          </a:bodyPr>
          <a:lstStyle/>
          <a:p>
            <a:pPr algn="ctr" defTabSz="1306220">
              <a:spcBef>
                <a:spcPct val="0"/>
              </a:spcBef>
              <a:defRPr/>
            </a:pPr>
            <a:r>
              <a:rPr lang="ru-RU" sz="63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Это умножение </a:t>
            </a:r>
            <a:br>
              <a:rPr lang="ru-RU" sz="63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6300" b="1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598279"/>
              </p:ext>
            </p:extLst>
          </p:nvPr>
        </p:nvGraphicFramePr>
        <p:xfrm>
          <a:off x="1849120" y="1525906"/>
          <a:ext cx="9657080" cy="211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1168200" imgH="279360" progId="">
                  <p:embed/>
                </p:oleObj>
              </mc:Choice>
              <mc:Fallback>
                <p:oleObj name="Equation" r:id="rId3" imgW="116820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120" y="1525906"/>
                        <a:ext cx="9657080" cy="21183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422514" y="6259960"/>
            <a:ext cx="9327495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dirty="0">
                <a:solidFill>
                  <a:srgbClr val="003FBC"/>
                </a:solidFill>
                <a:latin typeface="Arial" pitchFamily="34" charset="0"/>
                <a:cs typeface="Arial" pitchFamily="34" charset="0"/>
              </a:rPr>
              <a:t>одночлена на </a:t>
            </a:r>
            <a:r>
              <a:rPr lang="ru-RU" sz="5700" b="1" dirty="0" smtClean="0">
                <a:solidFill>
                  <a:srgbClr val="003FBC"/>
                </a:solidFill>
                <a:latin typeface="Arial" pitchFamily="34" charset="0"/>
                <a:cs typeface="Arial" pitchFamily="34" charset="0"/>
              </a:rPr>
              <a:t>многочлен</a:t>
            </a:r>
            <a:endParaRPr lang="ru-RU" sz="5700" b="1" dirty="0">
              <a:solidFill>
                <a:srgbClr val="003F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946848"/>
              </p:ext>
            </p:extLst>
          </p:nvPr>
        </p:nvGraphicFramePr>
        <p:xfrm>
          <a:off x="1877058" y="3341752"/>
          <a:ext cx="8930640" cy="157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5" imgW="876240" imgH="203040" progId="">
                  <p:embed/>
                </p:oleObj>
              </mc:Choice>
              <mc:Fallback>
                <p:oleObj name="Equation" r:id="rId5" imgW="87624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058" y="3341752"/>
                        <a:ext cx="8930640" cy="15754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660138" y="1160147"/>
            <a:ext cx="2316480" cy="857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71" y="8192"/>
                </a:moveTo>
                <a:cubicBezTo>
                  <a:pt x="19585" y="3656"/>
                  <a:pt x="15487" y="493"/>
                  <a:pt x="10800" y="493"/>
                </a:cubicBezTo>
                <a:cubicBezTo>
                  <a:pt x="5107" y="493"/>
                  <a:pt x="493" y="5107"/>
                  <a:pt x="493" y="10800"/>
                </a:cubicBezTo>
                <a:cubicBezTo>
                  <a:pt x="492" y="11358"/>
                  <a:pt x="538" y="11915"/>
                  <a:pt x="628" y="12466"/>
                </a:cubicBezTo>
                <a:lnTo>
                  <a:pt x="142" y="12546"/>
                </a:lnTo>
                <a:cubicBezTo>
                  <a:pt x="47" y="11968"/>
                  <a:pt x="0" y="1138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2" y="-1"/>
                  <a:pt x="20005" y="3314"/>
                  <a:pt x="21248" y="8067"/>
                </a:cubicBezTo>
                <a:lnTo>
                  <a:pt x="23860" y="7384"/>
                </a:lnTo>
                <a:lnTo>
                  <a:pt x="21756" y="10980"/>
                </a:lnTo>
                <a:lnTo>
                  <a:pt x="18159" y="8875"/>
                </a:lnTo>
                <a:lnTo>
                  <a:pt x="20771" y="8192"/>
                </a:lnTo>
                <a:close/>
              </a:path>
            </a:pathLst>
          </a:cu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ru-RU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3660138" y="977267"/>
            <a:ext cx="5364480" cy="1314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71" y="8192"/>
                </a:moveTo>
                <a:cubicBezTo>
                  <a:pt x="19585" y="3656"/>
                  <a:pt x="15487" y="493"/>
                  <a:pt x="10800" y="493"/>
                </a:cubicBezTo>
                <a:cubicBezTo>
                  <a:pt x="5107" y="493"/>
                  <a:pt x="493" y="5107"/>
                  <a:pt x="493" y="10800"/>
                </a:cubicBezTo>
                <a:cubicBezTo>
                  <a:pt x="492" y="11358"/>
                  <a:pt x="538" y="11915"/>
                  <a:pt x="628" y="12466"/>
                </a:cubicBezTo>
                <a:lnTo>
                  <a:pt x="142" y="12546"/>
                </a:lnTo>
                <a:cubicBezTo>
                  <a:pt x="47" y="11968"/>
                  <a:pt x="0" y="1138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2" y="-1"/>
                  <a:pt x="20005" y="3314"/>
                  <a:pt x="21248" y="8067"/>
                </a:cubicBezTo>
                <a:lnTo>
                  <a:pt x="23860" y="7384"/>
                </a:lnTo>
                <a:lnTo>
                  <a:pt x="21756" y="10980"/>
                </a:lnTo>
                <a:lnTo>
                  <a:pt x="18159" y="8875"/>
                </a:lnTo>
                <a:lnTo>
                  <a:pt x="20771" y="8192"/>
                </a:lnTo>
                <a:close/>
              </a:path>
            </a:pathLst>
          </a:cu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ru-RU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34000" y="180553"/>
            <a:ext cx="3504525" cy="916728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sz="5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Умножьте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Мультяшный учитель-мужчина | Премиум векторы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655" y="3461132"/>
            <a:ext cx="2362200" cy="28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10289</TotalTime>
  <Words>590</Words>
  <Application>Microsoft Office PowerPoint</Application>
  <PresentationFormat>Произвольный</PresentationFormat>
  <Paragraphs>112</Paragraphs>
  <Slides>15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Theme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Определение многочлена</vt:lpstr>
      <vt:lpstr>Приведение подобных членов многочлена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645</cp:revision>
  <dcterms:created xsi:type="dcterms:W3CDTF">2020-04-09T07:32:19Z</dcterms:created>
  <dcterms:modified xsi:type="dcterms:W3CDTF">2021-02-18T17:29:10Z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