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560" r:id="rId2"/>
    <p:sldId id="492" r:id="rId3"/>
    <p:sldId id="700" r:id="rId4"/>
    <p:sldId id="694" r:id="rId5"/>
    <p:sldId id="695" r:id="rId6"/>
    <p:sldId id="696" r:id="rId7"/>
    <p:sldId id="706" r:id="rId8"/>
    <p:sldId id="705" r:id="rId9"/>
    <p:sldId id="702" r:id="rId10"/>
    <p:sldId id="710" r:id="rId11"/>
    <p:sldId id="693" r:id="rId12"/>
    <p:sldId id="635" r:id="rId13"/>
    <p:sldId id="691" r:id="rId14"/>
    <p:sldId id="692" r:id="rId15"/>
    <p:sldId id="679" r:id="rId16"/>
    <p:sldId id="701" r:id="rId17"/>
    <p:sldId id="510" r:id="rId18"/>
    <p:sldId id="707" r:id="rId19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492"/>
            <p14:sldId id="700"/>
            <p14:sldId id="694"/>
            <p14:sldId id="695"/>
            <p14:sldId id="696"/>
            <p14:sldId id="706"/>
            <p14:sldId id="705"/>
            <p14:sldId id="702"/>
            <p14:sldId id="710"/>
            <p14:sldId id="693"/>
            <p14:sldId id="635"/>
            <p14:sldId id="691"/>
            <p14:sldId id="692"/>
            <p14:sldId id="679"/>
            <p14:sldId id="701"/>
            <p14:sldId id="510"/>
            <p14:sldId id="707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2" autoAdjust="0"/>
    <p:restoredTop sz="94600" autoAdjust="0"/>
  </p:normalViewPr>
  <p:slideViewPr>
    <p:cSldViewPr>
      <p:cViewPr>
        <p:scale>
          <a:sx n="51" d="100"/>
          <a:sy n="51" d="100"/>
        </p:scale>
        <p:origin x="-624" y="-120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43656B-A585-4E04-8A48-FE3F7A96558F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18281" indent="-16087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643509" indent="-1287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900913" indent="-1287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158316" indent="-1287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617497-66F9-4697-A8DB-14F345159A3D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z-Latn-UZ" b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prstGeom prst="rect">
            <a:avLst/>
          </a:prstGeom>
        </p:spPr>
        <p:txBody>
          <a:bodyPr spcFirstLastPara="1" wrap="square" lIns="51472" tIns="51472" rIns="51472" bIns="51472" anchor="t" anchorCtr="0">
            <a:noAutofit/>
          </a:bodyPr>
          <a:lstStyle/>
          <a:p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Latn-U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CEBC4-7F60-46A9-8417-0DDF722E941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09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836DF-82FE-42B8-9871-50350A7703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4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microsoft.com/office/2007/relationships/hdphoto" Target="../media/hdphoto5.wdp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7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37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686" y="7937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17813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>
              <a:spcBef>
                <a:spcPts val="319"/>
              </a:spcBef>
            </a:pPr>
            <a:r>
              <a:rPr lang="ru-RU" sz="57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2044905" y="1387388"/>
            <a:ext cx="1300693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4876800" y="578524"/>
            <a:ext cx="4572000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743201" y="3173309"/>
            <a:ext cx="7924799" cy="3582878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Сложение и вычитание многочленов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4098" name="Picture 2" descr="Стоковые векторные изображения Xy logo |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18511" r="18320" b="20978"/>
          <a:stretch/>
        </p:blipFill>
        <p:spPr bwMode="auto">
          <a:xfrm>
            <a:off x="9448800" y="3756918"/>
            <a:ext cx="2811624" cy="282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24613">
            <a:off x="11263515" y="297208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</a:rPr>
              <a:t>2</a:t>
            </a:r>
            <a:endParaRPr lang="uz-Latn-UZ" sz="9600" b="1" dirty="0">
              <a:solidFill>
                <a:srgbClr val="7030A0"/>
              </a:solidFill>
              <a:latin typeface="Lucida Handwriting" pitchFamily="66" charset="0"/>
            </a:endParaRPr>
          </a:p>
        </p:txBody>
      </p:sp>
      <p:pic>
        <p:nvPicPr>
          <p:cNvPr id="4102" name="Picture 6" descr="ClipArt Mathematik Portable Network Graphics Zeichen Transparenz - Sommer  Mathematik png herunterladen - 611*481 - Kostenlos transparent Text png  Herunterlade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0" l="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26756" r="56821" b="19770"/>
          <a:stretch/>
        </p:blipFill>
        <p:spPr bwMode="auto">
          <a:xfrm rot="18558118">
            <a:off x="10296409" y="4274779"/>
            <a:ext cx="2742444" cy="25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17589" y="6909697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1482" y="228600"/>
            <a:ext cx="9929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Вспомним правило раскрытия скобок</a:t>
            </a:r>
            <a:endParaRPr lang="uz-Latn-UZ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0540" y="3097819"/>
                <a:ext cx="42444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uz-Latn-UZ" sz="4400" b="1" i="0" smtClean="0">
                          <a:solidFill>
                            <a:prstClr val="black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+(−</m:t>
                      </m:r>
                      <m:r>
                        <a:rPr lang="uz-Latn-UZ" sz="4400" b="1" i="0" smtClean="0">
                          <a:solidFill>
                            <a:prstClr val="black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𝟑𝐛</m:t>
                      </m:r>
                      <m:r>
                        <a:rPr lang="uz-Latn-UZ" sz="4400" b="1" i="0" smtClean="0">
                          <a:solidFill>
                            <a:prstClr val="black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ru-RU" sz="4400" b="1" i="0" smtClean="0">
                          <a:solidFill>
                            <a:prstClr val="black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uz-Latn-UZ" sz="4400" b="1" i="0" smtClean="0">
                          <a:solidFill>
                            <a:prstClr val="black"/>
                          </a:solidFill>
                          <a:effectLst/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A5002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540" y="3097819"/>
                <a:ext cx="4244495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0" y="3097820"/>
                <a:ext cx="381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 smtClean="0"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0" smtClean="0">
                        <a:solidFill>
                          <a:prstClr val="black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0" smtClean="0">
                        <a:solidFill>
                          <a:prstClr val="black"/>
                        </a:solidFill>
                        <a:effectLst/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0" smtClean="0">
                        <a:solidFill>
                          <a:prstClr val="black"/>
                        </a:solidFill>
                        <a:effectLst/>
                        <a:latin typeface="Cambria Math"/>
                        <a:cs typeface="Arial" pitchFamily="34" charset="0"/>
                      </a:rPr>
                      <m:t>𝟑𝐛</m:t>
                    </m:r>
                    <m:r>
                      <a:rPr lang="uz-Latn-UZ" sz="4400" b="1" i="0" smtClean="0">
                        <a:solidFill>
                          <a:prstClr val="black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ru-RU" sz="4400" b="1" i="0" smtClean="0">
                        <a:solidFill>
                          <a:prstClr val="black"/>
                        </a:solidFill>
                        <a:effectLst/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uz-Latn-UZ" sz="4400" b="1" dirty="0">
                  <a:solidFill>
                    <a:srgbClr val="A5002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3097820"/>
                <a:ext cx="3810000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5577" y="6798603"/>
                <a:ext cx="327442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77" y="6798603"/>
                <a:ext cx="3274423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91400" y="6793635"/>
                <a:ext cx="338464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𝟕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6793635"/>
                <a:ext cx="3384645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936486"/>
            <a:ext cx="14372926" cy="216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перед скобками стоит знак </a:t>
            </a:r>
            <a:r>
              <a:rPr lang="ru-RU" sz="4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«+»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endParaRPr lang="uz-Latn-UZ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 при</a:t>
            </a:r>
            <a:r>
              <a:rPr lang="uz-Latn-UZ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раскрытии </a:t>
            </a: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скобок знаки </a:t>
            </a:r>
            <a:endParaRPr lang="ru-RU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слагаемых в скобках сохраняются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05273" y="3902623"/>
            <a:ext cx="13962379" cy="284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перед скобками стоит знак </a:t>
            </a:r>
            <a:r>
              <a:rPr lang="ru-RU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 при раскрытии скобок знаки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слагаемых в скобках заменяются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противоположные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272" y="381000"/>
            <a:ext cx="13031725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Сложение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вычитание  многочленов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7887" y="1754854"/>
                <a:ext cx="7481713" cy="943787"/>
              </a:xfrm>
              <a:prstGeom prst="rect">
                <a:avLst/>
              </a:prstGeom>
              <a:noFill/>
            </p:spPr>
            <p:txBody>
              <a:bodyPr wrap="square" lIns="130622" tIns="65311" rIns="130622" bIns="65311" rtlCol="0">
                <a:spAutoFit/>
              </a:bodyPr>
              <a:lstStyle/>
              <a:p>
                <a:r>
                  <a:rPr lang="ru-RU" sz="51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(3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ru-RU" sz="51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b) + (4b – 7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)=</a:t>
                </a:r>
                <a:endParaRPr lang="ru-RU" sz="51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87" y="1754854"/>
                <a:ext cx="7481713" cy="943787"/>
              </a:xfrm>
              <a:prstGeom prst="rect">
                <a:avLst/>
              </a:prstGeom>
              <a:blipFill rotWithShape="1">
                <a:blip r:embed="rId3"/>
                <a:stretch>
                  <a:fillRect l="-3423" t="-10968" b="-322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2327" y="3710854"/>
                <a:ext cx="11516876" cy="943787"/>
              </a:xfrm>
              <a:prstGeom prst="rect">
                <a:avLst/>
              </a:prstGeom>
              <a:noFill/>
            </p:spPr>
            <p:txBody>
              <a:bodyPr wrap="none" lIns="130622" tIns="65311" rIns="130622" bIns="65311" rtlCol="0">
                <a:spAutoFit/>
              </a:bodyPr>
              <a:lstStyle/>
              <a:p>
                <a:r>
                  <a:rPr lang="ru-RU" sz="5100" b="1" dirty="0" smtClean="0">
                    <a:latin typeface="Arial" pitchFamily="34" charset="0"/>
                    <a:cs typeface="Arial" pitchFamily="34" charset="0"/>
                  </a:rPr>
                  <a:t>2)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² –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– 4b) – (</a:t>
                </a:r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b²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– </a:t>
                </a:r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– 7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²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) =</a:t>
                </a:r>
                <a:endParaRPr lang="ru-RU" sz="51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27" y="3710854"/>
                <a:ext cx="11516876" cy="943787"/>
              </a:xfrm>
              <a:prstGeom prst="rect">
                <a:avLst/>
              </a:prstGeom>
              <a:blipFill rotWithShape="1">
                <a:blip r:embed="rId4"/>
                <a:stretch>
                  <a:fillRect l="-2223" t="-10968" r="-1376" b="-322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72400" y="1768977"/>
                <a:ext cx="5916803" cy="943787"/>
              </a:xfrm>
              <a:prstGeom prst="rect">
                <a:avLst/>
              </a:prstGeom>
              <a:noFill/>
            </p:spPr>
            <p:txBody>
              <a:bodyPr wrap="square" lIns="130622" tIns="65311" rIns="130622" bIns="65311" rtlCol="0">
                <a:spAutoFit/>
              </a:bodyPr>
              <a:lstStyle/>
              <a:p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ru-RU" sz="51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b + 4b – 7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51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768977"/>
                <a:ext cx="5916803" cy="943787"/>
              </a:xfrm>
              <a:prstGeom prst="rect">
                <a:avLst/>
              </a:prstGeom>
              <a:blipFill rotWithShape="1">
                <a:blip r:embed="rId5"/>
                <a:stretch>
                  <a:fillRect l="-4325" t="-10968" r="-1339" b="-322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97018" y="2794126"/>
                <a:ext cx="3109126" cy="962894"/>
              </a:xfrm>
              <a:prstGeom prst="rect">
                <a:avLst/>
              </a:prstGeom>
              <a:noFill/>
            </p:spPr>
            <p:txBody>
              <a:bodyPr wrap="none" lIns="130622" tIns="65311" rIns="130622" bIns="65311" rtlCol="0">
                <a:spAutoFit/>
              </a:bodyPr>
              <a:lstStyle/>
              <a:p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= 5b – </a:t>
                </a:r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uz-Latn-UZ" sz="5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18" y="2794126"/>
                <a:ext cx="3109126" cy="962894"/>
              </a:xfrm>
              <a:prstGeom prst="rect">
                <a:avLst/>
              </a:prstGeom>
              <a:blipFill rotWithShape="1">
                <a:blip r:embed="rId6"/>
                <a:stretch>
                  <a:fillRect l="-8235" t="-8861" b="-316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8800" y="4796694"/>
                <a:ext cx="10660872" cy="943787"/>
              </a:xfrm>
              <a:prstGeom prst="rect">
                <a:avLst/>
              </a:prstGeom>
              <a:noFill/>
            </p:spPr>
            <p:txBody>
              <a:bodyPr wrap="none" lIns="130622" tIns="65311" rIns="130622" bIns="65311" rtlCol="0">
                <a:spAutoFit/>
              </a:bodyPr>
              <a:lstStyle/>
              <a:p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² 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b – 4b – b² </a:t>
                </a:r>
                <a:r>
                  <a:rPr lang="ru-RU" sz="5100" b="1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 7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² 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51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796694"/>
                <a:ext cx="10660872" cy="943787"/>
              </a:xfrm>
              <a:prstGeom prst="rect">
                <a:avLst/>
              </a:prstGeom>
              <a:blipFill rotWithShape="1">
                <a:blip r:embed="rId7"/>
                <a:stretch>
                  <a:fillRect l="-2401" t="-10968" r="-1544" b="-322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Группа 19"/>
          <p:cNvGrpSpPr/>
          <p:nvPr/>
        </p:nvGrpSpPr>
        <p:grpSpPr>
          <a:xfrm>
            <a:off x="9158656" y="2585170"/>
            <a:ext cx="921728" cy="86412"/>
            <a:chOff x="5292100" y="5877340"/>
            <a:chExt cx="576080" cy="7201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5292100" y="5949350"/>
              <a:ext cx="5760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292100" y="5877340"/>
              <a:ext cx="5760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единительная линия 15"/>
          <p:cNvCxnSpPr/>
          <p:nvPr/>
        </p:nvCxnSpPr>
        <p:spPr>
          <a:xfrm>
            <a:off x="11923840" y="2585170"/>
            <a:ext cx="92172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006496" y="2585170"/>
            <a:ext cx="92172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10426032" y="2585170"/>
            <a:ext cx="921728" cy="86412"/>
            <a:chOff x="4355970" y="5877340"/>
            <a:chExt cx="576080" cy="7201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>
              <a:off x="4355970" y="5877340"/>
              <a:ext cx="5760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355970" y="5949350"/>
              <a:ext cx="57608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10591800" y="5607834"/>
            <a:ext cx="92172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30432" y="5607834"/>
            <a:ext cx="92172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075290" y="5632074"/>
            <a:ext cx="92172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928224" y="5632074"/>
            <a:ext cx="92172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159486" y="4902136"/>
            <a:ext cx="604884" cy="8065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8816510" y="4949358"/>
            <a:ext cx="604884" cy="8065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92515" y="5989561"/>
                <a:ext cx="4489311" cy="943787"/>
              </a:xfrm>
              <a:prstGeom prst="rect">
                <a:avLst/>
              </a:prstGeom>
              <a:noFill/>
            </p:spPr>
            <p:txBody>
              <a:bodyPr wrap="none" lIns="130622" tIns="65311" rIns="130622" bIns="65311" rtlCol="0">
                <a:spAutoFit/>
              </a:bodyPr>
              <a:lstStyle/>
              <a:p>
                <a:r>
                  <a:rPr lang="ru-RU" sz="5100" b="1" dirty="0">
                    <a:latin typeface="Arial" pitchFamily="34" charset="0"/>
                    <a:cs typeface="Arial" pitchFamily="34" charset="0"/>
                  </a:rPr>
                  <a:t>= 8</a:t>
                </a:r>
                <a14:m>
                  <m:oMath xmlns:m="http://schemas.openxmlformats.org/officeDocument/2006/math">
                    <m:r>
                      <a:rPr lang="uz-Latn-UZ" sz="5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²</a:t>
                </a:r>
                <a:r>
                  <a:rPr lang="en-US" sz="5100" b="1" dirty="0">
                    <a:latin typeface="Arial" pitchFamily="34" charset="0"/>
                    <a:cs typeface="Arial" pitchFamily="34" charset="0"/>
                  </a:rPr>
                  <a:t>– 4b – </a:t>
                </a:r>
                <a:r>
                  <a:rPr lang="en-US" sz="5100" b="1" dirty="0" smtClean="0">
                    <a:latin typeface="Arial" pitchFamily="34" charset="0"/>
                    <a:cs typeface="Arial" pitchFamily="34" charset="0"/>
                  </a:rPr>
                  <a:t>b²</a:t>
                </a:r>
                <a:endParaRPr lang="ru-RU" sz="51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515" y="5989561"/>
                <a:ext cx="4489311" cy="943787"/>
              </a:xfrm>
              <a:prstGeom prst="rect">
                <a:avLst/>
              </a:prstGeom>
              <a:blipFill rotWithShape="1">
                <a:blip r:embed="rId8"/>
                <a:stretch>
                  <a:fillRect l="-5707" t="-11039" r="-4891" b="-33117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Симпатичная девушка в школьной форме с мультяшным карандашом | Премиум  векторы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9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6" y="5771662"/>
            <a:ext cx="2264015" cy="22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71" y="85079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2-263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Упростите алгебраическую сумму многочленов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975" y="2133600"/>
                <a:ext cx="51891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+(−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2133600"/>
                <a:ext cx="5189177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4230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0248" y="2133600"/>
                <a:ext cx="432477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𝟖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48" y="2133600"/>
                <a:ext cx="4324774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11172" y="2133600"/>
                <a:ext cx="330128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172" y="2133600"/>
                <a:ext cx="3301288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 flipV="1">
            <a:off x="8605474" y="2903040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867400" y="2903041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2895" y="3304236"/>
                <a:ext cx="66361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</m:d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−(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𝟓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" y="3304236"/>
                <a:ext cx="6636112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309" t="-7937" b="-3174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0543" y="3276600"/>
                <a:ext cx="567847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543" y="3276600"/>
                <a:ext cx="5678478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V="1">
            <a:off x="10059130" y="4028080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321056" y="4028081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1358788" y="4006808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8620714" y="4006809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1358788" y="4183654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8620714" y="4183655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2005579" y="3237367"/>
                <a:ext cx="26248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0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𝟓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𝒃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579" y="3237367"/>
                <a:ext cx="2624821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02895" y="4495800"/>
                <a:ext cx="529689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−(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" y="4495800"/>
                <a:ext cx="5296899" cy="784767"/>
              </a:xfrm>
              <a:prstGeom prst="rect">
                <a:avLst/>
              </a:prstGeom>
              <a:blipFill rotWithShape="1">
                <a:blip r:embed="rId9"/>
                <a:stretch>
                  <a:fillRect l="-4143" t="-5469" b="-31250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25214" y="4495800"/>
                <a:ext cx="480759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𝟒</m:t>
                          </m:r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14" y="4495800"/>
                <a:ext cx="4807598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972754" y="4495799"/>
                <a:ext cx="328461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754" y="4495799"/>
                <a:ext cx="3284617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7975" y="5635214"/>
                <a:ext cx="700576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−(</m:t>
                    </m:r>
                    <m:sSup>
                      <m:sSupPr>
                        <m:ctrlP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𝟓</m:t>
                        </m:r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5" y="5635214"/>
                <a:ext cx="7005764" cy="784767"/>
              </a:xfrm>
              <a:prstGeom prst="rect">
                <a:avLst/>
              </a:prstGeom>
              <a:blipFill rotWithShape="1">
                <a:blip r:embed="rId12"/>
                <a:stretch>
                  <a:fillRect l="-3133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944087" y="5623251"/>
                <a:ext cx="665637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𝟔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𝟓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087" y="5623251"/>
                <a:ext cx="6656374" cy="7847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62279" y="6432401"/>
                <a:ext cx="433676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𝟒</m:t>
                      </m:r>
                      <m:r>
                        <a:rPr lang="uz-Latn-UZ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279" y="6432401"/>
                <a:ext cx="4336765" cy="78476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7620000" y="5216807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001188" y="5216808"/>
            <a:ext cx="854308" cy="1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834681" y="6332017"/>
            <a:ext cx="1213187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845120" y="6332017"/>
            <a:ext cx="1279383" cy="4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51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35" grpId="0"/>
      <p:bldP spid="42" grpId="0"/>
      <p:bldP spid="44" grpId="0"/>
      <p:bldP spid="45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71" y="850796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Упростите алгебраическую сумму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многочленов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7960" y="1828800"/>
                <a:ext cx="10730502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𝒎𝒏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Cyrl-UZ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𝒎𝒏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0" y="1828800"/>
                <a:ext cx="10730502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989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Как правильно создавать тестовые задания для учащихся - Edu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5272149" y="3555528"/>
            <a:ext cx="630159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272149" y="3440612"/>
            <a:ext cx="600059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40218" y="3505842"/>
            <a:ext cx="71709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9969254" y="3585910"/>
            <a:ext cx="620618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964603" y="3470994"/>
            <a:ext cx="609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815675" y="3550734"/>
            <a:ext cx="7936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Веселые цифры | Алфавит, Забавности, Детское творче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411" y="1876158"/>
            <a:ext cx="2776360" cy="245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55790" y="2690830"/>
                <a:ext cx="10149830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𝟒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𝒎𝒏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Cyrl-UZ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𝒎𝒏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90" y="2690830"/>
                <a:ext cx="10149830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олилиния 20"/>
          <p:cNvSpPr/>
          <p:nvPr/>
        </p:nvSpPr>
        <p:spPr>
          <a:xfrm>
            <a:off x="8343738" y="3469428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3" name="Полилиния 22"/>
          <p:cNvSpPr/>
          <p:nvPr/>
        </p:nvSpPr>
        <p:spPr>
          <a:xfrm>
            <a:off x="3541352" y="3504604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6499" y="3938223"/>
                <a:ext cx="558184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𝟓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e>
                      <m:sup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𝒎𝒏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99" y="3938223"/>
                <a:ext cx="5581849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0360" y="4796557"/>
                <a:ext cx="1255920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60" y="4796557"/>
                <a:ext cx="12559207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1699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5920" y="5716887"/>
                <a:ext cx="1174449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𝟏𝟏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𝟏𝟎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0" y="5716887"/>
                <a:ext cx="11744497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29"/>
          <p:cNvCxnSpPr/>
          <p:nvPr/>
        </p:nvCxnSpPr>
        <p:spPr>
          <a:xfrm flipV="1">
            <a:off x="5262608" y="6553788"/>
            <a:ext cx="768097" cy="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262608" y="6438872"/>
            <a:ext cx="768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255906" y="6501654"/>
            <a:ext cx="71709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1048462" y="6582959"/>
            <a:ext cx="620618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1043811" y="6468043"/>
            <a:ext cx="6096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418859" y="6501654"/>
            <a:ext cx="79363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9053209" y="6420348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6" name="Полилиния 45"/>
          <p:cNvSpPr/>
          <p:nvPr/>
        </p:nvSpPr>
        <p:spPr>
          <a:xfrm>
            <a:off x="3263622" y="6400028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55789" y="6858000"/>
                <a:ext cx="514326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1" i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𝒂𝒄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𝒃𝒄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𝟐𝟎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89" y="6858000"/>
                <a:ext cx="5143267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577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3" grpId="0" animBg="1"/>
      <p:bldP spid="26" grpId="0"/>
      <p:bldP spid="29" grpId="0"/>
      <p:bldP spid="45" grpId="0" animBg="1"/>
      <p:bldP spid="46" grpId="0" animBg="1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239" y="3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050" y="807209"/>
            <a:ext cx="140208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kern="0" dirty="0">
                <a:latin typeface="Arial" pitchFamily="34" charset="0"/>
                <a:cs typeface="Arial" pitchFamily="34" charset="0"/>
              </a:rPr>
              <a:t>Упростите алгебраическую сумму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многочленов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9174" y="1453522"/>
                <a:ext cx="14097105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Latn-UZ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(−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)+</m:t>
                    </m:r>
                    <m:d>
                      <m:d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+(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uz-Latn-UZ" sz="4400" b="1" i="1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Latn-UZ" sz="4400" b="1" i="1">
                        <a:latin typeface="Cambria Math"/>
                        <a:cs typeface="Arial" pitchFamily="34" charset="0"/>
                      </a:rPr>
                      <m:t>𝟑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4" y="1453522"/>
                <a:ext cx="14097105" cy="856581"/>
              </a:xfrm>
              <a:prstGeom prst="rect">
                <a:avLst/>
              </a:prstGeom>
              <a:blipFill rotWithShape="1">
                <a:blip r:embed="rId3"/>
                <a:stretch>
                  <a:fillRect l="-1557" t="-2837" b="-2198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>
            <a:off x="3428070" y="3245669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910795" y="3004279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28070" y="3025857"/>
            <a:ext cx="10817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8910795" y="3193613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538415" y="3025856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7589390" y="3010631"/>
            <a:ext cx="1082040" cy="182983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9" name="Полилиния 38"/>
          <p:cNvSpPr/>
          <p:nvPr/>
        </p:nvSpPr>
        <p:spPr>
          <a:xfrm>
            <a:off x="4873223" y="3045817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10504615" y="3029677"/>
            <a:ext cx="123952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51" y="6252767"/>
            <a:ext cx="1445655" cy="17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2695" y="2310103"/>
                <a:ext cx="11704367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=−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uz-Latn-UZ" sz="4400" b="1" i="1">
                          <a:solidFill>
                            <a:prstClr val="black"/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>
                          <a:latin typeface="Cambria Math"/>
                          <a:cs typeface="Arial" pitchFamily="34" charset="0"/>
                        </a:rPr>
                        <m:t>𝟑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95" y="2310103"/>
                <a:ext cx="11704367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3352800" y="2333624"/>
            <a:ext cx="7079019" cy="685895"/>
            <a:chOff x="384" y="3168"/>
            <a:chExt cx="2931" cy="528"/>
          </a:xfrm>
        </p:grpSpPr>
        <p:sp>
          <p:nvSpPr>
            <p:cNvPr id="23" name="Line 84"/>
            <p:cNvSpPr>
              <a:spLocks noChangeShapeType="1"/>
            </p:cNvSpPr>
            <p:nvPr/>
          </p:nvSpPr>
          <p:spPr bwMode="auto">
            <a:xfrm flipV="1">
              <a:off x="384" y="3168"/>
              <a:ext cx="465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  <p:sp>
          <p:nvSpPr>
            <p:cNvPr id="24" name="Line 86"/>
            <p:cNvSpPr>
              <a:spLocks noChangeShapeType="1"/>
            </p:cNvSpPr>
            <p:nvPr/>
          </p:nvSpPr>
          <p:spPr bwMode="auto">
            <a:xfrm flipV="1">
              <a:off x="2832" y="3168"/>
              <a:ext cx="483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558809" y="3538127"/>
                <a:ext cx="4591921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8809" y="3538127"/>
                <a:ext cx="4591921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7960" y="4365551"/>
                <a:ext cx="13311529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3200" b="1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3200" b="1" dirty="0" smtClean="0">
                    <a:latin typeface="Arial" pitchFamily="34" charset="0"/>
                    <a:cs typeface="Arial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 smtClean="0">
                                <a:latin typeface="Cambria Math"/>
                                <a:cs typeface="Arial" pitchFamily="34" charset="0"/>
                              </a:rPr>
                              <m:t>𝟖</m:t>
                            </m:r>
                            <m:r>
                              <a:rPr lang="uz-Latn-UZ" sz="36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Cyrl-UZ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𝟏𝟎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𝒂𝒃</m:t>
                        </m:r>
                        <m:r>
                          <a:rPr lang="en-US" sz="3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 smtClean="0"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uz-Latn-UZ" sz="36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d>
                      <m:dPr>
                        <m:ctrlP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𝟔</m:t>
                        </m:r>
                        <m:sSup>
                          <m:sSupPr>
                            <m:ctrlP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 smtClean="0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Cyrl-UZ" sz="36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𝒂𝒃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uz-Latn-UZ" sz="3600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 smtClean="0"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uz-Latn-UZ" sz="36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d>
                      <m:dPr>
                        <m:ctrlPr>
                          <a:rPr lang="uz-Latn-UZ" sz="36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uz-Cyrl-UZ" sz="36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36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𝟖</m:t>
                        </m:r>
                        <m:r>
                          <a:rPr lang="uz-Latn-UZ" sz="3600" b="1" i="1">
                            <a:latin typeface="Cambria Math"/>
                            <a:cs typeface="Arial" pitchFamily="34" charset="0"/>
                          </a:rPr>
                          <m:t>𝒂𝒃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uz-Latn-UZ" sz="3600" b="1" i="1" smtClean="0">
                            <a:latin typeface="Cambria Math"/>
                            <a:cs typeface="Arial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uz-Latn-UZ" sz="36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0" y="4365551"/>
                <a:ext cx="13311529" cy="717697"/>
              </a:xfrm>
              <a:prstGeom prst="rect">
                <a:avLst/>
              </a:prstGeom>
              <a:blipFill rotWithShape="1">
                <a:blip r:embed="rId8"/>
                <a:stretch>
                  <a:fillRect l="-1145" b="-1949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2535" y="5344790"/>
                <a:ext cx="11564000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3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𝟖</m:t>
                          </m:r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Cyrl-UZ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𝟏𝟎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𝒂𝒃</m:t>
                      </m:r>
                      <m:r>
                        <a:rPr lang="en-US" sz="36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𝟔</m:t>
                      </m:r>
                      <m:sSup>
                        <m:sSupPr>
                          <m:ctrlP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Cyrl-UZ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𝟐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𝒂𝒃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sSup>
                        <m:sSupPr>
                          <m:ctrlP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Cyrl-UZ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36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𝟖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𝒂𝒃</m:t>
                      </m:r>
                      <m:r>
                        <a:rPr lang="uz-Latn-UZ" sz="3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3600" b="1" i="1">
                          <a:latin typeface="Cambria Math"/>
                          <a:cs typeface="Arial" pitchFamily="34" charset="0"/>
                        </a:rPr>
                        <m:t>𝟒</m:t>
                      </m:r>
                      <m:sSup>
                        <m:sSupPr>
                          <m:ctrlP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36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35" y="5344790"/>
                <a:ext cx="11564000" cy="6588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8889063" y="5952791"/>
            <a:ext cx="752405" cy="724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1250525" y="5996857"/>
            <a:ext cx="907650" cy="683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6651525" y="5971063"/>
            <a:ext cx="1082040" cy="182983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4" name="Полилиния 33"/>
          <p:cNvSpPr/>
          <p:nvPr/>
        </p:nvSpPr>
        <p:spPr>
          <a:xfrm>
            <a:off x="2739623" y="5996857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408871" y="6003689"/>
            <a:ext cx="772160" cy="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256295" y="5996857"/>
            <a:ext cx="616928" cy="16993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030705" y="5996857"/>
            <a:ext cx="704095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олилиния 44"/>
          <p:cNvSpPr/>
          <p:nvPr/>
        </p:nvSpPr>
        <p:spPr>
          <a:xfrm>
            <a:off x="9970462" y="5907899"/>
            <a:ext cx="1226354" cy="162611"/>
          </a:xfrm>
          <a:custGeom>
            <a:avLst/>
            <a:gdLst>
              <a:gd name="connsiteX0" fmla="*/ 0 w 731520"/>
              <a:gd name="connsiteY0" fmla="*/ 182931 h 182983"/>
              <a:gd name="connsiteX1" fmla="*/ 121920 w 731520"/>
              <a:gd name="connsiteY1" fmla="*/ 51 h 182983"/>
              <a:gd name="connsiteX2" fmla="*/ 223520 w 731520"/>
              <a:gd name="connsiteY2" fmla="*/ 162611 h 182983"/>
              <a:gd name="connsiteX3" fmla="*/ 386080 w 731520"/>
              <a:gd name="connsiteY3" fmla="*/ 51 h 182983"/>
              <a:gd name="connsiteX4" fmla="*/ 487680 w 731520"/>
              <a:gd name="connsiteY4" fmla="*/ 182931 h 182983"/>
              <a:gd name="connsiteX5" fmla="*/ 609600 w 731520"/>
              <a:gd name="connsiteY5" fmla="*/ 20371 h 182983"/>
              <a:gd name="connsiteX6" fmla="*/ 731520 w 731520"/>
              <a:gd name="connsiteY6" fmla="*/ 162611 h 182983"/>
              <a:gd name="connsiteX7" fmla="*/ 731520 w 731520"/>
              <a:gd name="connsiteY7" fmla="*/ 162611 h 18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" h="182983">
                <a:moveTo>
                  <a:pt x="0" y="182931"/>
                </a:moveTo>
                <a:cubicBezTo>
                  <a:pt x="42333" y="93184"/>
                  <a:pt x="84667" y="3438"/>
                  <a:pt x="121920" y="51"/>
                </a:cubicBezTo>
                <a:cubicBezTo>
                  <a:pt x="159173" y="-3336"/>
                  <a:pt x="179493" y="162611"/>
                  <a:pt x="223520" y="162611"/>
                </a:cubicBezTo>
                <a:cubicBezTo>
                  <a:pt x="267547" y="162611"/>
                  <a:pt x="342053" y="-3336"/>
                  <a:pt x="386080" y="51"/>
                </a:cubicBezTo>
                <a:cubicBezTo>
                  <a:pt x="430107" y="3438"/>
                  <a:pt x="450427" y="179544"/>
                  <a:pt x="487680" y="182931"/>
                </a:cubicBezTo>
                <a:cubicBezTo>
                  <a:pt x="524933" y="186318"/>
                  <a:pt x="568960" y="23758"/>
                  <a:pt x="609600" y="20371"/>
                </a:cubicBezTo>
                <a:cubicBezTo>
                  <a:pt x="650240" y="16984"/>
                  <a:pt x="731520" y="162611"/>
                  <a:pt x="731520" y="162611"/>
                </a:cubicBezTo>
                <a:lnTo>
                  <a:pt x="731520" y="162611"/>
                </a:ln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1426179" y="5944196"/>
            <a:ext cx="635912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875213" y="6578427"/>
                <a:ext cx="2544158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3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 smtClean="0">
                              <a:latin typeface="Cambria Math"/>
                              <a:cs typeface="Arial" pitchFamily="34" charset="0"/>
                            </a:rPr>
                            <m:t>=</m:t>
                          </m:r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uz-Cyrl-UZ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3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36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sSup>
                        <m:sSupPr>
                          <m:ctrlPr>
                            <a:rPr lang="uz-Latn-UZ" sz="3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36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3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36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213" y="6578427"/>
                <a:ext cx="2544158" cy="65889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2" descr="б т PNG фото скачать бесплатно | Hot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34" y="6626413"/>
            <a:ext cx="1496507" cy="14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ine 86"/>
          <p:cNvSpPr>
            <a:spLocks noChangeShapeType="1"/>
          </p:cNvSpPr>
          <p:nvPr/>
        </p:nvSpPr>
        <p:spPr bwMode="auto">
          <a:xfrm flipV="1">
            <a:off x="9847871" y="5394466"/>
            <a:ext cx="1166553" cy="68589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z-Latn-UZ" sz="3600"/>
          </a:p>
        </p:txBody>
      </p:sp>
      <p:sp>
        <p:nvSpPr>
          <p:cNvPr id="50" name="Line 86"/>
          <p:cNvSpPr>
            <a:spLocks noChangeShapeType="1"/>
          </p:cNvSpPr>
          <p:nvPr/>
        </p:nvSpPr>
        <p:spPr bwMode="auto">
          <a:xfrm flipV="1">
            <a:off x="2739623" y="5399417"/>
            <a:ext cx="1166553" cy="68589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z-Latn-UZ" sz="3600"/>
          </a:p>
        </p:txBody>
      </p:sp>
      <p:sp>
        <p:nvSpPr>
          <p:cNvPr id="51" name="Line 86"/>
          <p:cNvSpPr>
            <a:spLocks noChangeShapeType="1"/>
          </p:cNvSpPr>
          <p:nvPr/>
        </p:nvSpPr>
        <p:spPr bwMode="auto">
          <a:xfrm flipV="1">
            <a:off x="6604535" y="5434311"/>
            <a:ext cx="1166553" cy="68589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z-Latn-UZ" sz="3600"/>
          </a:p>
        </p:txBody>
      </p:sp>
    </p:spTree>
    <p:extLst>
      <p:ext uri="{BB962C8B-B14F-4D97-AF65-F5344CB8AC3E}">
        <p14:creationId xmlns:p14="http://schemas.microsoft.com/office/powerpoint/2010/main" val="349638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17" grpId="0"/>
      <p:bldP spid="25" grpId="0"/>
      <p:bldP spid="27" grpId="0"/>
      <p:bldP spid="33" grpId="0" animBg="1"/>
      <p:bldP spid="34" grpId="0" animBg="1"/>
      <p:bldP spid="45" grpId="0" animBg="1"/>
      <p:bldP spid="47" grpId="0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42080" y="154438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031469"/>
            <a:ext cx="126492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z-Latn-UZ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Найдите сумму и разность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b="1" kern="0" dirty="0">
                <a:latin typeface="Arial" pitchFamily="34" charset="0"/>
                <a:cs typeface="Arial" pitchFamily="34" charset="0"/>
              </a:rPr>
              <a:t>много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членов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241" y="1677782"/>
                <a:ext cx="1066800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Cyrl-UZ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и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      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𝟏𝟕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𝟎𝟖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1" y="1677782"/>
                <a:ext cx="10668002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057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appy Little Girl Climbing On Giant Lowercase Letter A Isolated.. Stock  Photo, Picture And Royalty Free Image. Image 204474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4" name="AutoShape 6" descr="Happy Little Girl Climbing On Giant Lowercase Letter A Isolated.. Stock  Photo, Picture And Royalty Free Image. Image 204474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19200" y="2462549"/>
                <a:ext cx="10668002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)+</m:t>
                    </m:r>
                    <m:d>
                      <m:d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𝟏𝟕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𝟎𝟖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62549"/>
                <a:ext cx="10668002" cy="8565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5575" y="3187073"/>
                <a:ext cx="9739631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Cyrl-UZ" sz="44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𝟎𝟐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𝟏𝟕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𝟎𝟖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75" y="3187073"/>
                <a:ext cx="9739631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 flipV="1">
            <a:off x="5523657" y="3989730"/>
            <a:ext cx="1490871" cy="4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940723" y="3989730"/>
            <a:ext cx="1131074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8157528" y="4014668"/>
            <a:ext cx="1066800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036888" y="3956563"/>
            <a:ext cx="1386840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157528" y="4191514"/>
            <a:ext cx="106680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036888" y="4110699"/>
            <a:ext cx="1386840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389602" y="3204967"/>
                <a:ext cx="527812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𝟐𝟕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ru-RU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𝟔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602" y="3204967"/>
                <a:ext cx="5278120" cy="7847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229732" y="4419599"/>
                <a:ext cx="10668002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𝟎𝟐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)−</m:t>
                    </m:r>
                    <m:d>
                      <m:d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𝟏𝟕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  <m:t>𝟎𝟖</m:t>
                        </m:r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1" i="1" smtClean="0">
                                <a:latin typeface="Cambria Math"/>
                                <a:cs typeface="Arial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32" y="4419599"/>
                <a:ext cx="10668002" cy="85658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37310" y="5371893"/>
                <a:ext cx="10200006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Cyrl-UZ" sz="4400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𝟎𝟐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𝟏𝟕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𝟎𝟖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310" y="5371893"/>
                <a:ext cx="10200006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 flipV="1">
            <a:off x="6405392" y="6156660"/>
            <a:ext cx="1490871" cy="4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822458" y="6156660"/>
            <a:ext cx="1131074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9039263" y="6181598"/>
            <a:ext cx="1066800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918623" y="6123493"/>
            <a:ext cx="1386840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9039263" y="6358444"/>
            <a:ext cx="1066800" cy="0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918623" y="6277629"/>
            <a:ext cx="1386840" cy="2"/>
          </a:xfrm>
          <a:prstGeom prst="line">
            <a:avLst/>
          </a:prstGeom>
          <a:ln w="57150">
            <a:solidFill>
              <a:srgbClr val="1A0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19200" y="6553200"/>
                <a:ext cx="527812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,</m:t>
                          </m:r>
                          <m:r>
                            <a:rPr lang="uz-Latn-UZ" sz="4400" b="1" i="1" smtClean="0">
                              <a:latin typeface="Cambria Math"/>
                              <a:cs typeface="Arial" pitchFamily="34" charset="0"/>
                            </a:rPr>
                            <m:t>𝟎𝟕</m:t>
                          </m:r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,</m:t>
                      </m:r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553200"/>
                <a:ext cx="5278120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" descr="Премиум векторы | Мультяшный школьник с карандашом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12730"/>
          <a:stretch/>
        </p:blipFill>
        <p:spPr bwMode="auto">
          <a:xfrm>
            <a:off x="10761308" y="6123493"/>
            <a:ext cx="1695159" cy="19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0" grpId="0"/>
      <p:bldP spid="41" grpId="0"/>
      <p:bldP spid="42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42080" y="154438"/>
            <a:ext cx="7410264" cy="923312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1031469"/>
            <a:ext cx="12649200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z-Latn-UZ" sz="3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b="1" kern="0" dirty="0" smtClean="0">
                <a:latin typeface="Arial" pitchFamily="34" charset="0"/>
                <a:cs typeface="Arial" pitchFamily="34" charset="0"/>
              </a:rPr>
              <a:t>Найдите сумму 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sz="3600" b="1" kern="0" dirty="0">
                <a:latin typeface="Arial" pitchFamily="34" charset="0"/>
                <a:cs typeface="Arial" pitchFamily="34" charset="0"/>
              </a:rPr>
              <a:t>много</a:t>
            </a:r>
            <a:r>
              <a:rPr lang="ru-RU" sz="3600" b="1" kern="0" dirty="0" smtClean="0">
                <a:latin typeface="Arial" pitchFamily="34" charset="0"/>
                <a:cs typeface="Arial" pitchFamily="34" charset="0"/>
              </a:rPr>
              <a:t>членов «столбиком»</a:t>
            </a:r>
            <a:r>
              <a:rPr lang="uz-Latn-UZ" sz="3600" b="1" kern="0" dirty="0" smtClean="0">
                <a:latin typeface="Arial" pitchFamily="34" charset="0"/>
                <a:cs typeface="Arial" pitchFamily="34" charset="0"/>
              </a:rPr>
              <a:t> 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77241" y="1677782"/>
                <a:ext cx="1066800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z-Cyrl-UZ" sz="4000" b="1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Cyrl-UZ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𝒂𝒃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и</m:t>
                    </m:r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     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𝒂𝒃</m:t>
                    </m:r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1" y="1677782"/>
                <a:ext cx="10668002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057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 descr="Happy Little Girl Climbing On Giant Lowercase Letter A Isolated.. Stock  Photo, Picture And Royalty Free Image. Image 2044748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4" name="AutoShape 6" descr="Happy Little Girl Climbing On Giant Lowercase Letter A Isolated.. Stock  Photo, Picture And Royalty Free Image. Image 2044748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28800" y="2462549"/>
                <a:ext cx="6476999" cy="147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cs typeface="Arial" pitchFamily="34" charset="0"/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    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uz-Cyrl-UZ" sz="4400" b="1" i="1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𝒂𝒃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  </m:t>
                    </m:r>
                  </m:oMath>
                </a14:m>
                <a:endParaRPr lang="en-US" sz="4400" b="1" i="1" dirty="0" smtClean="0">
                  <a:latin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Arial" pitchFamily="34" charset="0"/>
                        </a:rPr>
                        <m:t>    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𝟐</m:t>
                      </m:r>
                      <m:sSup>
                        <m:sSupPr>
                          <m:ctrlPr>
                            <a:rPr lang="uz-Latn-UZ" sz="44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4400" b="1" i="1">
                          <a:latin typeface="Cambria Math"/>
                          <a:cs typeface="Arial" pitchFamily="34" charset="0"/>
                        </a:rPr>
                        <m:t>𝒂𝒃</m:t>
                      </m:r>
                    </m:oMath>
                  </m:oMathPara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462549"/>
                <a:ext cx="6476999" cy="14771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12619" y="2693316"/>
                <a:ext cx="7841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uz-Latn-UZ" sz="4400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619" y="2693316"/>
                <a:ext cx="784189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3007208" y="3939748"/>
            <a:ext cx="46400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207539" y="3981253"/>
                <a:ext cx="409413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8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    </m:t>
                          </m:r>
                          <m:r>
                            <a:rPr lang="en-US" sz="4800" b="1" i="1" smtClean="0"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/>
                          <a:cs typeface="Arial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/>
                          <a:cs typeface="Arial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  <a:cs typeface="Arial" pitchFamily="34" charset="0"/>
                        </a:rPr>
                        <m:t>𝟐</m:t>
                      </m:r>
                      <m:sSup>
                        <m:sSupPr>
                          <m:ctrlPr>
                            <a:rPr lang="uz-Latn-UZ" sz="48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uz-Latn-UZ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539" y="3981253"/>
                <a:ext cx="4094134" cy="8477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774" y="4793240"/>
                <a:ext cx="13027026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4000" b="1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   </m:t>
                    </m:r>
                    <m:r>
                      <a:rPr lang="ru-RU" sz="4400" b="1" i="1" smtClean="0">
                        <a:latin typeface="Cambria Math"/>
                        <a:cs typeface="Arial" pitchFamily="34" charset="0"/>
                      </a:rPr>
                      <m:t>и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     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74" y="4793240"/>
                <a:ext cx="13027026" cy="784767"/>
              </a:xfrm>
              <a:prstGeom prst="rect">
                <a:avLst/>
              </a:prstGeom>
              <a:blipFill rotWithShape="1">
                <a:blip r:embed="rId6"/>
                <a:stretch>
                  <a:fillRect l="-1685" t="-5426" b="-3100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55321" y="5622813"/>
                <a:ext cx="11887200" cy="1477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Arial" pitchFamily="34" charset="0"/>
                    <a:cs typeface="Arial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𝒙𝒚</m:t>
                    </m:r>
                  </m:oMath>
                </a14:m>
                <a:endParaRPr lang="en-US" sz="4400" b="1" i="1" dirty="0" smtClean="0">
                  <a:latin typeface="Cambria Math"/>
                  <a:cs typeface="Arial" pitchFamily="34" charset="0"/>
                </a:endParaRPr>
              </a:p>
              <a:p>
                <a:r>
                  <a:rPr lang="en-US" sz="4400" b="1" dirty="0" smtClean="0">
                    <a:cs typeface="Arial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  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𝟒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sz="4400" b="1" i="1">
                        <a:latin typeface="Cambria Math"/>
                        <a:cs typeface="Arial" pitchFamily="34" charset="0"/>
                      </a:rPr>
                      <m:t>𝒙𝒚</m:t>
                    </m:r>
                    <m:r>
                      <a:rPr lang="en-US" sz="4400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4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4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sz="4400" b="1" i="1" dirty="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1" y="5622813"/>
                <a:ext cx="11887200" cy="1477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3791240" y="7100012"/>
            <a:ext cx="83245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3365018" y="6096000"/>
                <a:ext cx="7841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>
                          <a:latin typeface="Cambria Math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uz-Latn-UZ" sz="4400" b="1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18" y="6096000"/>
                <a:ext cx="784189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172506" y="7147959"/>
                <a:ext cx="5002716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cs typeface="Arial" pitchFamily="34" charset="0"/>
                      </a:rPr>
                      <m:t>+</m:t>
                    </m:r>
                  </m:oMath>
                </a14:m>
                <a:r>
                  <a:rPr lang="uz-Latn-UZ" sz="4800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8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uz-Latn-UZ" sz="4800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uz-Latn-UZ" sz="4800" b="1" i="1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  <a:cs typeface="Arial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uz-Latn-UZ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6" y="7147959"/>
                <a:ext cx="5002716" cy="8477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Премиум векторы | Мультяшный школьник с карандашом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r="12730"/>
          <a:stretch/>
        </p:blipFill>
        <p:spPr bwMode="auto">
          <a:xfrm>
            <a:off x="10668000" y="2070165"/>
            <a:ext cx="2084570" cy="23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3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056237" y="1676400"/>
            <a:ext cx="62721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№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262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(2,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(2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, 4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№ 26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(2)</a:t>
            </a:r>
            <a:endParaRPr lang="uz-Latn-UZ" sz="5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Стр. 8</a:t>
            </a:r>
            <a:r>
              <a:rPr lang="en-US" sz="5400" b="1" dirty="0" smtClean="0">
                <a:latin typeface="Arial" pitchFamily="34" charset="0"/>
                <a:cs typeface="Arial" pitchFamily="34" charset="0"/>
              </a:rPr>
              <a:t>2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Премиум векторы | Мультфильм счастливые дети читают кни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5650"/>
            <a:ext cx="4913237" cy="45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2" name="Group 48"/>
          <p:cNvGrpSpPr>
            <a:grpSpLocks/>
          </p:cNvGrpSpPr>
          <p:nvPr/>
        </p:nvGrpSpPr>
        <p:grpSpPr bwMode="auto">
          <a:xfrm>
            <a:off x="958467" y="3668829"/>
            <a:ext cx="12461964" cy="1108710"/>
            <a:chOff x="911" y="1219"/>
            <a:chExt cx="4917" cy="582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911" y="1219"/>
              <a:ext cx="187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000000"/>
                  </a:solidFill>
                </a:rPr>
                <a:t>(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baseline="30000" dirty="0"/>
                <a:t>3</a:t>
              </a:r>
              <a:r>
                <a:rPr lang="en-US" sz="6600" b="1" dirty="0">
                  <a:solidFill>
                    <a:srgbClr val="000000"/>
                  </a:solidFill>
                </a:rPr>
                <a:t>+</a:t>
              </a:r>
              <a:r>
                <a:rPr lang="en-US" sz="6600" b="1" dirty="0">
                  <a:solidFill>
                    <a:srgbClr val="A50021"/>
                  </a:solidFill>
                </a:rPr>
                <a:t>5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baseline="30000" dirty="0"/>
                <a:t>2</a:t>
              </a:r>
              <a:r>
                <a:rPr lang="en-US" sz="6600" b="1" dirty="0">
                  <a:solidFill>
                    <a:srgbClr val="000000"/>
                  </a:solidFill>
                </a:rPr>
                <a:t>-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dirty="0">
                  <a:solidFill>
                    <a:srgbClr val="000000"/>
                  </a:solidFill>
                </a:rPr>
                <a:t>+</a:t>
              </a:r>
              <a:r>
                <a:rPr lang="en-US" sz="6600" b="1" dirty="0">
                  <a:solidFill>
                    <a:srgbClr val="A50021"/>
                  </a:solidFill>
                </a:rPr>
                <a:t>8</a:t>
              </a:r>
              <a:r>
                <a:rPr lang="en-US" sz="6600" b="1" dirty="0">
                  <a:solidFill>
                    <a:srgbClr val="000000"/>
                  </a:solidFill>
                </a:rPr>
                <a:t>) </a:t>
              </a:r>
              <a:endParaRPr lang="ru-RU" sz="6600" b="1" dirty="0">
                <a:solidFill>
                  <a:srgbClr val="000000"/>
                </a:solidFill>
              </a:endParaRP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650" y="1219"/>
              <a:ext cx="317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6600" b="1" dirty="0"/>
                <a:t>-</a:t>
              </a:r>
              <a:r>
                <a:rPr lang="en-US" sz="6600" b="1" dirty="0">
                  <a:solidFill>
                    <a:srgbClr val="000000"/>
                  </a:solidFill>
                </a:rPr>
                <a:t> (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baseline="30000" dirty="0"/>
                <a:t>3</a:t>
              </a:r>
              <a:r>
                <a:rPr lang="en-US" sz="6600" b="1" dirty="0">
                  <a:solidFill>
                    <a:srgbClr val="000000"/>
                  </a:solidFill>
                </a:rPr>
                <a:t>-</a:t>
              </a:r>
              <a:r>
                <a:rPr lang="en-US" sz="6600" b="1" dirty="0">
                  <a:solidFill>
                    <a:srgbClr val="A50021"/>
                  </a:solidFill>
                </a:rPr>
                <a:t>7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dirty="0">
                  <a:solidFill>
                    <a:srgbClr val="000000"/>
                  </a:solidFill>
                </a:rPr>
                <a:t>-</a:t>
              </a:r>
              <a:r>
                <a:rPr lang="en-US" sz="6600" b="1" dirty="0">
                  <a:solidFill>
                    <a:srgbClr val="A50021"/>
                  </a:solidFill>
                </a:rPr>
                <a:t>1</a:t>
              </a:r>
              <a:r>
                <a:rPr lang="en-US" sz="6600" b="1" dirty="0">
                  <a:solidFill>
                    <a:srgbClr val="000000"/>
                  </a:solidFill>
                </a:rPr>
                <a:t>)=</a:t>
              </a:r>
              <a:endParaRPr lang="ru-RU" sz="6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012991" y="4995095"/>
            <a:ext cx="807212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=</a:t>
            </a:r>
            <a:r>
              <a:rPr lang="en-US" sz="6600" b="1" dirty="0">
                <a:solidFill>
                  <a:srgbClr val="0000FF"/>
                </a:solidFill>
              </a:rPr>
              <a:t> x</a:t>
            </a:r>
            <a:r>
              <a:rPr lang="en-US" sz="6600" b="1" baseline="30000" dirty="0"/>
              <a:t>3</a:t>
            </a:r>
            <a:r>
              <a:rPr lang="en-US" sz="6600" b="1" dirty="0">
                <a:solidFill>
                  <a:srgbClr val="000000"/>
                </a:solidFill>
              </a:rPr>
              <a:t>+</a:t>
            </a:r>
            <a:r>
              <a:rPr lang="en-US" sz="6600" b="1" dirty="0">
                <a:solidFill>
                  <a:srgbClr val="A50021"/>
                </a:solidFill>
              </a:rPr>
              <a:t>5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baseline="30000" dirty="0"/>
              <a:t>2</a:t>
            </a:r>
            <a:r>
              <a:rPr lang="en-US" sz="6600" b="1" dirty="0">
                <a:solidFill>
                  <a:srgbClr val="000000"/>
                </a:solidFill>
              </a:rPr>
              <a:t>-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dirty="0">
                <a:solidFill>
                  <a:srgbClr val="000000"/>
                </a:solidFill>
              </a:rPr>
              <a:t>+</a:t>
            </a:r>
            <a:r>
              <a:rPr lang="en-US" sz="6600" b="1" dirty="0">
                <a:solidFill>
                  <a:srgbClr val="A50021"/>
                </a:solidFill>
              </a:rPr>
              <a:t>8</a:t>
            </a:r>
            <a:endParaRPr lang="ru-RU" sz="6600" b="1" dirty="0">
              <a:solidFill>
                <a:srgbClr val="A50021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75771" y="5028635"/>
            <a:ext cx="721868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/>
          <a:p>
            <a:r>
              <a:rPr lang="en-US" sz="6600" b="1" dirty="0"/>
              <a:t>-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baseline="30000" dirty="0"/>
              <a:t>3</a:t>
            </a:r>
            <a:r>
              <a:rPr lang="en-US" sz="6600" b="1" dirty="0"/>
              <a:t>+</a:t>
            </a:r>
            <a:r>
              <a:rPr lang="en-US" sz="6600" b="1" dirty="0">
                <a:solidFill>
                  <a:srgbClr val="A50021"/>
                </a:solidFill>
              </a:rPr>
              <a:t>7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dirty="0"/>
              <a:t>+</a:t>
            </a:r>
            <a:r>
              <a:rPr lang="en-US" sz="6600" b="1" dirty="0">
                <a:solidFill>
                  <a:srgbClr val="A50021"/>
                </a:solidFill>
              </a:rPr>
              <a:t>1</a:t>
            </a:r>
            <a:r>
              <a:rPr lang="en-US" sz="6600" b="1" dirty="0">
                <a:solidFill>
                  <a:srgbClr val="000000"/>
                </a:solidFill>
              </a:rPr>
              <a:t> =</a:t>
            </a:r>
            <a:endParaRPr lang="ru-RU" sz="6600" b="1" dirty="0">
              <a:solidFill>
                <a:srgbClr val="000000"/>
              </a:solidFill>
            </a:endParaRPr>
          </a:p>
        </p:txBody>
      </p: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570230" y="822210"/>
            <a:ext cx="11869420" cy="1108710"/>
            <a:chOff x="1087" y="336"/>
            <a:chExt cx="4673" cy="582"/>
          </a:xfrm>
        </p:grpSpPr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2592" y="336"/>
              <a:ext cx="3168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6600" b="1" dirty="0"/>
                <a:t>+</a:t>
              </a:r>
              <a:r>
                <a:rPr lang="en-US" sz="6600" b="1" dirty="0">
                  <a:solidFill>
                    <a:srgbClr val="000000"/>
                  </a:solidFill>
                </a:rPr>
                <a:t> (-</a:t>
              </a:r>
              <a:r>
                <a:rPr lang="en-US" sz="6600" b="1" dirty="0">
                  <a:solidFill>
                    <a:srgbClr val="A50021"/>
                  </a:solidFill>
                </a:rPr>
                <a:t>3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baseline="30000" dirty="0"/>
                <a:t>2</a:t>
              </a:r>
              <a:r>
                <a:rPr lang="en-US" sz="6600" b="1" dirty="0">
                  <a:solidFill>
                    <a:srgbClr val="000000"/>
                  </a:solidFill>
                </a:rPr>
                <a:t>-</a:t>
              </a:r>
              <a:r>
                <a:rPr lang="en-US" sz="6600" b="1" dirty="0">
                  <a:solidFill>
                    <a:srgbClr val="A50021"/>
                  </a:solidFill>
                </a:rPr>
                <a:t>6</a:t>
              </a:r>
              <a:r>
                <a:rPr lang="en-US" sz="6600" b="1" dirty="0">
                  <a:solidFill>
                    <a:srgbClr val="0000FF"/>
                  </a:solidFill>
                </a:rPr>
                <a:t>x</a:t>
              </a:r>
              <a:r>
                <a:rPr lang="en-US" sz="6600" b="1" dirty="0">
                  <a:solidFill>
                    <a:srgbClr val="000000"/>
                  </a:solidFill>
                </a:rPr>
                <a:t>+</a:t>
              </a:r>
              <a:r>
                <a:rPr lang="en-US" sz="6600" b="1" dirty="0">
                  <a:solidFill>
                    <a:srgbClr val="A50021"/>
                  </a:solidFill>
                </a:rPr>
                <a:t>8</a:t>
              </a:r>
              <a:r>
                <a:rPr lang="en-US" sz="6600" b="1" dirty="0" smtClean="0">
                  <a:solidFill>
                    <a:srgbClr val="000000"/>
                  </a:solidFill>
                </a:rPr>
                <a:t>)=</a:t>
              </a:r>
              <a:endParaRPr lang="en-US" sz="6600" b="1" dirty="0">
                <a:solidFill>
                  <a:srgbClr val="000000"/>
                </a:solidFill>
              </a:endParaRP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1087" y="336"/>
              <a:ext cx="147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rgbClr val="000000"/>
                  </a:solidFill>
                </a:rPr>
                <a:t>(</a:t>
              </a:r>
              <a:r>
                <a:rPr lang="en-US" sz="6600" b="1" dirty="0" smtClean="0">
                  <a:solidFill>
                    <a:srgbClr val="A50021"/>
                  </a:solidFill>
                </a:rPr>
                <a:t>5</a:t>
              </a:r>
              <a:r>
                <a:rPr lang="en-US" sz="66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6600" b="1" baseline="30000" dirty="0" smtClean="0"/>
                <a:t>2</a:t>
              </a:r>
              <a:r>
                <a:rPr lang="en-US" sz="6600" b="1" dirty="0" smtClean="0">
                  <a:solidFill>
                    <a:srgbClr val="000000"/>
                  </a:solidFill>
                </a:rPr>
                <a:t>+</a:t>
              </a:r>
              <a:r>
                <a:rPr lang="en-US" sz="6600" b="1" dirty="0" smtClean="0">
                  <a:solidFill>
                    <a:srgbClr val="A50021"/>
                  </a:solidFill>
                </a:rPr>
                <a:t>7</a:t>
              </a:r>
              <a:r>
                <a:rPr lang="en-US" sz="6600" b="1" dirty="0" smtClean="0">
                  <a:solidFill>
                    <a:srgbClr val="0000FF"/>
                  </a:solidFill>
                </a:rPr>
                <a:t>x</a:t>
              </a:r>
              <a:r>
                <a:rPr lang="en-US" sz="6600" b="1" dirty="0" smtClean="0">
                  <a:solidFill>
                    <a:srgbClr val="000000"/>
                  </a:solidFill>
                </a:rPr>
                <a:t>-</a:t>
              </a:r>
              <a:r>
                <a:rPr lang="en-US" sz="6600" b="1" dirty="0" smtClean="0">
                  <a:solidFill>
                    <a:srgbClr val="A50021"/>
                  </a:solidFill>
                </a:rPr>
                <a:t>9</a:t>
              </a:r>
              <a:r>
                <a:rPr lang="en-US" sz="6600" b="1" dirty="0">
                  <a:solidFill>
                    <a:srgbClr val="000000"/>
                  </a:solidFill>
                </a:rPr>
                <a:t>)</a:t>
              </a:r>
              <a:endParaRPr lang="ru-RU" sz="6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562509" y="2283143"/>
            <a:ext cx="438912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-</a:t>
            </a:r>
            <a:r>
              <a:rPr lang="en-US" sz="6600" b="1" dirty="0" smtClean="0">
                <a:solidFill>
                  <a:srgbClr val="A50021"/>
                </a:solidFill>
              </a:rPr>
              <a:t>3</a:t>
            </a:r>
            <a:r>
              <a:rPr lang="en-US" sz="6600" b="1" dirty="0" smtClean="0">
                <a:solidFill>
                  <a:srgbClr val="0000FF"/>
                </a:solidFill>
              </a:rPr>
              <a:t>x</a:t>
            </a:r>
            <a:r>
              <a:rPr lang="en-US" sz="6600" b="1" baseline="30000" dirty="0" smtClean="0"/>
              <a:t>2</a:t>
            </a:r>
            <a:r>
              <a:rPr lang="en-US" sz="6600" b="1" dirty="0" smtClean="0">
                <a:solidFill>
                  <a:srgbClr val="000000"/>
                </a:solidFill>
              </a:rPr>
              <a:t>-</a:t>
            </a:r>
            <a:r>
              <a:rPr lang="en-US" sz="6600" b="1" dirty="0" smtClean="0">
                <a:solidFill>
                  <a:srgbClr val="A50021"/>
                </a:solidFill>
              </a:rPr>
              <a:t>6</a:t>
            </a:r>
            <a:r>
              <a:rPr lang="en-US" sz="6600" b="1" dirty="0" smtClean="0">
                <a:solidFill>
                  <a:srgbClr val="0000FF"/>
                </a:solidFill>
              </a:rPr>
              <a:t>x</a:t>
            </a:r>
            <a:r>
              <a:rPr lang="en-US" sz="6600" b="1" dirty="0" smtClean="0">
                <a:solidFill>
                  <a:srgbClr val="000000"/>
                </a:solidFill>
              </a:rPr>
              <a:t>+</a:t>
            </a:r>
            <a:r>
              <a:rPr lang="en-US" sz="6600" b="1" dirty="0" smtClean="0">
                <a:solidFill>
                  <a:srgbClr val="A50021"/>
                </a:solidFill>
              </a:rPr>
              <a:t>8</a:t>
            </a:r>
            <a:endParaRPr lang="en-US" sz="8000" b="1" dirty="0">
              <a:solidFill>
                <a:srgbClr val="A50021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39356" y="2251912"/>
            <a:ext cx="3910627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= </a:t>
            </a:r>
            <a:r>
              <a:rPr lang="en-US" sz="6600" b="1" dirty="0">
                <a:solidFill>
                  <a:srgbClr val="A50021"/>
                </a:solidFill>
              </a:rPr>
              <a:t>5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baseline="30000" dirty="0"/>
              <a:t>2</a:t>
            </a:r>
            <a:r>
              <a:rPr lang="en-US" sz="6600" b="1" dirty="0">
                <a:solidFill>
                  <a:srgbClr val="000000"/>
                </a:solidFill>
              </a:rPr>
              <a:t>+</a:t>
            </a:r>
            <a:r>
              <a:rPr lang="en-US" sz="6600" b="1" dirty="0">
                <a:solidFill>
                  <a:srgbClr val="A50021"/>
                </a:solidFill>
              </a:rPr>
              <a:t>7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dirty="0">
                <a:solidFill>
                  <a:srgbClr val="000000"/>
                </a:solidFill>
              </a:rPr>
              <a:t>-</a:t>
            </a:r>
            <a:r>
              <a:rPr lang="en-US" sz="6600" b="1" dirty="0">
                <a:solidFill>
                  <a:srgbClr val="A50021"/>
                </a:solidFill>
              </a:rPr>
              <a:t>9</a:t>
            </a:r>
            <a:endParaRPr lang="ru-RU" sz="8000" b="1" dirty="0">
              <a:solidFill>
                <a:srgbClr val="A50021"/>
              </a:solidFill>
            </a:endParaRPr>
          </a:p>
        </p:txBody>
      </p: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4162712" y="3253538"/>
            <a:ext cx="3804699" cy="293370"/>
            <a:chOff x="2016" y="1680"/>
            <a:chExt cx="2208" cy="192"/>
          </a:xfrm>
        </p:grpSpPr>
        <p:grpSp>
          <p:nvGrpSpPr>
            <p:cNvPr id="6173" name="Group 29"/>
            <p:cNvGrpSpPr>
              <a:grpSpLocks/>
            </p:cNvGrpSpPr>
            <p:nvPr/>
          </p:nvGrpSpPr>
          <p:grpSpPr bwMode="auto">
            <a:xfrm>
              <a:off x="2016" y="1680"/>
              <a:ext cx="240" cy="192"/>
              <a:chOff x="2400" y="1632"/>
              <a:chExt cx="240" cy="192"/>
            </a:xfrm>
          </p:grpSpPr>
          <p:sp>
            <p:nvSpPr>
              <p:cNvPr id="6169" name="Line 25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170" name="Line 26"/>
              <p:cNvSpPr>
                <a:spLocks noChangeShapeType="1"/>
              </p:cNvSpPr>
              <p:nvPr/>
            </p:nvSpPr>
            <p:spPr bwMode="auto">
              <a:xfrm>
                <a:off x="2400" y="172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171" name="Line 27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</p:grpSp>
        <p:grpSp>
          <p:nvGrpSpPr>
            <p:cNvPr id="6174" name="Group 30"/>
            <p:cNvGrpSpPr>
              <a:grpSpLocks/>
            </p:cNvGrpSpPr>
            <p:nvPr/>
          </p:nvGrpSpPr>
          <p:grpSpPr bwMode="auto">
            <a:xfrm>
              <a:off x="3984" y="1680"/>
              <a:ext cx="240" cy="192"/>
              <a:chOff x="2400" y="1632"/>
              <a:chExt cx="240" cy="192"/>
            </a:xfrm>
          </p:grpSpPr>
          <p:sp>
            <p:nvSpPr>
              <p:cNvPr id="6175" name="Line 31"/>
              <p:cNvSpPr>
                <a:spLocks noChangeShapeType="1"/>
              </p:cNvSpPr>
              <p:nvPr/>
            </p:nvSpPr>
            <p:spPr bwMode="auto">
              <a:xfrm>
                <a:off x="2400" y="1632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auto">
              <a:xfrm>
                <a:off x="2400" y="172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auto">
              <a:xfrm>
                <a:off x="2400" y="182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</p:grpSp>
      </p:grp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8046720" y="2136024"/>
            <a:ext cx="2022290" cy="13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=</a:t>
            </a:r>
            <a:r>
              <a:rPr lang="en-US" sz="8000" b="1" dirty="0">
                <a:solidFill>
                  <a:srgbClr val="000000"/>
                </a:solidFill>
              </a:rPr>
              <a:t> </a:t>
            </a:r>
            <a:r>
              <a:rPr lang="en-US" sz="6600" b="1" dirty="0">
                <a:solidFill>
                  <a:srgbClr val="A50021"/>
                </a:solidFill>
              </a:rPr>
              <a:t>2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r>
              <a:rPr lang="en-US" sz="6600" b="1" baseline="30000" dirty="0"/>
              <a:t>2</a:t>
            </a:r>
            <a:endParaRPr lang="ru-RU" sz="6600" b="1" baseline="30000" dirty="0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9913351" y="2308201"/>
            <a:ext cx="1074915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+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endParaRPr lang="ru-RU" sz="8000" b="1" dirty="0">
              <a:solidFill>
                <a:srgbClr val="0000FF"/>
              </a:solidFill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12654280" y="3707130"/>
            <a:ext cx="263860" cy="6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endParaRPr lang="ru-RU" sz="3600"/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10865819" y="2307681"/>
            <a:ext cx="953086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-</a:t>
            </a:r>
            <a:r>
              <a:rPr lang="en-US" sz="6600" b="1" dirty="0">
                <a:solidFill>
                  <a:srgbClr val="A50021"/>
                </a:solidFill>
              </a:rPr>
              <a:t>1</a:t>
            </a:r>
            <a:endParaRPr lang="ru-RU" sz="6600" b="1" dirty="0">
              <a:solidFill>
                <a:srgbClr val="A50021"/>
              </a:solidFill>
            </a:endParaRPr>
          </a:p>
        </p:txBody>
      </p:sp>
      <p:grpSp>
        <p:nvGrpSpPr>
          <p:cNvPr id="6206" name="Group 62"/>
          <p:cNvGrpSpPr>
            <a:grpSpLocks/>
          </p:cNvGrpSpPr>
          <p:nvPr/>
        </p:nvGrpSpPr>
        <p:grpSpPr bwMode="auto">
          <a:xfrm>
            <a:off x="1647702" y="6102015"/>
            <a:ext cx="4709849" cy="74180"/>
            <a:chOff x="480" y="3648"/>
            <a:chExt cx="2880" cy="0"/>
          </a:xfrm>
        </p:grpSpPr>
        <p:sp>
          <p:nvSpPr>
            <p:cNvPr id="6204" name="Line 60"/>
            <p:cNvSpPr>
              <a:spLocks noChangeShapeType="1"/>
            </p:cNvSpPr>
            <p:nvPr/>
          </p:nvSpPr>
          <p:spPr bwMode="auto">
            <a:xfrm>
              <a:off x="480" y="3648"/>
              <a:ext cx="384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  <p:sp>
          <p:nvSpPr>
            <p:cNvPr id="6205" name="Line 61"/>
            <p:cNvSpPr>
              <a:spLocks noChangeShapeType="1"/>
            </p:cNvSpPr>
            <p:nvPr/>
          </p:nvSpPr>
          <p:spPr bwMode="auto">
            <a:xfrm>
              <a:off x="2976" y="3648"/>
              <a:ext cx="384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</p:grpSp>
      <p:grpSp>
        <p:nvGrpSpPr>
          <p:cNvPr id="6221" name="Group 77"/>
          <p:cNvGrpSpPr>
            <a:grpSpLocks/>
          </p:cNvGrpSpPr>
          <p:nvPr/>
        </p:nvGrpSpPr>
        <p:grpSpPr bwMode="auto">
          <a:xfrm flipH="1">
            <a:off x="3896961" y="5950687"/>
            <a:ext cx="3863671" cy="180048"/>
            <a:chOff x="1872" y="3648"/>
            <a:chExt cx="2304" cy="96"/>
          </a:xfrm>
        </p:grpSpPr>
        <p:grpSp>
          <p:nvGrpSpPr>
            <p:cNvPr id="6209" name="Group 65"/>
            <p:cNvGrpSpPr>
              <a:grpSpLocks/>
            </p:cNvGrpSpPr>
            <p:nvPr/>
          </p:nvGrpSpPr>
          <p:grpSpPr bwMode="auto">
            <a:xfrm>
              <a:off x="1872" y="3648"/>
              <a:ext cx="480" cy="96"/>
              <a:chOff x="1872" y="3600"/>
              <a:chExt cx="480" cy="96"/>
            </a:xfrm>
          </p:grpSpPr>
          <p:sp>
            <p:nvSpPr>
              <p:cNvPr id="6207" name="Line 63"/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auto">
              <a:xfrm>
                <a:off x="1872" y="3696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</p:grpSp>
        <p:grpSp>
          <p:nvGrpSpPr>
            <p:cNvPr id="6210" name="Group 66"/>
            <p:cNvGrpSpPr>
              <a:grpSpLocks/>
            </p:cNvGrpSpPr>
            <p:nvPr/>
          </p:nvGrpSpPr>
          <p:grpSpPr bwMode="auto">
            <a:xfrm>
              <a:off x="3696" y="3648"/>
              <a:ext cx="480" cy="96"/>
              <a:chOff x="1872" y="3600"/>
              <a:chExt cx="480" cy="96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auto">
              <a:xfrm>
                <a:off x="1872" y="3696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</p:grpSp>
      </p:grpSp>
      <p:grpSp>
        <p:nvGrpSpPr>
          <p:cNvPr id="6222" name="Group 78"/>
          <p:cNvGrpSpPr>
            <a:grpSpLocks/>
          </p:cNvGrpSpPr>
          <p:nvPr/>
        </p:nvGrpSpPr>
        <p:grpSpPr bwMode="auto">
          <a:xfrm>
            <a:off x="5046666" y="5959775"/>
            <a:ext cx="3640134" cy="256953"/>
            <a:chOff x="2544" y="3648"/>
            <a:chExt cx="2112" cy="192"/>
          </a:xfrm>
        </p:grpSpPr>
        <p:grpSp>
          <p:nvGrpSpPr>
            <p:cNvPr id="6216" name="Group 72"/>
            <p:cNvGrpSpPr>
              <a:grpSpLocks/>
            </p:cNvGrpSpPr>
            <p:nvPr/>
          </p:nvGrpSpPr>
          <p:grpSpPr bwMode="auto">
            <a:xfrm>
              <a:off x="2544" y="3648"/>
              <a:ext cx="240" cy="192"/>
              <a:chOff x="2544" y="3648"/>
              <a:chExt cx="240" cy="192"/>
            </a:xfrm>
          </p:grpSpPr>
          <p:sp>
            <p:nvSpPr>
              <p:cNvPr id="6213" name="Line 69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214" name="Line 70"/>
              <p:cNvSpPr>
                <a:spLocks noChangeShapeType="1"/>
              </p:cNvSpPr>
              <p:nvPr/>
            </p:nvSpPr>
            <p:spPr bwMode="auto">
              <a:xfrm>
                <a:off x="2544" y="37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215" name="Line 71"/>
              <p:cNvSpPr>
                <a:spLocks noChangeShapeType="1"/>
              </p:cNvSpPr>
              <p:nvPr/>
            </p:nvSpPr>
            <p:spPr bwMode="auto">
              <a:xfrm>
                <a:off x="2544" y="3840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</p:grpSp>
        <p:grpSp>
          <p:nvGrpSpPr>
            <p:cNvPr id="6217" name="Group 73"/>
            <p:cNvGrpSpPr>
              <a:grpSpLocks/>
            </p:cNvGrpSpPr>
            <p:nvPr/>
          </p:nvGrpSpPr>
          <p:grpSpPr bwMode="auto">
            <a:xfrm>
              <a:off x="4416" y="3648"/>
              <a:ext cx="240" cy="192"/>
              <a:chOff x="2544" y="3648"/>
              <a:chExt cx="240" cy="192"/>
            </a:xfrm>
          </p:grpSpPr>
          <p:sp>
            <p:nvSpPr>
              <p:cNvPr id="6218" name="Line 74"/>
              <p:cNvSpPr>
                <a:spLocks noChangeShapeType="1"/>
              </p:cNvSpPr>
              <p:nvPr/>
            </p:nvSpPr>
            <p:spPr bwMode="auto">
              <a:xfrm>
                <a:off x="2544" y="3648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219" name="Line 75"/>
              <p:cNvSpPr>
                <a:spLocks noChangeShapeType="1"/>
              </p:cNvSpPr>
              <p:nvPr/>
            </p:nvSpPr>
            <p:spPr bwMode="auto">
              <a:xfrm>
                <a:off x="2544" y="3744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  <p:sp>
            <p:nvSpPr>
              <p:cNvPr id="6220" name="Line 76"/>
              <p:cNvSpPr>
                <a:spLocks noChangeShapeType="1"/>
              </p:cNvSpPr>
              <p:nvPr/>
            </p:nvSpPr>
            <p:spPr bwMode="auto">
              <a:xfrm>
                <a:off x="2544" y="3840"/>
                <a:ext cx="240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 sz="3600"/>
              </a:p>
            </p:txBody>
          </p:sp>
        </p:grpSp>
      </p:grpSp>
      <p:sp>
        <p:nvSpPr>
          <p:cNvPr id="6223" name="Text Box 79"/>
          <p:cNvSpPr txBox="1">
            <a:spLocks noChangeArrowheads="1"/>
          </p:cNvSpPr>
          <p:nvPr/>
        </p:nvSpPr>
        <p:spPr bwMode="auto">
          <a:xfrm>
            <a:off x="9172626" y="5069168"/>
            <a:ext cx="1368265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 smtClean="0">
                <a:solidFill>
                  <a:srgbClr val="A50021"/>
                </a:solidFill>
              </a:rPr>
              <a:t>5</a:t>
            </a:r>
            <a:r>
              <a:rPr lang="en-US" sz="6600" b="1" dirty="0" smtClean="0">
                <a:solidFill>
                  <a:srgbClr val="0000FF"/>
                </a:solidFill>
              </a:rPr>
              <a:t>x</a:t>
            </a:r>
            <a:r>
              <a:rPr lang="en-US" sz="6600" b="1" baseline="30000" dirty="0" smtClean="0"/>
              <a:t>2</a:t>
            </a:r>
            <a:endParaRPr lang="ru-RU" sz="6600" b="1" baseline="30000" dirty="0"/>
          </a:p>
        </p:txBody>
      </p:sp>
      <p:sp>
        <p:nvSpPr>
          <p:cNvPr id="6224" name="Text Box 80"/>
          <p:cNvSpPr txBox="1">
            <a:spLocks noChangeArrowheads="1"/>
          </p:cNvSpPr>
          <p:nvPr/>
        </p:nvSpPr>
        <p:spPr bwMode="auto">
          <a:xfrm>
            <a:off x="10471128" y="5028635"/>
            <a:ext cx="1504519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+</a:t>
            </a:r>
            <a:r>
              <a:rPr lang="en-US" sz="6600" b="1" dirty="0">
                <a:solidFill>
                  <a:srgbClr val="A50021"/>
                </a:solidFill>
              </a:rPr>
              <a:t>6</a:t>
            </a:r>
            <a:r>
              <a:rPr lang="en-US" sz="6600" b="1" dirty="0">
                <a:solidFill>
                  <a:srgbClr val="0000FF"/>
                </a:solidFill>
              </a:rPr>
              <a:t>x</a:t>
            </a:r>
            <a:endParaRPr lang="ru-RU" sz="6600" b="1" dirty="0">
              <a:solidFill>
                <a:srgbClr val="0000FF"/>
              </a:solidFill>
            </a:endParaRPr>
          </a:p>
        </p:txBody>
      </p:sp>
      <p:sp>
        <p:nvSpPr>
          <p:cNvPr id="6225" name="Text Box 81"/>
          <p:cNvSpPr txBox="1">
            <a:spLocks noChangeArrowheads="1"/>
          </p:cNvSpPr>
          <p:nvPr/>
        </p:nvSpPr>
        <p:spPr bwMode="auto">
          <a:xfrm>
            <a:off x="5217160" y="7364730"/>
            <a:ext cx="263860" cy="68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endParaRPr lang="ru-RU" sz="3600"/>
          </a:p>
        </p:txBody>
      </p:sp>
      <p:sp>
        <p:nvSpPr>
          <p:cNvPr id="6227" name="Text Box 83"/>
          <p:cNvSpPr txBox="1">
            <a:spLocks noChangeArrowheads="1"/>
          </p:cNvSpPr>
          <p:nvPr/>
        </p:nvSpPr>
        <p:spPr bwMode="auto">
          <a:xfrm>
            <a:off x="11882155" y="4995095"/>
            <a:ext cx="1114990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sz="6600" b="1" dirty="0">
                <a:solidFill>
                  <a:srgbClr val="000000"/>
                </a:solidFill>
              </a:rPr>
              <a:t>+</a:t>
            </a:r>
            <a:r>
              <a:rPr lang="en-US" sz="6600" b="1" dirty="0">
                <a:solidFill>
                  <a:srgbClr val="A50021"/>
                </a:solidFill>
              </a:rPr>
              <a:t>9</a:t>
            </a:r>
            <a:endParaRPr lang="ru-RU" sz="6600" b="1" dirty="0">
              <a:solidFill>
                <a:srgbClr val="A50021"/>
              </a:solidFill>
            </a:endParaRPr>
          </a:p>
        </p:txBody>
      </p:sp>
      <p:grpSp>
        <p:nvGrpSpPr>
          <p:cNvPr id="6231" name="Group 87"/>
          <p:cNvGrpSpPr>
            <a:grpSpLocks/>
          </p:cNvGrpSpPr>
          <p:nvPr/>
        </p:nvGrpSpPr>
        <p:grpSpPr bwMode="auto">
          <a:xfrm>
            <a:off x="1281160" y="5264792"/>
            <a:ext cx="5652770" cy="685895"/>
            <a:chOff x="384" y="3168"/>
            <a:chExt cx="3168" cy="528"/>
          </a:xfrm>
        </p:grpSpPr>
        <p:sp>
          <p:nvSpPr>
            <p:cNvPr id="6228" name="Line 84"/>
            <p:cNvSpPr>
              <a:spLocks noChangeShapeType="1"/>
            </p:cNvSpPr>
            <p:nvPr/>
          </p:nvSpPr>
          <p:spPr bwMode="auto">
            <a:xfrm flipV="1">
              <a:off x="384" y="3168"/>
              <a:ext cx="72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  <p:sp>
          <p:nvSpPr>
            <p:cNvPr id="6230" name="Line 86"/>
            <p:cNvSpPr>
              <a:spLocks noChangeShapeType="1"/>
            </p:cNvSpPr>
            <p:nvPr/>
          </p:nvSpPr>
          <p:spPr bwMode="auto">
            <a:xfrm flipV="1">
              <a:off x="2832" y="3168"/>
              <a:ext cx="72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 sz="3600"/>
            </a:p>
          </p:txBody>
        </p:sp>
      </p:grpSp>
      <p:grpSp>
        <p:nvGrpSpPr>
          <p:cNvPr id="65" name="Group 45"/>
          <p:cNvGrpSpPr>
            <a:grpSpLocks/>
          </p:cNvGrpSpPr>
          <p:nvPr/>
        </p:nvGrpSpPr>
        <p:grpSpPr bwMode="auto">
          <a:xfrm>
            <a:off x="3033129" y="3164955"/>
            <a:ext cx="4239546" cy="177165"/>
            <a:chOff x="1392" y="1680"/>
            <a:chExt cx="2304" cy="96"/>
          </a:xfrm>
        </p:grpSpPr>
        <p:grpSp>
          <p:nvGrpSpPr>
            <p:cNvPr id="66" name="Group 40"/>
            <p:cNvGrpSpPr>
              <a:grpSpLocks/>
            </p:cNvGrpSpPr>
            <p:nvPr/>
          </p:nvGrpSpPr>
          <p:grpSpPr bwMode="auto">
            <a:xfrm>
              <a:off x="1392" y="1680"/>
              <a:ext cx="432" cy="96"/>
              <a:chOff x="1392" y="1632"/>
              <a:chExt cx="432" cy="96"/>
            </a:xfrm>
          </p:grpSpPr>
          <p:sp>
            <p:nvSpPr>
              <p:cNvPr id="70" name="Line 38"/>
              <p:cNvSpPr>
                <a:spLocks noChangeShapeType="1"/>
              </p:cNvSpPr>
              <p:nvPr/>
            </p:nvSpPr>
            <p:spPr bwMode="auto">
              <a:xfrm>
                <a:off x="1392" y="163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/>
              </a:p>
            </p:txBody>
          </p:sp>
          <p:sp>
            <p:nvSpPr>
              <p:cNvPr id="71" name="Line 39"/>
              <p:cNvSpPr>
                <a:spLocks noChangeShapeType="1"/>
              </p:cNvSpPr>
              <p:nvPr/>
            </p:nvSpPr>
            <p:spPr bwMode="auto">
              <a:xfrm>
                <a:off x="1392" y="1728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/>
              </a:p>
            </p:txBody>
          </p:sp>
        </p:grpSp>
        <p:grpSp>
          <p:nvGrpSpPr>
            <p:cNvPr id="67" name="Group 41"/>
            <p:cNvGrpSpPr>
              <a:grpSpLocks/>
            </p:cNvGrpSpPr>
            <p:nvPr/>
          </p:nvGrpSpPr>
          <p:grpSpPr bwMode="auto">
            <a:xfrm>
              <a:off x="3264" y="1680"/>
              <a:ext cx="432" cy="96"/>
              <a:chOff x="1392" y="1632"/>
              <a:chExt cx="432" cy="96"/>
            </a:xfrm>
          </p:grpSpPr>
          <p:sp>
            <p:nvSpPr>
              <p:cNvPr id="68" name="Line 42"/>
              <p:cNvSpPr>
                <a:spLocks noChangeShapeType="1"/>
              </p:cNvSpPr>
              <p:nvPr/>
            </p:nvSpPr>
            <p:spPr bwMode="auto">
              <a:xfrm>
                <a:off x="1392" y="1632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/>
              </a:p>
            </p:txBody>
          </p:sp>
          <p:sp>
            <p:nvSpPr>
              <p:cNvPr id="69" name="Line 43"/>
              <p:cNvSpPr>
                <a:spLocks noChangeShapeType="1"/>
              </p:cNvSpPr>
              <p:nvPr/>
            </p:nvSpPr>
            <p:spPr bwMode="auto">
              <a:xfrm>
                <a:off x="1392" y="1728"/>
                <a:ext cx="432" cy="0"/>
              </a:xfrm>
              <a:prstGeom prst="line">
                <a:avLst/>
              </a:prstGeom>
              <a:noFill/>
              <a:ln w="762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z-Latn-UZ"/>
              </a:p>
            </p:txBody>
          </p:sp>
        </p:grpSp>
      </p:grpSp>
      <p:grpSp>
        <p:nvGrpSpPr>
          <p:cNvPr id="75" name="Group 44"/>
          <p:cNvGrpSpPr>
            <a:grpSpLocks/>
          </p:cNvGrpSpPr>
          <p:nvPr/>
        </p:nvGrpSpPr>
        <p:grpSpPr bwMode="auto">
          <a:xfrm>
            <a:off x="1555150" y="3311640"/>
            <a:ext cx="4434840" cy="121920"/>
            <a:chOff x="480" y="1678"/>
            <a:chExt cx="2498" cy="8"/>
          </a:xfrm>
        </p:grpSpPr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480" y="1683"/>
              <a:ext cx="515" cy="3"/>
            </a:xfrm>
            <a:custGeom>
              <a:avLst/>
              <a:gdLst>
                <a:gd name="T0" fmla="*/ 0 w 520"/>
                <a:gd name="T1" fmla="*/ 10 h 10"/>
                <a:gd name="T2" fmla="*/ 520 w 520"/>
                <a:gd name="T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0" h="10">
                  <a:moveTo>
                    <a:pt x="0" y="10"/>
                  </a:moveTo>
                  <a:lnTo>
                    <a:pt x="520" y="0"/>
                  </a:lnTo>
                </a:path>
              </a:pathLst>
            </a:custGeom>
            <a:noFill/>
            <a:ln w="76200" cmpd="sng">
              <a:solidFill>
                <a:srgbClr val="0099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2448" y="1678"/>
              <a:ext cx="530" cy="2"/>
            </a:xfrm>
            <a:custGeom>
              <a:avLst/>
              <a:gdLst>
                <a:gd name="T0" fmla="*/ 0 w 530"/>
                <a:gd name="T1" fmla="*/ 2 h 2"/>
                <a:gd name="T2" fmla="*/ 530 w 53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0" h="2">
                  <a:moveTo>
                    <a:pt x="0" y="2"/>
                  </a:moveTo>
                  <a:lnTo>
                    <a:pt x="530" y="0"/>
                  </a:lnTo>
                </a:path>
              </a:pathLst>
            </a:custGeom>
            <a:noFill/>
            <a:ln w="76200" cmpd="sng">
              <a:solidFill>
                <a:srgbClr val="0099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z-Latn-UZ"/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747887" y="159674"/>
            <a:ext cx="13031725" cy="747451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Сложение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вычитание  многочленов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Picture 2" descr="Весёлые цифры - Минисказ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800" y="188884"/>
            <a:ext cx="2280516" cy="24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49" grpId="0"/>
      <p:bldP spid="6158" grpId="0"/>
      <p:bldP spid="6193" grpId="0"/>
      <p:bldP spid="6194" grpId="0"/>
      <p:bldP spid="6203" grpId="0"/>
      <p:bldP spid="6223" grpId="0"/>
      <p:bldP spid="6224" grpId="0"/>
      <p:bldP spid="62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953000" y="10668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Повторение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пройденного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361184" y="3048000"/>
            <a:ext cx="8280400" cy="2743200"/>
          </a:xfrm>
          <a:prstGeom prst="rightArrow">
            <a:avLst>
              <a:gd name="adj1" fmla="val 51026"/>
              <a:gd name="adj2" fmla="val 4692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Сложение и вычитание многочленов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397000" y="510540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501384" y="5171440"/>
            <a:ext cx="5542280" cy="27432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uz-Latn-U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Содержимое 2"/>
          <p:cNvSpPr>
            <a:spLocks noGrp="1"/>
          </p:cNvSpPr>
          <p:nvPr>
            <p:ph idx="4294967295"/>
          </p:nvPr>
        </p:nvSpPr>
        <p:spPr>
          <a:xfrm>
            <a:off x="1143000" y="1066800"/>
            <a:ext cx="12344400" cy="6374130"/>
          </a:xfrm>
          <a:prstGeom prst="rect">
            <a:avLst/>
          </a:prstGeom>
        </p:spPr>
        <p:txBody>
          <a:bodyPr lIns="130622" tIns="65311" rIns="130622" bIns="65311"/>
          <a:lstStyle/>
          <a:p>
            <a:pPr algn="ctr" eaLnBrk="1" hangingPunct="1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Среди перечисленных выражений на экране назовите многочлены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7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396440"/>
              </p:ext>
            </p:extLst>
          </p:nvPr>
        </p:nvGraphicFramePr>
        <p:xfrm>
          <a:off x="6629400" y="3352800"/>
          <a:ext cx="1714499" cy="99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Формула" r:id="rId3" imgW="330120" imgH="203040" progId="Equation.3">
                  <p:embed/>
                </p:oleObj>
              </mc:Choice>
              <mc:Fallback>
                <p:oleObj name="Формула" r:id="rId3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352800"/>
                        <a:ext cx="1714499" cy="994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886767"/>
              </p:ext>
            </p:extLst>
          </p:nvPr>
        </p:nvGraphicFramePr>
        <p:xfrm>
          <a:off x="990600" y="3276600"/>
          <a:ext cx="1722119" cy="110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Формула" r:id="rId5" imgW="431640" imgH="228600" progId="Equation.3">
                  <p:embed/>
                </p:oleObj>
              </mc:Choice>
              <mc:Fallback>
                <p:oleObj name="Формула" r:id="rId5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76600"/>
                        <a:ext cx="1722119" cy="1102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255127"/>
              </p:ext>
            </p:extLst>
          </p:nvPr>
        </p:nvGraphicFramePr>
        <p:xfrm>
          <a:off x="3429000" y="3352800"/>
          <a:ext cx="24923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Формула" r:id="rId7" imgW="596880" imgH="203040" progId="Equation.3">
                  <p:embed/>
                </p:oleObj>
              </mc:Choice>
              <mc:Fallback>
                <p:oleObj name="Формула" r:id="rId7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4923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131979"/>
              </p:ext>
            </p:extLst>
          </p:nvPr>
        </p:nvGraphicFramePr>
        <p:xfrm>
          <a:off x="9067800" y="3352800"/>
          <a:ext cx="5181600" cy="1169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Формула" r:id="rId9" imgW="1130040" imgH="228600" progId="Equation.3">
                  <p:embed/>
                </p:oleObj>
              </mc:Choice>
              <mc:Fallback>
                <p:oleObj name="Формула" r:id="rId9" imgW="1130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3352800"/>
                        <a:ext cx="5181600" cy="11696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Иллюстрация школьного учителя Учитель в классе Учитель рисованной  иллюстрации Мультяшный стиль, Учитель в классе, Иллюстрация в стиле  комиксов, Рисованная иллюстрация PNG и PSD-файл пнг для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63" r="19721"/>
          <a:stretch/>
        </p:blipFill>
        <p:spPr bwMode="auto">
          <a:xfrm flipH="1">
            <a:off x="2743200" y="4800600"/>
            <a:ext cx="2133600" cy="31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8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71998"/>
            <a:ext cx="198313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175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2909872" y="2385058"/>
            <a:ext cx="2043128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9600" b="1" baseline="0">
                <a:latin typeface="Arial" pitchFamily="34" charset="0"/>
                <a:cs typeface="Arial" pitchFamily="34" charset="0"/>
              </a:rPr>
              <a:t>-6</a:t>
            </a:r>
            <a:r>
              <a:rPr lang="en-US" altLang="ru-RU" sz="9600" b="1" baseline="0">
                <a:latin typeface="Arial" pitchFamily="34" charset="0"/>
                <a:cs typeface="Arial" pitchFamily="34" charset="0"/>
              </a:rPr>
              <a:t>a</a:t>
            </a:r>
            <a:endParaRPr lang="ru-RU" altLang="ru-RU" sz="9600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4953000" y="2385059"/>
            <a:ext cx="2419835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>
                <a:latin typeface="Arial" pitchFamily="34" charset="0"/>
                <a:cs typeface="Arial" pitchFamily="34" charset="0"/>
              </a:rPr>
              <a:t>+5b</a:t>
            </a:r>
            <a:endParaRPr lang="ru-RU" altLang="ru-RU" sz="9600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7155182" y="2360296"/>
            <a:ext cx="2352509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>
                <a:latin typeface="Arial" pitchFamily="34" charset="0"/>
                <a:cs typeface="Arial" pitchFamily="34" charset="0"/>
              </a:rPr>
              <a:t>+2a</a:t>
            </a:r>
            <a:endParaRPr lang="ru-RU" altLang="ru-RU" sz="9600" b="1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9507691" y="2402977"/>
            <a:ext cx="2110455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-8b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4962651" y="4867276"/>
            <a:ext cx="2762877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=-4a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7695048" y="4848226"/>
            <a:ext cx="2110455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-3b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7" name="AutoShape 9"/>
          <p:cNvSpPr>
            <a:spLocks noChangeArrowheads="1"/>
          </p:cNvSpPr>
          <p:nvPr/>
        </p:nvSpPr>
        <p:spPr bwMode="auto">
          <a:xfrm rot="-5400000">
            <a:off x="6077389" y="5844543"/>
            <a:ext cx="533400" cy="1170938"/>
          </a:xfrm>
          <a:prstGeom prst="moon">
            <a:avLst>
              <a:gd name="adj" fmla="val 3476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8" name="AutoShape 10"/>
          <p:cNvSpPr>
            <a:spLocks noChangeArrowheads="1"/>
          </p:cNvSpPr>
          <p:nvPr/>
        </p:nvSpPr>
        <p:spPr bwMode="auto">
          <a:xfrm rot="-5400000">
            <a:off x="8064736" y="5855857"/>
            <a:ext cx="533400" cy="1089894"/>
          </a:xfrm>
          <a:prstGeom prst="moon">
            <a:avLst>
              <a:gd name="adj" fmla="val 3095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pPr eaLnBrk="1" hangingPunct="1"/>
            <a:endParaRPr lang="ru-RU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2188648" y="95251"/>
            <a:ext cx="11667366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800" b="1" baseline="0" dirty="0" smtClean="0">
                <a:latin typeface="Arial" pitchFamily="34" charset="0"/>
                <a:cs typeface="Arial" pitchFamily="34" charset="0"/>
              </a:rPr>
              <a:t>Приведите </a:t>
            </a:r>
            <a:r>
              <a:rPr lang="ru-RU" altLang="ru-RU" sz="4800" b="1" baseline="0" dirty="0">
                <a:latin typeface="Arial" pitchFamily="34" charset="0"/>
                <a:cs typeface="Arial" pitchFamily="34" charset="0"/>
              </a:rPr>
              <a:t>подобные слагаемые, </a:t>
            </a:r>
          </a:p>
          <a:p>
            <a:pPr eaLnBrk="1" hangingPunct="1"/>
            <a:r>
              <a:rPr lang="ru-RU" altLang="ru-RU" sz="4800" b="1" baseline="0" dirty="0" smtClean="0"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altLang="ru-RU" sz="4800" b="1" baseline="0" dirty="0">
                <a:latin typeface="Arial" pitchFamily="34" charset="0"/>
                <a:cs typeface="Arial" pitchFamily="34" charset="0"/>
              </a:rPr>
              <a:t>коэффициенты </a:t>
            </a:r>
            <a:r>
              <a:rPr lang="ru-RU" altLang="ru-RU" sz="4800" b="1" baseline="0" dirty="0" smtClean="0">
                <a:latin typeface="Arial" pitchFamily="34" charset="0"/>
                <a:cs typeface="Arial" pitchFamily="34" charset="0"/>
              </a:rPr>
              <a:t>слагаемых</a:t>
            </a:r>
            <a:endParaRPr lang="ru-RU" altLang="ru-RU" sz="48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11618146" y="2414540"/>
            <a:ext cx="983544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=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83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9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0" grpId="0"/>
      <p:bldP spid="396291" grpId="0"/>
      <p:bldP spid="396292" grpId="0"/>
      <p:bldP spid="396293" grpId="0"/>
      <p:bldP spid="396294" grpId="0"/>
      <p:bldP spid="396295" grpId="0"/>
      <p:bldP spid="3962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8338" name="Text Box 2"/>
              <p:cNvSpPr txBox="1">
                <a:spLocks noChangeArrowheads="1"/>
              </p:cNvSpPr>
              <p:nvPr/>
            </p:nvSpPr>
            <p:spPr bwMode="auto">
              <a:xfrm>
                <a:off x="1112246" y="2352676"/>
                <a:ext cx="3478137" cy="151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8800" b="1" baseline="0" dirty="0" smtClean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altLang="ru-RU" sz="8800" b="1" baseline="0" dirty="0">
                    <a:latin typeface="Arial" pitchFamily="34" charset="0"/>
                    <a:cs typeface="Arial" pitchFamily="34" charset="0"/>
                  </a:rPr>
                  <a:t>0,</a:t>
                </a:r>
                <a:r>
                  <a:rPr lang="ru-RU" altLang="ru-RU" sz="8800" b="1" baseline="0" dirty="0">
                    <a:latin typeface="Arial" pitchFamily="34" charset="0"/>
                    <a:cs typeface="Arial" pitchFamily="34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8800" b="1" i="1" baseline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88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833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2246" y="2352676"/>
                <a:ext cx="3478137" cy="1516700"/>
              </a:xfrm>
              <a:prstGeom prst="rect">
                <a:avLst/>
              </a:prstGeom>
              <a:blipFill rotWithShape="1">
                <a:blip r:embed="rId2"/>
                <a:stretch>
                  <a:fillRect l="-15587" t="-16064" b="-38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4321139" y="2383262"/>
            <a:ext cx="2554487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8800" b="1" baseline="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88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8800" b="1" baseline="0" dirty="0" smtClean="0">
                <a:latin typeface="Arial" pitchFamily="34" charset="0"/>
                <a:cs typeface="Arial" pitchFamily="34" charset="0"/>
              </a:rPr>
              <a:t>5b</a:t>
            </a:r>
            <a:endParaRPr lang="ru-RU" altLang="ru-RU" sz="8800" b="1" baseline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8340" name="Text Box 4"/>
              <p:cNvSpPr txBox="1">
                <a:spLocks noChangeArrowheads="1"/>
              </p:cNvSpPr>
              <p:nvPr/>
            </p:nvSpPr>
            <p:spPr bwMode="auto">
              <a:xfrm>
                <a:off x="10286999" y="2367969"/>
                <a:ext cx="3761869" cy="151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8800" b="1" baseline="0" dirty="0" smtClean="0">
                    <a:latin typeface="Arial" pitchFamily="34" charset="0"/>
                    <a:cs typeface="Arial" pitchFamily="34" charset="0"/>
                  </a:rPr>
                  <a:t>+2,7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8800" b="1" i="1" baseline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88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834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6999" y="2367969"/>
                <a:ext cx="3761869" cy="1516700"/>
              </a:xfrm>
              <a:prstGeom prst="rect">
                <a:avLst/>
              </a:prstGeom>
              <a:blipFill rotWithShape="1">
                <a:blip r:embed="rId3"/>
                <a:stretch>
                  <a:fillRect l="-14401" t="-15663" b="-39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8342" name="Text Box 6"/>
              <p:cNvSpPr txBox="1">
                <a:spLocks noChangeArrowheads="1"/>
              </p:cNvSpPr>
              <p:nvPr/>
            </p:nvSpPr>
            <p:spPr bwMode="auto">
              <a:xfrm>
                <a:off x="3352800" y="4813936"/>
                <a:ext cx="4451160" cy="151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8800" b="1" baseline="0" dirty="0" smtClean="0">
                    <a:latin typeface="Arial" pitchFamily="34" charset="0"/>
                    <a:cs typeface="Arial" pitchFamily="34" charset="0"/>
                  </a:rPr>
                  <a:t>= -2,3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8800" b="1" i="1" baseline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88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83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813936"/>
                <a:ext cx="4451160" cy="1516700"/>
              </a:xfrm>
              <a:prstGeom prst="rect">
                <a:avLst/>
              </a:prstGeom>
              <a:blipFill rotWithShape="1">
                <a:blip r:embed="rId4"/>
                <a:stretch>
                  <a:fillRect l="-12192" t="-16129" b="-395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7217862" y="4844522"/>
            <a:ext cx="2868675" cy="148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8800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8800" b="1" baseline="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altLang="ru-RU" sz="88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8800" b="1" baseline="0" dirty="0" smtClean="0">
                <a:latin typeface="Arial" pitchFamily="34" charset="0"/>
                <a:cs typeface="Arial" pitchFamily="34" charset="0"/>
              </a:rPr>
              <a:t>5b</a:t>
            </a:r>
            <a:endParaRPr lang="ru-RU" altLang="ru-RU" sz="8800" b="1" baseline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8349" name="Group 13"/>
          <p:cNvGrpSpPr>
            <a:grpSpLocks/>
          </p:cNvGrpSpPr>
          <p:nvPr/>
        </p:nvGrpSpPr>
        <p:grpSpPr bwMode="auto">
          <a:xfrm>
            <a:off x="4451097" y="5966675"/>
            <a:ext cx="4935220" cy="664845"/>
            <a:chOff x="1515" y="3171"/>
            <a:chExt cx="1943" cy="349"/>
          </a:xfrm>
        </p:grpSpPr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 rot="16200000">
              <a:off x="3137" y="3130"/>
              <a:ext cx="280" cy="362"/>
            </a:xfrm>
            <a:prstGeom prst="moon">
              <a:avLst>
                <a:gd name="adj" fmla="val 3476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40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AutoShape 11"/>
            <p:cNvSpPr>
              <a:spLocks noChangeArrowheads="1"/>
            </p:cNvSpPr>
            <p:nvPr/>
          </p:nvSpPr>
          <p:spPr bwMode="auto">
            <a:xfrm rot="16200000">
              <a:off x="1686" y="3001"/>
              <a:ext cx="348" cy="690"/>
            </a:xfrm>
            <a:prstGeom prst="moon">
              <a:avLst>
                <a:gd name="adj" fmla="val 34674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40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8348" name="Text Box 12"/>
              <p:cNvSpPr txBox="1">
                <a:spLocks noChangeArrowheads="1"/>
              </p:cNvSpPr>
              <p:nvPr/>
            </p:nvSpPr>
            <p:spPr bwMode="auto">
              <a:xfrm>
                <a:off x="6629400" y="2278275"/>
                <a:ext cx="4045600" cy="1516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30622" tIns="65311" rIns="130622" bIns="65311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8800" b="1" baseline="0" dirty="0" smtClean="0">
                    <a:latin typeface="Arial" pitchFamily="34" charset="0"/>
                    <a:cs typeface="Arial" pitchFamily="34" charset="0"/>
                  </a:rPr>
                  <a:t>–</a:t>
                </a:r>
                <a:r>
                  <a:rPr lang="ru-RU" altLang="ru-RU" sz="8800" b="1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ru-RU" sz="8800" b="1" baseline="0" dirty="0" smtClean="0">
                    <a:latin typeface="Arial" pitchFamily="34" charset="0"/>
                    <a:cs typeface="Arial" pitchFamily="34" charset="0"/>
                  </a:rPr>
                  <a:t>4,4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8800" b="1" i="1" baseline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e>
                      <m:sup>
                        <m:r>
                          <a:rPr lang="uz-Latn-UZ" altLang="ru-RU" sz="8800" b="1" i="1" baseline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altLang="ru-RU" sz="8800" b="1" baseline="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834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278275"/>
                <a:ext cx="4045600" cy="1516700"/>
              </a:xfrm>
              <a:prstGeom prst="rect">
                <a:avLst/>
              </a:prstGeom>
              <a:blipFill rotWithShape="1">
                <a:blip r:embed="rId5"/>
                <a:stretch>
                  <a:fillRect l="-13575" t="-16064" b="-38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8350" name="Text Box 14"/>
          <p:cNvSpPr txBox="1">
            <a:spLocks noChangeArrowheads="1"/>
          </p:cNvSpPr>
          <p:nvPr/>
        </p:nvSpPr>
        <p:spPr bwMode="auto">
          <a:xfrm>
            <a:off x="2209800" y="304800"/>
            <a:ext cx="11667366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4800" b="1" baseline="0" dirty="0" smtClean="0">
                <a:latin typeface="Arial" pitchFamily="34" charset="0"/>
                <a:cs typeface="Arial" pitchFamily="34" charset="0"/>
              </a:rPr>
              <a:t>Приведите </a:t>
            </a:r>
            <a:r>
              <a:rPr lang="ru-RU" altLang="ru-RU" sz="4800" b="1" baseline="0" dirty="0">
                <a:latin typeface="Arial" pitchFamily="34" charset="0"/>
                <a:cs typeface="Arial" pitchFamily="34" charset="0"/>
              </a:rPr>
              <a:t>подобные слагаемые, </a:t>
            </a:r>
          </a:p>
          <a:p>
            <a:pPr eaLnBrk="1" hangingPunct="1"/>
            <a:r>
              <a:rPr lang="ru-RU" altLang="ru-RU" sz="4800" b="1" baseline="0" dirty="0" smtClean="0">
                <a:latin typeface="Arial" pitchFamily="34" charset="0"/>
                <a:cs typeface="Arial" pitchFamily="34" charset="0"/>
              </a:rPr>
              <a:t>назовите </a:t>
            </a:r>
            <a:r>
              <a:rPr lang="ru-RU" altLang="ru-RU" sz="4800" b="1" baseline="0" dirty="0">
                <a:latin typeface="Arial" pitchFamily="34" charset="0"/>
                <a:cs typeface="Arial" pitchFamily="34" charset="0"/>
              </a:rPr>
              <a:t>коэффициенты </a:t>
            </a:r>
            <a:r>
              <a:rPr lang="ru-RU" altLang="ru-RU" sz="4800" b="1" baseline="0" dirty="0" smtClean="0">
                <a:latin typeface="Arial" pitchFamily="34" charset="0"/>
                <a:cs typeface="Arial" pitchFamily="34" charset="0"/>
              </a:rPr>
              <a:t>слагаемых</a:t>
            </a:r>
            <a:endParaRPr lang="ru-RU" altLang="ru-RU" sz="4800" b="1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98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39" grpId="0"/>
      <p:bldP spid="398340" grpId="0"/>
      <p:bldP spid="398342" grpId="0"/>
      <p:bldP spid="398343" grpId="0"/>
      <p:bldP spid="398348" grpId="0"/>
      <p:bldP spid="3983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885198"/>
              </p:ext>
            </p:extLst>
          </p:nvPr>
        </p:nvGraphicFramePr>
        <p:xfrm>
          <a:off x="3462019" y="5371830"/>
          <a:ext cx="853440" cy="92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Формула" r:id="rId3" imgW="101556" imgH="139639" progId="Equation.3">
                  <p:embed/>
                </p:oleObj>
              </mc:Choice>
              <mc:Fallback>
                <p:oleObj name="Формула" r:id="rId3" imgW="10155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019" y="5371830"/>
                        <a:ext cx="853440" cy="920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5160011" y="201273"/>
            <a:ext cx="5435600" cy="870561"/>
          </a:xfrm>
          <a:prstGeom prst="rect">
            <a:avLst/>
          </a:prstGeom>
          <a:noFill/>
          <a:ln>
            <a:noFill/>
          </a:ln>
          <a:effectLst/>
        </p:spPr>
        <p:txBody>
          <a:bodyPr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ru-RU" altLang="ru-RU" sz="4800" b="1" dirty="0" smtClean="0">
                <a:solidFill>
                  <a:srgbClr val="821023"/>
                </a:solidFill>
                <a:latin typeface="Arial" pitchFamily="34" charset="0"/>
                <a:cs typeface="Arial" pitchFamily="34" charset="0"/>
              </a:rPr>
              <a:t>ЗАПОМНИТЕ!</a:t>
            </a:r>
            <a:endParaRPr lang="ru-RU" altLang="ru-RU" sz="6000" b="1" dirty="0">
              <a:solidFill>
                <a:srgbClr val="82102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16280" y="2388870"/>
            <a:ext cx="792734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4a+</a:t>
            </a:r>
            <a:r>
              <a:rPr lang="ru-RU" altLang="ru-RU" sz="9600" b="1" baseline="0" dirty="0">
                <a:latin typeface="Arial" pitchFamily="34" charset="0"/>
                <a:cs typeface="Arial" pitchFamily="34" charset="0"/>
              </a:rPr>
              <a:t>9</a:t>
            </a:r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a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3225" name="Picture 9" descr="Рисунок1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2" y="544831"/>
            <a:ext cx="4851400" cy="301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523241" y="4802702"/>
            <a:ext cx="881126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(-</a:t>
            </a:r>
            <a:r>
              <a:rPr lang="ru-RU" altLang="ru-RU" sz="9600" b="1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4a</a:t>
            </a:r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) </a:t>
            </a:r>
            <a:r>
              <a:rPr lang="ru-RU" altLang="ru-RU" sz="9600" b="1" baseline="0" dirty="0">
                <a:latin typeface="Arial" pitchFamily="34" charset="0"/>
                <a:cs typeface="Arial" pitchFamily="34" charset="0"/>
              </a:rPr>
              <a:t>9</a:t>
            </a:r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a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97307"/>
              </p:ext>
            </p:extLst>
          </p:nvPr>
        </p:nvGraphicFramePr>
        <p:xfrm>
          <a:off x="3462019" y="5392150"/>
          <a:ext cx="853440" cy="920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Формула" r:id="rId6" imgW="101556" imgH="139639" progId="Equation.3">
                  <p:embed/>
                </p:oleObj>
              </mc:Choice>
              <mc:Fallback>
                <p:oleObj name="Формула" r:id="rId6" imgW="101556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019" y="5392150"/>
                        <a:ext cx="853440" cy="920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759200" y="4810088"/>
            <a:ext cx="163322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9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3255010" y="2383924"/>
            <a:ext cx="163322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9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726440" y="2388870"/>
            <a:ext cx="230632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9600" b="1" baseline="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4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948690" y="4810087"/>
            <a:ext cx="2306320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9600" b="1" baseline="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4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2438400" y="2388869"/>
            <a:ext cx="1633221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+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4754882" y="2419350"/>
            <a:ext cx="3883659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=5a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32" name="Text Box 16"/>
          <p:cNvSpPr txBox="1">
            <a:spLocks noChangeArrowheads="1"/>
          </p:cNvSpPr>
          <p:nvPr/>
        </p:nvSpPr>
        <p:spPr bwMode="auto">
          <a:xfrm>
            <a:off x="6677661" y="1518286"/>
            <a:ext cx="4338320" cy="1116783"/>
          </a:xfrm>
          <a:prstGeom prst="rect">
            <a:avLst/>
          </a:prstGeom>
          <a:noFill/>
          <a:ln>
            <a:noFill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>
                <a:latin typeface="Arial" pitchFamily="34" charset="0"/>
                <a:cs typeface="Arial" pitchFamily="34" charset="0"/>
              </a:rPr>
              <a:t>Коэффициенты </a:t>
            </a:r>
          </a:p>
          <a:p>
            <a:pPr algn="ctr" eaLnBrk="1" hangingPunct="1">
              <a:defRPr/>
            </a:pPr>
            <a:r>
              <a:rPr lang="ru-RU" altLang="ru-RU" sz="3200" b="1">
                <a:latin typeface="Arial" pitchFamily="34" charset="0"/>
                <a:cs typeface="Arial" pitchFamily="34" charset="0"/>
              </a:rPr>
              <a:t>складываем!</a:t>
            </a:r>
            <a:endParaRPr lang="ru-RU" altLang="ru-RU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3234" name="Text Box 18"/>
          <p:cNvSpPr txBox="1">
            <a:spLocks noChangeArrowheads="1"/>
          </p:cNvSpPr>
          <p:nvPr/>
        </p:nvSpPr>
        <p:spPr bwMode="auto">
          <a:xfrm>
            <a:off x="5392421" y="4892503"/>
            <a:ext cx="5961379" cy="160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9600" b="1" baseline="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altLang="ru-RU" sz="9600" b="1" baseline="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ru-RU" altLang="ru-RU" sz="9600" b="1" baseline="0" dirty="0">
                <a:latin typeface="Arial" pitchFamily="34" charset="0"/>
                <a:cs typeface="Arial" pitchFamily="34" charset="0"/>
              </a:rPr>
              <a:t>36</a:t>
            </a:r>
            <a:r>
              <a:rPr lang="en-US" altLang="ru-RU" sz="9600" b="1" baseline="0" dirty="0">
                <a:latin typeface="Arial" pitchFamily="34" charset="0"/>
                <a:cs typeface="Arial" pitchFamily="34" charset="0"/>
              </a:rPr>
              <a:t>a</a:t>
            </a:r>
            <a:endParaRPr lang="ru-RU" altLang="ru-RU" sz="9600" b="1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3235" name="Text Box 19"/>
          <p:cNvSpPr txBox="1">
            <a:spLocks noChangeArrowheads="1"/>
          </p:cNvSpPr>
          <p:nvPr/>
        </p:nvSpPr>
        <p:spPr bwMode="auto">
          <a:xfrm>
            <a:off x="7421882" y="3434757"/>
            <a:ext cx="4338320" cy="1116783"/>
          </a:xfrm>
          <a:prstGeom prst="rect">
            <a:avLst/>
          </a:prstGeom>
          <a:noFill/>
          <a:ln>
            <a:noFill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Коэффициенты 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умножаем!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8684502" y="4478999"/>
            <a:ext cx="735078" cy="114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6600" b="1" baseline="0" dirty="0">
                <a:latin typeface="Arial" pitchFamily="34" charset="0"/>
                <a:cs typeface="Arial" pitchFamily="34" charset="0"/>
              </a:rPr>
              <a:t>2</a:t>
            </a:r>
            <a:endParaRPr lang="ru-RU" altLang="ru-RU" sz="6600" b="1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03559 0.30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8272E-6 L 0.02257 -0.156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78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01181 -0.171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-85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00659 -0.164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93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0.30162 L 0.01736 0.529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0694E-6 3.76543E-6 L -0.02615 -0.115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" y="-58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611E-6 2.83951E-6 L -0.00368 -0.135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3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-67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444E-6 -1.66667E-6 L 0.01259 -0.117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9" y="-58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93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9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6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393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3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build="allAtOnce"/>
      <p:bldP spid="393228" grpId="0" build="allAtOnce"/>
      <p:bldP spid="393224" grpId="0" build="allAtOnce"/>
      <p:bldP spid="393223" grpId="0"/>
      <p:bldP spid="393223" grpId="1"/>
      <p:bldP spid="393229" grpId="0"/>
      <p:bldP spid="393229" grpId="1"/>
      <p:bldP spid="393230" grpId="0"/>
      <p:bldP spid="393230" grpId="1"/>
      <p:bldP spid="393231" grpId="0"/>
      <p:bldP spid="393232" grpId="0"/>
      <p:bldP spid="393232" grpId="1"/>
      <p:bldP spid="393234" grpId="0"/>
      <p:bldP spid="393235" grpId="0"/>
      <p:bldP spid="393235" grpId="1"/>
      <p:bldP spid="393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798795" y="373726"/>
            <a:ext cx="7991873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4000" b="1" kern="0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Стандартный вид многочлена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51680" y="1676400"/>
            <a:ext cx="4433206" cy="83978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en-US" b="1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i="1" dirty="0" smtClean="0">
                <a:solidFill>
                  <a:srgbClr val="000000"/>
                </a:solidFill>
              </a:rPr>
              <a:t>а</a:t>
            </a:r>
            <a:r>
              <a:rPr lang="en-US" b="1" i="1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i="1" dirty="0" smtClean="0">
                <a:solidFill>
                  <a:srgbClr val="000000"/>
                </a:solidFill>
              </a:rPr>
              <a:t>а</a:t>
            </a:r>
            <a:r>
              <a:rPr lang="en-US" b="1" i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i="1" dirty="0" smtClean="0">
                <a:solidFill>
                  <a:srgbClr val="000000"/>
                </a:solidFill>
              </a:rPr>
              <a:t>а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– 97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9200" y="3368991"/>
            <a:ext cx="12687301" cy="3794439"/>
          </a:xfrm>
          <a:prstGeom prst="rect">
            <a:avLst/>
          </a:prstGeom>
        </p:spPr>
        <p:txBody>
          <a:bodyPr lIns="130622" tIns="65311" rIns="130622" bIns="65311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4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Многочлен </a:t>
            </a:r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стандартного вида – это многочлен, в </a:t>
            </a:r>
            <a:r>
              <a:rPr lang="ru-RU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котором: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734749" indent="-734749">
              <a:buFont typeface="+mj-lt"/>
              <a:buAutoNum type="arabicPeriod"/>
              <a:defRPr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Каждый член многочлена является одночленом стандартного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вида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734749" indent="-734749">
              <a:buFont typeface="+mj-lt"/>
              <a:buAutoNum type="arabicPeriod"/>
              <a:defRPr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Нет подобных членов (слагаемых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pPr marL="734749" indent="-734749">
              <a:buFont typeface="+mj-lt"/>
              <a:buAutoNum type="arabicPeriod"/>
              <a:defRPr/>
            </a:pPr>
            <a:r>
              <a:rPr lang="ru-RU" sz="3400" b="1" dirty="0">
                <a:latin typeface="Arial" pitchFamily="34" charset="0"/>
                <a:cs typeface="Arial" pitchFamily="34" charset="0"/>
              </a:rPr>
              <a:t>Одночлены расположены в порядке убывания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степеней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143001" y="406198"/>
            <a:ext cx="12115800" cy="6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400" b="1">
                <a:solidFill>
                  <a:srgbClr val="002060"/>
                </a:solidFill>
              </a:rPr>
              <a:t>Представьте в стандартном виде многочлен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369913" y="1262062"/>
            <a:ext cx="720089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z-Latn-UZ" b="1" i="1" dirty="0" smtClean="0"/>
              <a:t>1</a:t>
            </a:r>
            <a:r>
              <a:rPr lang="ru-RU" b="1" i="1" dirty="0" smtClean="0"/>
              <a:t>)  2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аа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+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-3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+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</a:t>
            </a:r>
            <a:r>
              <a:rPr lang="ru-RU" b="1" i="1" baseline="30000" dirty="0" smtClean="0"/>
              <a:t>3</a:t>
            </a:r>
            <a:r>
              <a:rPr lang="ru-RU" b="1" i="1" dirty="0" smtClean="0"/>
              <a:t>-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</a:t>
            </a:r>
            <a:r>
              <a:rPr lang="ru-RU" b="1" i="1" dirty="0" smtClean="0"/>
              <a:t> </a:t>
            </a:r>
            <a:r>
              <a:rPr lang="ru-RU" b="1" i="1" dirty="0"/>
              <a:t>=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369471" y="1242694"/>
            <a:ext cx="468167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2а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ru-RU" b="1" i="1" dirty="0">
                <a:solidFill>
                  <a:srgbClr val="000000"/>
                </a:solidFill>
              </a:rPr>
              <a:t>+а</a:t>
            </a:r>
            <a:r>
              <a:rPr lang="ru-RU" b="1" i="1" baseline="30000" dirty="0">
                <a:solidFill>
                  <a:srgbClr val="000000"/>
                </a:solidFill>
              </a:rPr>
              <a:t>2</a:t>
            </a:r>
            <a:r>
              <a:rPr lang="ru-RU" b="1" i="1" dirty="0">
                <a:solidFill>
                  <a:srgbClr val="000000"/>
                </a:solidFill>
              </a:rPr>
              <a:t>-3а</a:t>
            </a:r>
            <a:r>
              <a:rPr lang="ru-RU" b="1" i="1" baseline="30000" dirty="0">
                <a:solidFill>
                  <a:srgbClr val="000000"/>
                </a:solidFill>
              </a:rPr>
              <a:t>2</a:t>
            </a:r>
            <a:r>
              <a:rPr lang="ru-RU" b="1" i="1" dirty="0">
                <a:solidFill>
                  <a:srgbClr val="000000"/>
                </a:solidFill>
              </a:rPr>
              <a:t>+а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ru-RU" b="1" i="1" dirty="0">
                <a:solidFill>
                  <a:srgbClr val="000000"/>
                </a:solidFill>
              </a:rPr>
              <a:t>-а =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6369470" y="1234754"/>
            <a:ext cx="1065297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2а</a:t>
            </a:r>
            <a:r>
              <a:rPr lang="ru-RU" b="1" i="1" baseline="30000" dirty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76258" y="1248408"/>
            <a:ext cx="77355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а</a:t>
            </a:r>
            <a:r>
              <a:rPr lang="ru-RU" b="1" i="1" baseline="30000" dirty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7444668" y="1234754"/>
            <a:ext cx="77355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>
                <a:solidFill>
                  <a:srgbClr val="00B050"/>
                </a:solidFill>
              </a:rPr>
              <a:t>а</a:t>
            </a:r>
            <a:r>
              <a:rPr lang="ru-RU" b="1" i="1" baseline="30000">
                <a:solidFill>
                  <a:srgbClr val="00B050"/>
                </a:solidFill>
              </a:rPr>
              <a:t>2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990570" y="1234754"/>
            <a:ext cx="1246437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>
                <a:solidFill>
                  <a:srgbClr val="00B050"/>
                </a:solidFill>
              </a:rPr>
              <a:t>-3а</a:t>
            </a:r>
            <a:r>
              <a:rPr lang="ru-RU" b="1" i="1" baseline="30000">
                <a:solidFill>
                  <a:srgbClr val="00B050"/>
                </a:solidFill>
              </a:rPr>
              <a:t>2</a:t>
            </a:r>
            <a:endParaRPr lang="ru-RU" b="1">
              <a:solidFill>
                <a:srgbClr val="00B05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0715057" y="1262062"/>
            <a:ext cx="282218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</a:rPr>
              <a:t>3а</a:t>
            </a:r>
            <a:r>
              <a:rPr lang="ru-RU" b="1" i="1" baseline="30000" dirty="0" smtClean="0">
                <a:solidFill>
                  <a:srgbClr val="000000"/>
                </a:solidFill>
              </a:rPr>
              <a:t>3</a:t>
            </a:r>
            <a:r>
              <a:rPr lang="ru-RU" b="1" i="1" dirty="0" smtClean="0">
                <a:solidFill>
                  <a:srgbClr val="000000"/>
                </a:solidFill>
              </a:rPr>
              <a:t>-2а</a:t>
            </a:r>
            <a:r>
              <a:rPr lang="ru-RU" b="1" i="1" baseline="30000" dirty="0" smtClean="0">
                <a:solidFill>
                  <a:srgbClr val="000000"/>
                </a:solidFill>
              </a:rPr>
              <a:t>2</a:t>
            </a:r>
            <a:r>
              <a:rPr lang="ru-RU" b="1" i="1" dirty="0" smtClean="0">
                <a:solidFill>
                  <a:srgbClr val="000000"/>
                </a:solidFill>
              </a:rPr>
              <a:t>-а  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315124" y="2324104"/>
            <a:ext cx="925829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z-Latn-UZ" b="1" i="1" dirty="0" smtClean="0"/>
              <a:t>2</a:t>
            </a:r>
            <a:r>
              <a:rPr lang="ru-RU" b="1" i="1" dirty="0" smtClean="0"/>
              <a:t>) </a:t>
            </a:r>
            <a:r>
              <a:rPr lang="ru-RU" b="1" i="1" dirty="0"/>
              <a:t>3хх</a:t>
            </a:r>
            <a:r>
              <a:rPr lang="ru-RU" b="1" i="1" baseline="30000" dirty="0"/>
              <a:t>4 </a:t>
            </a:r>
            <a:r>
              <a:rPr lang="ru-RU" b="1" i="1" dirty="0"/>
              <a:t>+ 3хх</a:t>
            </a:r>
            <a:r>
              <a:rPr lang="ru-RU" b="1" i="1" baseline="30000" dirty="0"/>
              <a:t>3</a:t>
            </a:r>
            <a:r>
              <a:rPr lang="ru-RU" b="1" i="1" dirty="0"/>
              <a:t> – 5х</a:t>
            </a:r>
            <a:r>
              <a:rPr lang="ru-RU" b="1" i="1" baseline="30000" dirty="0"/>
              <a:t>2</a:t>
            </a:r>
            <a:r>
              <a:rPr lang="ru-RU" b="1" i="1" dirty="0"/>
              <a:t>х</a:t>
            </a:r>
            <a:r>
              <a:rPr lang="ru-RU" b="1" i="1" baseline="30000" dirty="0"/>
              <a:t>3</a:t>
            </a:r>
            <a:r>
              <a:rPr lang="ru-RU" b="1" i="1" dirty="0"/>
              <a:t> – 5 х</a:t>
            </a:r>
            <a:r>
              <a:rPr lang="ru-RU" b="1" i="1" baseline="30000" dirty="0"/>
              <a:t>2</a:t>
            </a:r>
            <a:r>
              <a:rPr lang="ru-RU" b="1" i="1" dirty="0"/>
              <a:t>х =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306894" y="2337118"/>
            <a:ext cx="5933617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uz-Latn-UZ" b="1" i="1" dirty="0" smtClean="0">
                <a:solidFill>
                  <a:srgbClr val="000000"/>
                </a:solidFill>
              </a:rPr>
              <a:t>  </a:t>
            </a:r>
            <a:r>
              <a:rPr lang="ru-RU" b="1" i="1" dirty="0" smtClean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</a:rPr>
              <a:t>3х</a:t>
            </a:r>
            <a:r>
              <a:rPr lang="ru-RU" b="1" i="1" baseline="30000" dirty="0">
                <a:solidFill>
                  <a:srgbClr val="000000"/>
                </a:solidFill>
              </a:rPr>
              <a:t>5 </a:t>
            </a:r>
            <a:r>
              <a:rPr lang="ru-RU" b="1" i="1" dirty="0">
                <a:solidFill>
                  <a:srgbClr val="000000"/>
                </a:solidFill>
              </a:rPr>
              <a:t>+ 3х</a:t>
            </a:r>
            <a:r>
              <a:rPr lang="ru-RU" b="1" i="1" baseline="30000" dirty="0">
                <a:solidFill>
                  <a:srgbClr val="000000"/>
                </a:solidFill>
              </a:rPr>
              <a:t>4</a:t>
            </a:r>
            <a:r>
              <a:rPr lang="ru-RU" b="1" i="1" dirty="0">
                <a:solidFill>
                  <a:srgbClr val="000000"/>
                </a:solidFill>
              </a:rPr>
              <a:t> – 5х</a:t>
            </a:r>
            <a:r>
              <a:rPr lang="ru-RU" b="1" i="1" baseline="30000" dirty="0">
                <a:solidFill>
                  <a:srgbClr val="000000"/>
                </a:solidFill>
              </a:rPr>
              <a:t>5</a:t>
            </a:r>
            <a:r>
              <a:rPr lang="ru-RU" b="1" i="1" dirty="0">
                <a:solidFill>
                  <a:srgbClr val="000000"/>
                </a:solidFill>
              </a:rPr>
              <a:t> – 5 х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ru-RU" b="1" i="1" dirty="0">
                <a:solidFill>
                  <a:srgbClr val="000000"/>
                </a:solidFill>
              </a:rPr>
              <a:t> =</a:t>
            </a:r>
            <a:endParaRPr lang="ru-RU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735876" y="2324104"/>
            <a:ext cx="1033237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C40062"/>
                </a:solidFill>
              </a:rPr>
              <a:t>3х</a:t>
            </a:r>
            <a:r>
              <a:rPr lang="ru-RU" b="1" i="1" baseline="30000" dirty="0">
                <a:solidFill>
                  <a:srgbClr val="C40062"/>
                </a:solidFill>
              </a:rPr>
              <a:t>5</a:t>
            </a:r>
            <a:endParaRPr lang="ru-RU" b="1" dirty="0">
              <a:solidFill>
                <a:srgbClr val="C40062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0912547" y="2324104"/>
            <a:ext cx="1592685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C40062"/>
                </a:solidFill>
              </a:rPr>
              <a:t>– 5х</a:t>
            </a:r>
            <a:r>
              <a:rPr lang="ru-RU" b="1" i="1" baseline="30000" dirty="0">
                <a:solidFill>
                  <a:srgbClr val="C40062"/>
                </a:solidFill>
              </a:rPr>
              <a:t>5</a:t>
            </a:r>
            <a:r>
              <a:rPr lang="ru-RU" b="1" i="1" dirty="0">
                <a:solidFill>
                  <a:srgbClr val="C40062"/>
                </a:solidFill>
              </a:rPr>
              <a:t> </a:t>
            </a:r>
            <a:endParaRPr lang="ru-RU" b="1" dirty="0">
              <a:solidFill>
                <a:srgbClr val="C40062"/>
              </a:solidFill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306895" y="3108642"/>
            <a:ext cx="481632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= -2х</a:t>
            </a:r>
            <a:r>
              <a:rPr lang="ru-RU" b="1" i="1" baseline="30000" dirty="0">
                <a:solidFill>
                  <a:srgbClr val="000000"/>
                </a:solidFill>
              </a:rPr>
              <a:t>5 </a:t>
            </a:r>
            <a:r>
              <a:rPr lang="ru-RU" b="1" i="1" dirty="0">
                <a:solidFill>
                  <a:srgbClr val="000000"/>
                </a:solidFill>
              </a:rPr>
              <a:t>+ 3х</a:t>
            </a:r>
            <a:r>
              <a:rPr lang="ru-RU" b="1" i="1" baseline="30000" dirty="0">
                <a:solidFill>
                  <a:srgbClr val="000000"/>
                </a:solidFill>
              </a:rPr>
              <a:t>4</a:t>
            </a:r>
            <a:r>
              <a:rPr lang="ru-RU" b="1" i="1" dirty="0">
                <a:solidFill>
                  <a:srgbClr val="000000"/>
                </a:solidFill>
              </a:rPr>
              <a:t>  – 5 х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51469" y="4164332"/>
            <a:ext cx="1257300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z-Latn-UZ" b="1" i="1" dirty="0" smtClean="0"/>
              <a:t>3</a:t>
            </a:r>
            <a:r>
              <a:rPr lang="ru-RU" b="1" i="1" dirty="0" smtClean="0"/>
              <a:t>) </a:t>
            </a:r>
            <a:r>
              <a:rPr lang="en-US" b="1" i="1" dirty="0" smtClean="0"/>
              <a:t>3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</a:t>
            </a:r>
            <a:r>
              <a:rPr lang="en-US" b="1" i="1" baseline="30000" dirty="0" smtClean="0"/>
              <a:t>.</a:t>
            </a:r>
            <a:r>
              <a:rPr lang="en-US" b="1" i="1" dirty="0" smtClean="0"/>
              <a:t>4b</a:t>
            </a:r>
            <a:r>
              <a:rPr lang="en-US" b="1" i="1" baseline="30000" dirty="0" smtClean="0"/>
              <a:t>2</a:t>
            </a:r>
            <a:r>
              <a:rPr lang="en-US" b="1" i="1" dirty="0" smtClean="0"/>
              <a:t> </a:t>
            </a:r>
            <a:r>
              <a:rPr lang="en-US" b="1" i="1" dirty="0"/>
              <a:t>– 0,8b</a:t>
            </a:r>
            <a:r>
              <a:rPr lang="en-US" b="1" i="1" baseline="30000" dirty="0"/>
              <a:t>.</a:t>
            </a:r>
            <a:r>
              <a:rPr lang="en-US" b="1" i="1" dirty="0"/>
              <a:t>4b</a:t>
            </a:r>
            <a:r>
              <a:rPr lang="en-US" b="1" i="1" baseline="30000" dirty="0"/>
              <a:t>2</a:t>
            </a:r>
            <a:r>
              <a:rPr lang="en-US" b="1" i="1" dirty="0"/>
              <a:t> – </a:t>
            </a:r>
            <a:r>
              <a:rPr lang="en-US" b="1" i="1" dirty="0" smtClean="0"/>
              <a:t>2</a:t>
            </a:r>
            <a:r>
              <a:rPr lang="ru-RU" b="1" i="1" dirty="0" smtClean="0">
                <a:solidFill>
                  <a:srgbClr val="000000"/>
                </a:solidFill>
                <a:latin typeface="Calibri"/>
              </a:rPr>
              <a:t>а</a:t>
            </a:r>
            <a:r>
              <a:rPr lang="en-US" b="1" i="1" dirty="0" smtClean="0"/>
              <a:t>b</a:t>
            </a:r>
            <a:r>
              <a:rPr lang="en-US" b="1" i="1" baseline="30000" dirty="0" smtClean="0"/>
              <a:t>.</a:t>
            </a:r>
            <a:r>
              <a:rPr lang="en-US" b="1" i="1" dirty="0" smtClean="0"/>
              <a:t>3b </a:t>
            </a:r>
            <a:r>
              <a:rPr lang="en-US" b="1" i="1" dirty="0"/>
              <a:t>+ b</a:t>
            </a:r>
            <a:r>
              <a:rPr lang="en-US" b="1" i="1" baseline="30000" dirty="0"/>
              <a:t>.</a:t>
            </a:r>
            <a:r>
              <a:rPr lang="en-US" b="1" i="1" dirty="0"/>
              <a:t>3b</a:t>
            </a:r>
            <a:r>
              <a:rPr lang="en-US" b="1" i="1" baseline="30000" dirty="0"/>
              <a:t>2</a:t>
            </a:r>
            <a:r>
              <a:rPr lang="en-US" b="1" i="1" dirty="0"/>
              <a:t> – 1</a:t>
            </a:r>
            <a:r>
              <a:rPr lang="ru-RU" b="1" i="1" dirty="0"/>
              <a:t> =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326713" y="5182870"/>
            <a:ext cx="794698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=12</a:t>
            </a:r>
            <a:r>
              <a:rPr lang="en-US" b="1" i="1" dirty="0">
                <a:solidFill>
                  <a:srgbClr val="000000"/>
                </a:solidFill>
              </a:rPr>
              <a:t>ab</a:t>
            </a:r>
            <a:r>
              <a:rPr lang="en-US" b="1" i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 – </a:t>
            </a:r>
            <a:r>
              <a:rPr lang="ru-RU" b="1" i="1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,</a:t>
            </a:r>
            <a:r>
              <a:rPr lang="ru-RU" b="1" i="1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– </a:t>
            </a:r>
            <a:r>
              <a:rPr lang="ru-RU" b="1" i="1" dirty="0">
                <a:solidFill>
                  <a:srgbClr val="000000"/>
                </a:solidFill>
              </a:rPr>
              <a:t>6</a:t>
            </a:r>
            <a:r>
              <a:rPr lang="en-US" b="1" i="1" dirty="0" err="1">
                <a:solidFill>
                  <a:srgbClr val="000000"/>
                </a:solidFill>
              </a:rPr>
              <a:t>ab</a:t>
            </a:r>
            <a:r>
              <a:rPr lang="ru-RU" b="1" i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 + 3b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– 1</a:t>
            </a:r>
            <a:r>
              <a:rPr lang="ru-RU" b="1" i="1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648675" y="5181600"/>
            <a:ext cx="1801076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12</a:t>
            </a:r>
            <a:r>
              <a:rPr lang="en-US" b="1" i="1" dirty="0">
                <a:solidFill>
                  <a:srgbClr val="00B050"/>
                </a:solidFill>
              </a:rPr>
              <a:t>ab</a:t>
            </a:r>
            <a:r>
              <a:rPr lang="en-US" b="1" i="1" baseline="30000" dirty="0">
                <a:solidFill>
                  <a:srgbClr val="00B050"/>
                </a:solidFill>
              </a:rPr>
              <a:t>2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951906" y="5181600"/>
            <a:ext cx="1927712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– </a:t>
            </a:r>
            <a:r>
              <a:rPr lang="ru-RU" b="1" i="1" dirty="0">
                <a:solidFill>
                  <a:srgbClr val="00B050"/>
                </a:solidFill>
              </a:rPr>
              <a:t>6</a:t>
            </a:r>
            <a:r>
              <a:rPr lang="en-US" b="1" i="1" dirty="0" err="1">
                <a:solidFill>
                  <a:srgbClr val="00B050"/>
                </a:solidFill>
              </a:rPr>
              <a:t>ab</a:t>
            </a:r>
            <a:r>
              <a:rPr lang="ru-RU" b="1" i="1" baseline="30000" dirty="0">
                <a:solidFill>
                  <a:srgbClr val="00B050"/>
                </a:solidFill>
              </a:rPr>
              <a:t>2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128918" y="5182870"/>
            <a:ext cx="2071983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– </a:t>
            </a:r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C00000"/>
                </a:solidFill>
              </a:rPr>
              <a:t>,</a:t>
            </a:r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en-US" b="1" i="1" dirty="0">
                <a:solidFill>
                  <a:srgbClr val="C00000"/>
                </a:solidFill>
              </a:rPr>
              <a:t>b</a:t>
            </a:r>
            <a:r>
              <a:rPr lang="ru-RU" b="1" i="1" baseline="30000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ru-RU" b="1" dirty="0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9003608" y="5181600"/>
            <a:ext cx="1198346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3b</a:t>
            </a:r>
            <a:r>
              <a:rPr lang="ru-RU" b="1" i="1" baseline="30000" dirty="0">
                <a:solidFill>
                  <a:srgbClr val="C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endParaRPr lang="ru-RU" b="1" dirty="0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449751" y="6277284"/>
            <a:ext cx="4752203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>=</a:t>
            </a:r>
            <a:r>
              <a:rPr lang="en-US" b="1" i="1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</a:rPr>
              <a:t>6</a:t>
            </a:r>
            <a:r>
              <a:rPr lang="en-US" b="1" i="1" dirty="0" err="1">
                <a:solidFill>
                  <a:srgbClr val="000000"/>
                </a:solidFill>
              </a:rPr>
              <a:t>ab</a:t>
            </a:r>
            <a:r>
              <a:rPr lang="ru-RU" b="1" i="1" baseline="30000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 – </a:t>
            </a:r>
            <a:r>
              <a:rPr lang="ru-RU" b="1" i="1" dirty="0">
                <a:solidFill>
                  <a:srgbClr val="000000"/>
                </a:solidFill>
              </a:rPr>
              <a:t>0</a:t>
            </a:r>
            <a:r>
              <a:rPr lang="en-US" b="1" i="1" dirty="0">
                <a:solidFill>
                  <a:srgbClr val="000000"/>
                </a:solidFill>
              </a:rPr>
              <a:t>,</a:t>
            </a:r>
            <a:r>
              <a:rPr lang="ru-RU" b="1" i="1" dirty="0">
                <a:solidFill>
                  <a:srgbClr val="000000"/>
                </a:solidFill>
              </a:rPr>
              <a:t>2</a:t>
            </a:r>
            <a:r>
              <a:rPr lang="en-US" b="1" i="1" dirty="0">
                <a:solidFill>
                  <a:srgbClr val="000000"/>
                </a:solidFill>
              </a:rPr>
              <a:t>b</a:t>
            </a:r>
            <a:r>
              <a:rPr lang="ru-RU" b="1" i="1" baseline="30000" dirty="0">
                <a:solidFill>
                  <a:srgbClr val="000000"/>
                </a:solidFill>
              </a:rPr>
              <a:t>3</a:t>
            </a:r>
            <a:r>
              <a:rPr lang="en-US" b="1" i="1" dirty="0">
                <a:solidFill>
                  <a:srgbClr val="000000"/>
                </a:solidFill>
              </a:rPr>
              <a:t>  – </a:t>
            </a:r>
            <a:r>
              <a:rPr lang="en-US" b="1" i="1" dirty="0" smtClean="0">
                <a:solidFill>
                  <a:srgbClr val="000000"/>
                </a:solidFill>
              </a:rPr>
              <a:t>1</a:t>
            </a:r>
            <a:endParaRPr lang="ru-RU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13"/>
          <p:cNvSpPr>
            <a:spLocks/>
          </p:cNvSpPr>
          <p:nvPr/>
        </p:nvSpPr>
        <p:spPr bwMode="auto">
          <a:xfrm>
            <a:off x="121931" y="2124847"/>
            <a:ext cx="5692141" cy="3890009"/>
          </a:xfrm>
          <a:custGeom>
            <a:avLst/>
            <a:gdLst>
              <a:gd name="T0" fmla="*/ 1849438 w 2423"/>
              <a:gd name="T1" fmla="*/ 0 h 2383"/>
              <a:gd name="T2" fmla="*/ 0 w 2423"/>
              <a:gd name="T3" fmla="*/ 3783012 h 2383"/>
              <a:gd name="T4" fmla="*/ 3846513 w 2423"/>
              <a:gd name="T5" fmla="*/ 3005137 h 2383"/>
              <a:gd name="T6" fmla="*/ 1849438 w 2423"/>
              <a:gd name="T7" fmla="*/ 0 h 23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423" h="2383">
                <a:moveTo>
                  <a:pt x="1165" y="0"/>
                </a:moveTo>
                <a:lnTo>
                  <a:pt x="0" y="2383"/>
                </a:lnTo>
                <a:lnTo>
                  <a:pt x="2423" y="1893"/>
                </a:lnTo>
                <a:lnTo>
                  <a:pt x="1165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02434" name="Text Box 2"/>
          <p:cNvSpPr txBox="1">
            <a:spLocks noChangeArrowheads="1"/>
          </p:cNvSpPr>
          <p:nvPr/>
        </p:nvSpPr>
        <p:spPr bwMode="auto">
          <a:xfrm>
            <a:off x="1" y="0"/>
            <a:ext cx="14330680" cy="2855720"/>
          </a:xfrm>
          <a:prstGeom prst="rect">
            <a:avLst/>
          </a:prstGeom>
          <a:noFill/>
          <a:ln>
            <a:noFill/>
          </a:ln>
          <a:effectLst/>
        </p:spPr>
        <p:txBody>
          <a:bodyPr lIns="130622" tIns="65311" rIns="130622" bIns="65311"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Одна сторона треугольника </a:t>
            </a:r>
            <a:r>
              <a:rPr lang="en-US" altLang="ru-RU" sz="57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altLang="ru-RU" sz="5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см, другая </a:t>
            </a:r>
            <a:endParaRPr lang="uz-Latn-UZ" alt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составляет  </a:t>
            </a:r>
            <a:r>
              <a:rPr lang="uz-Latn-UZ" altLang="ru-RU" sz="4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первой, а третья сторона на 50% </a:t>
            </a:r>
            <a:endParaRPr lang="uz-Latn-UZ" altLang="ru-RU" sz="40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uz-Latn-UZ" altLang="ru-RU" sz="40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меньше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первой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uz-Latn-UZ" alt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Найти периметр 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треугольника.</a:t>
            </a:r>
            <a:endParaRPr lang="ru-RU" alt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7134861" y="3352379"/>
            <a:ext cx="5008684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i="1" dirty="0">
                <a:solidFill>
                  <a:srgbClr val="002060"/>
                </a:solidFill>
              </a:rPr>
              <a:t>P = b+0,5b+</a:t>
            </a:r>
            <a:endParaRPr lang="ru-RU" altLang="ru-RU" sz="7700" b="1" i="1" dirty="0">
              <a:solidFill>
                <a:srgbClr val="002060"/>
              </a:solidFill>
            </a:endParaRPr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>
            <a:off x="10046645" y="6773713"/>
            <a:ext cx="1638301" cy="15240"/>
          </a:xfrm>
          <a:prstGeom prst="line">
            <a:avLst/>
          </a:prstGeom>
          <a:noFill/>
          <a:ln w="76200" cmpd="tri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967616" y="2889463"/>
            <a:ext cx="784772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i="1" dirty="0">
                <a:solidFill>
                  <a:srgbClr val="002060"/>
                </a:solidFill>
              </a:rPr>
              <a:t>b</a:t>
            </a:r>
            <a:endParaRPr lang="ru-RU" altLang="ru-RU" sz="77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15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66950"/>
              </p:ext>
            </p:extLst>
          </p:nvPr>
        </p:nvGraphicFramePr>
        <p:xfrm>
          <a:off x="3740302" y="723900"/>
          <a:ext cx="65024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Формула" r:id="rId3" imgW="152334" imgH="393529" progId="Equation.3">
                  <p:embed/>
                </p:oleObj>
              </mc:Choice>
              <mc:Fallback>
                <p:oleObj name="Формула"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302" y="723900"/>
                        <a:ext cx="65024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6" name="Rectangle 14"/>
          <p:cNvSpPr>
            <a:spLocks noChangeArrowheads="1"/>
          </p:cNvSpPr>
          <p:nvPr/>
        </p:nvSpPr>
        <p:spPr bwMode="auto">
          <a:xfrm>
            <a:off x="1700380" y="5464496"/>
            <a:ext cx="2039922" cy="13168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7700" b="1" i="1" dirty="0">
                <a:solidFill>
                  <a:srgbClr val="002060"/>
                </a:solidFill>
              </a:rPr>
              <a:t>0,5b</a:t>
            </a:r>
            <a:endParaRPr lang="ru-RU" altLang="ru-RU" sz="7700" b="1" i="1" dirty="0">
              <a:solidFill>
                <a:srgbClr val="002060"/>
              </a:solidFill>
            </a:endParaRPr>
          </a:p>
        </p:txBody>
      </p:sp>
      <p:grpSp>
        <p:nvGrpSpPr>
          <p:cNvPr id="402451" name="Group 19"/>
          <p:cNvGrpSpPr>
            <a:grpSpLocks/>
          </p:cNvGrpSpPr>
          <p:nvPr/>
        </p:nvGrpSpPr>
        <p:grpSpPr bwMode="auto">
          <a:xfrm>
            <a:off x="4847602" y="2736775"/>
            <a:ext cx="1216660" cy="1661160"/>
            <a:chOff x="1933" y="1153"/>
            <a:chExt cx="479" cy="872"/>
          </a:xfrm>
        </p:grpSpPr>
        <p:sp>
          <p:nvSpPr>
            <p:cNvPr id="402435" name="Rectangle 3"/>
            <p:cNvSpPr>
              <a:spLocks noChangeArrowheads="1"/>
            </p:cNvSpPr>
            <p:nvPr/>
          </p:nvSpPr>
          <p:spPr bwMode="auto">
            <a:xfrm>
              <a:off x="2134" y="1264"/>
              <a:ext cx="278" cy="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ru-RU" sz="7700" b="1" i="1" dirty="0">
                  <a:solidFill>
                    <a:srgbClr val="002060"/>
                  </a:solidFill>
                </a:rPr>
                <a:t>b</a:t>
              </a:r>
              <a:endParaRPr lang="ru-RU" altLang="ru-RU" sz="7700" b="1" i="1" dirty="0">
                <a:solidFill>
                  <a:srgbClr val="002060"/>
                </a:solidFill>
              </a:endParaRPr>
            </a:p>
          </p:txBody>
        </p:sp>
        <p:grpSp>
          <p:nvGrpSpPr>
            <p:cNvPr id="21528" name="Group 18"/>
            <p:cNvGrpSpPr>
              <a:grpSpLocks/>
            </p:cNvGrpSpPr>
            <p:nvPr/>
          </p:nvGrpSpPr>
          <p:grpSpPr bwMode="auto">
            <a:xfrm>
              <a:off x="1933" y="1153"/>
              <a:ext cx="257" cy="872"/>
              <a:chOff x="1933" y="1153"/>
              <a:chExt cx="257" cy="872"/>
            </a:xfrm>
          </p:grpSpPr>
          <p:sp>
            <p:nvSpPr>
              <p:cNvPr id="21529" name="Text Box 16"/>
              <p:cNvSpPr txBox="1">
                <a:spLocks noChangeArrowheads="1"/>
              </p:cNvSpPr>
              <p:nvPr/>
            </p:nvSpPr>
            <p:spPr bwMode="auto">
              <a:xfrm>
                <a:off x="1933" y="1153"/>
                <a:ext cx="201" cy="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5100" b="1" baseline="0" dirty="0">
                    <a:solidFill>
                      <a:srgbClr val="002060"/>
                    </a:solidFill>
                  </a:rPr>
                  <a:t>3</a:t>
                </a:r>
              </a:p>
              <a:p>
                <a:pPr eaLnBrk="1" hangingPunct="1"/>
                <a:r>
                  <a:rPr lang="en-US" altLang="ru-RU" sz="5100" b="1" baseline="0" dirty="0">
                    <a:solidFill>
                      <a:srgbClr val="002060"/>
                    </a:solidFill>
                  </a:rPr>
                  <a:t>4</a:t>
                </a:r>
                <a:endParaRPr lang="ru-RU" altLang="ru-RU" sz="5100" b="1" baseline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530" name="Line 17"/>
              <p:cNvSpPr>
                <a:spLocks noChangeShapeType="1"/>
              </p:cNvSpPr>
              <p:nvPr/>
            </p:nvSpPr>
            <p:spPr bwMode="auto">
              <a:xfrm>
                <a:off x="1933" y="1592"/>
                <a:ext cx="25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02452" name="Rectangle 20"/>
          <p:cNvSpPr>
            <a:spLocks noChangeArrowheads="1"/>
          </p:cNvSpPr>
          <p:nvPr/>
        </p:nvSpPr>
        <p:spPr bwMode="auto">
          <a:xfrm>
            <a:off x="5045716" y="5635793"/>
            <a:ext cx="8966499" cy="119372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6900" b="1" i="1" dirty="0">
                <a:solidFill>
                  <a:srgbClr val="002060"/>
                </a:solidFill>
              </a:rPr>
              <a:t>1,5b+0,75b = 2,25b </a:t>
            </a:r>
            <a:r>
              <a:rPr lang="en-US" altLang="ru-RU" sz="6900" b="1" i="1" dirty="0" smtClean="0">
                <a:solidFill>
                  <a:srgbClr val="002060"/>
                </a:solidFill>
              </a:rPr>
              <a:t>(</a:t>
            </a:r>
            <a:r>
              <a:rPr lang="ru-RU" altLang="ru-RU" sz="6900" b="1" i="1" dirty="0" smtClean="0">
                <a:solidFill>
                  <a:srgbClr val="002060"/>
                </a:solidFill>
              </a:rPr>
              <a:t>см)</a:t>
            </a:r>
            <a:endParaRPr lang="ru-RU" altLang="ru-RU" sz="6900" b="1" i="1" dirty="0">
              <a:solidFill>
                <a:srgbClr val="002060"/>
              </a:solidFill>
            </a:endParaRPr>
          </a:p>
        </p:txBody>
      </p:sp>
      <p:grpSp>
        <p:nvGrpSpPr>
          <p:cNvPr id="402453" name="Group 21"/>
          <p:cNvGrpSpPr>
            <a:grpSpLocks/>
          </p:cNvGrpSpPr>
          <p:nvPr/>
        </p:nvGrpSpPr>
        <p:grpSpPr bwMode="auto">
          <a:xfrm>
            <a:off x="12071352" y="3180217"/>
            <a:ext cx="1229360" cy="1661160"/>
            <a:chOff x="1928" y="1125"/>
            <a:chExt cx="484" cy="872"/>
          </a:xfrm>
        </p:grpSpPr>
        <p:sp>
          <p:nvSpPr>
            <p:cNvPr id="402454" name="Rectangle 22"/>
            <p:cNvSpPr>
              <a:spLocks noChangeArrowheads="1"/>
            </p:cNvSpPr>
            <p:nvPr/>
          </p:nvSpPr>
          <p:spPr bwMode="auto">
            <a:xfrm>
              <a:off x="2134" y="1264"/>
              <a:ext cx="278" cy="6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ru-RU" sz="7700" b="1" i="1">
                  <a:solidFill>
                    <a:srgbClr val="002060"/>
                  </a:solidFill>
                </a:rPr>
                <a:t>b</a:t>
              </a:r>
              <a:endParaRPr lang="ru-RU" altLang="ru-RU" sz="7700" b="1" i="1">
                <a:solidFill>
                  <a:srgbClr val="002060"/>
                </a:solidFill>
              </a:endParaRPr>
            </a:p>
          </p:txBody>
        </p:sp>
        <p:grpSp>
          <p:nvGrpSpPr>
            <p:cNvPr id="21524" name="Group 23"/>
            <p:cNvGrpSpPr>
              <a:grpSpLocks/>
            </p:cNvGrpSpPr>
            <p:nvPr/>
          </p:nvGrpSpPr>
          <p:grpSpPr bwMode="auto">
            <a:xfrm>
              <a:off x="1928" y="1125"/>
              <a:ext cx="262" cy="872"/>
              <a:chOff x="1928" y="1125"/>
              <a:chExt cx="262" cy="872"/>
            </a:xfrm>
          </p:grpSpPr>
          <p:sp>
            <p:nvSpPr>
              <p:cNvPr id="21525" name="Text Box 24"/>
              <p:cNvSpPr txBox="1">
                <a:spLocks noChangeArrowheads="1"/>
              </p:cNvSpPr>
              <p:nvPr/>
            </p:nvSpPr>
            <p:spPr bwMode="auto">
              <a:xfrm>
                <a:off x="1928" y="1125"/>
                <a:ext cx="201" cy="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5100" b="1" baseline="0" dirty="0">
                    <a:solidFill>
                      <a:srgbClr val="002060"/>
                    </a:solidFill>
                  </a:rPr>
                  <a:t>3</a:t>
                </a:r>
              </a:p>
              <a:p>
                <a:pPr eaLnBrk="1" hangingPunct="1"/>
                <a:r>
                  <a:rPr lang="en-US" altLang="ru-RU" sz="5100" b="1" baseline="0" dirty="0">
                    <a:solidFill>
                      <a:srgbClr val="002060"/>
                    </a:solidFill>
                  </a:rPr>
                  <a:t>4</a:t>
                </a:r>
                <a:endParaRPr lang="ru-RU" altLang="ru-RU" sz="5100" b="1" baseline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526" name="Line 25"/>
              <p:cNvSpPr>
                <a:spLocks noChangeShapeType="1"/>
              </p:cNvSpPr>
              <p:nvPr/>
            </p:nvSpPr>
            <p:spPr bwMode="auto">
              <a:xfrm>
                <a:off x="1933" y="1592"/>
                <a:ext cx="257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z-Latn-UZ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02458" name="Rectangle 26"/>
          <p:cNvSpPr>
            <a:spLocks noChangeArrowheads="1"/>
          </p:cNvSpPr>
          <p:nvPr/>
        </p:nvSpPr>
        <p:spPr bwMode="auto">
          <a:xfrm>
            <a:off x="8996680" y="2889463"/>
            <a:ext cx="1440399" cy="91672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30622" tIns="65311" rIns="130622" bIns="65311">
            <a:spAutoFit/>
          </a:bodyPr>
          <a:lstStyle/>
          <a:p>
            <a:pPr eaLnBrk="1" hangingPunct="1">
              <a:defRPr/>
            </a:pPr>
            <a:r>
              <a:rPr lang="en-US" altLang="ru-RU" sz="5100" b="1" i="1" dirty="0">
                <a:solidFill>
                  <a:srgbClr val="990099"/>
                </a:solidFill>
              </a:rPr>
              <a:t>1,5b</a:t>
            </a:r>
            <a:endParaRPr lang="ru-RU" altLang="ru-RU" sz="5100" b="1" i="1" dirty="0">
              <a:solidFill>
                <a:srgbClr val="990099"/>
              </a:solidFill>
            </a:endParaRPr>
          </a:p>
        </p:txBody>
      </p:sp>
      <p:grpSp>
        <p:nvGrpSpPr>
          <p:cNvPr id="402461" name="Group 29"/>
          <p:cNvGrpSpPr>
            <a:grpSpLocks/>
          </p:cNvGrpSpPr>
          <p:nvPr/>
        </p:nvGrpSpPr>
        <p:grpSpPr bwMode="auto">
          <a:xfrm>
            <a:off x="12143545" y="2691055"/>
            <a:ext cx="1798321" cy="876300"/>
            <a:chOff x="4873" y="963"/>
            <a:chExt cx="708" cy="460"/>
          </a:xfrm>
        </p:grpSpPr>
        <p:sp>
          <p:nvSpPr>
            <p:cNvPr id="402460" name="Rectangle 28"/>
            <p:cNvSpPr>
              <a:spLocks noChangeArrowheads="1"/>
            </p:cNvSpPr>
            <p:nvPr/>
          </p:nvSpPr>
          <p:spPr bwMode="auto">
            <a:xfrm>
              <a:off x="4914" y="963"/>
              <a:ext cx="667" cy="4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altLang="ru-RU" sz="5100" b="1" i="1" dirty="0" smtClean="0">
                  <a:solidFill>
                    <a:srgbClr val="990099"/>
                  </a:solidFill>
                </a:rPr>
                <a:t>0,7</a:t>
              </a:r>
              <a:r>
                <a:rPr lang="en-US" altLang="ru-RU" sz="5100" b="1" i="1" dirty="0" smtClean="0">
                  <a:solidFill>
                    <a:srgbClr val="990099"/>
                  </a:solidFill>
                </a:rPr>
                <a:t>5</a:t>
              </a:r>
              <a:r>
                <a:rPr lang="uz-Latn-UZ" altLang="ru-RU" sz="5100" b="1" i="1" dirty="0" smtClean="0">
                  <a:solidFill>
                    <a:srgbClr val="990099"/>
                  </a:solidFill>
                </a:rPr>
                <a:t>b</a:t>
              </a:r>
              <a:endParaRPr lang="ru-RU" altLang="ru-RU" sz="5100" b="1" i="1" dirty="0">
                <a:solidFill>
                  <a:srgbClr val="990099"/>
                </a:solidFill>
              </a:endParaRPr>
            </a:p>
          </p:txBody>
        </p:sp>
        <p:sp>
          <p:nvSpPr>
            <p:cNvPr id="21522" name="Freeform 27"/>
            <p:cNvSpPr>
              <a:spLocks/>
            </p:cNvSpPr>
            <p:nvPr/>
          </p:nvSpPr>
          <p:spPr bwMode="auto">
            <a:xfrm>
              <a:off x="4873" y="1122"/>
              <a:ext cx="349" cy="235"/>
            </a:xfrm>
            <a:custGeom>
              <a:avLst/>
              <a:gdLst>
                <a:gd name="T0" fmla="*/ 0 w 349"/>
                <a:gd name="T1" fmla="*/ 0 h 235"/>
                <a:gd name="T2" fmla="*/ 46 w 349"/>
                <a:gd name="T3" fmla="*/ 159 h 235"/>
                <a:gd name="T4" fmla="*/ 175 w 349"/>
                <a:gd name="T5" fmla="*/ 219 h 235"/>
                <a:gd name="T6" fmla="*/ 243 w 349"/>
                <a:gd name="T7" fmla="*/ 235 h 235"/>
                <a:gd name="T8" fmla="*/ 349 w 349"/>
                <a:gd name="T9" fmla="*/ 227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" h="235">
                  <a:moveTo>
                    <a:pt x="0" y="0"/>
                  </a:moveTo>
                  <a:lnTo>
                    <a:pt x="46" y="159"/>
                  </a:lnTo>
                  <a:lnTo>
                    <a:pt x="175" y="219"/>
                  </a:lnTo>
                  <a:lnTo>
                    <a:pt x="243" y="235"/>
                  </a:lnTo>
                  <a:lnTo>
                    <a:pt x="349" y="227"/>
                  </a:lnTo>
                </a:path>
              </a:pathLst>
            </a:custGeom>
            <a:noFill/>
            <a:ln w="19050" cap="flat" cmpd="sng">
              <a:solidFill>
                <a:srgbClr val="9900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/>
            </a:p>
          </p:txBody>
        </p:sp>
      </p:grpSp>
    </p:spTree>
    <p:extLst>
      <p:ext uri="{BB962C8B-B14F-4D97-AF65-F5344CB8AC3E}">
        <p14:creationId xmlns:p14="http://schemas.microsoft.com/office/powerpoint/2010/main" val="20439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0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2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2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0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/>
      <p:bldP spid="402437" grpId="0" animBg="1"/>
      <p:bldP spid="402439" grpId="0"/>
      <p:bldP spid="402446" grpId="0"/>
      <p:bldP spid="402452" grpId="0"/>
      <p:bldP spid="4024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10108</TotalTime>
  <Words>1482</Words>
  <Application>Microsoft Office PowerPoint</Application>
  <PresentationFormat>Произвольный</PresentationFormat>
  <Paragraphs>182</Paragraphs>
  <Slides>18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636</cp:revision>
  <dcterms:created xsi:type="dcterms:W3CDTF">2020-04-09T07:32:19Z</dcterms:created>
  <dcterms:modified xsi:type="dcterms:W3CDTF">2021-02-18T17:27:45Z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