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60" r:id="rId2"/>
    <p:sldId id="492" r:id="rId3"/>
    <p:sldId id="694" r:id="rId4"/>
    <p:sldId id="695" r:id="rId5"/>
    <p:sldId id="693" r:id="rId6"/>
    <p:sldId id="681" r:id="rId7"/>
    <p:sldId id="686" r:id="rId8"/>
    <p:sldId id="687" r:id="rId9"/>
    <p:sldId id="688" r:id="rId10"/>
    <p:sldId id="690" r:id="rId11"/>
    <p:sldId id="680" r:id="rId12"/>
    <p:sldId id="635" r:id="rId13"/>
    <p:sldId id="691" r:id="rId14"/>
    <p:sldId id="678" r:id="rId15"/>
    <p:sldId id="692" r:id="rId16"/>
    <p:sldId id="679" r:id="rId17"/>
    <p:sldId id="696" r:id="rId18"/>
    <p:sldId id="510" r:id="rId19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694"/>
            <p14:sldId id="695"/>
            <p14:sldId id="693"/>
            <p14:sldId id="681"/>
            <p14:sldId id="686"/>
            <p14:sldId id="687"/>
            <p14:sldId id="688"/>
            <p14:sldId id="690"/>
            <p14:sldId id="680"/>
            <p14:sldId id="635"/>
            <p14:sldId id="691"/>
            <p14:sldId id="678"/>
            <p14:sldId id="692"/>
            <p14:sldId id="679"/>
            <p14:sldId id="696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023"/>
    <a:srgbClr val="A50021"/>
    <a:srgbClr val="1A0A5E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70D4D-612D-422B-8F25-719944319B9B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4DE73D-4BA6-4B5F-942E-41DC5BA13ADF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36DF-82FE-42B8-9871-50350A770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2.wdp"/><Relationship Id="rId5" Type="http://schemas.openxmlformats.org/officeDocument/2006/relationships/image" Target="../media/image48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17813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>
              <a:spcBef>
                <a:spcPts val="319"/>
              </a:spcBef>
            </a:pPr>
            <a:r>
              <a:rPr lang="ru-RU" sz="57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2044905" y="1387388"/>
            <a:ext cx="1300693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4876800" y="578524"/>
            <a:ext cx="4572000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743200" y="3464253"/>
            <a:ext cx="6934200" cy="2936547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600" b="1" dirty="0" smtClean="0">
                <a:solidFill>
                  <a:srgbClr val="002060"/>
                </a:solidFill>
                <a:latin typeface="Arial"/>
                <a:cs typeface="Arial"/>
              </a:rPr>
              <a:t>Приведение подобных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060" name="Picture 12" descr="Product: Super Power Letters - Lowecase - Teacher Resource - School  Essent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232244"/>
            <a:ext cx="3854356" cy="38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61132" y="705217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58262" y="274320"/>
            <a:ext cx="9278619" cy="877163"/>
          </a:xfrm>
        </p:spPr>
        <p:txBody>
          <a:bodyPr/>
          <a:lstStyle/>
          <a:p>
            <a:r>
              <a:rPr lang="ru-RU" sz="5700" i="1"/>
              <a:t>Внимание 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2821" y="676910"/>
            <a:ext cx="12679680" cy="1701558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>
              <a:buFont typeface="Wingdings" pitchFamily="2" charset="2"/>
              <a:buNone/>
            </a:pPr>
            <a:r>
              <a:rPr lang="ru-RU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Слагаемые с разными буквами складывать </a:t>
            </a:r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НЕЛЬЗЯ !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208696" y="3285492"/>
            <a:ext cx="835307" cy="952437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z-Latn-UZ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5562600" y="3285492"/>
            <a:ext cx="716619" cy="952437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z-Latn-UZ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3124200" y="3406995"/>
            <a:ext cx="914400" cy="7829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30622" tIns="65311" rIns="130622" bIns="65311" fromWordArt="1">
            <a:prstTxWarp prst="textPlain">
              <a:avLst>
                <a:gd name="adj" fmla="val 4831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4000" kern="10" dirty="0">
                <a:ln w="9525"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х</a:t>
            </a:r>
            <a:endParaRPr lang="uz-Latn-UZ" sz="4000" kern="10" dirty="0">
              <a:ln w="9525"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0973" name="WordArt 13"/>
          <p:cNvSpPr>
            <a:spLocks noChangeArrowheads="1" noChangeShapeType="1" noTextEdit="1"/>
          </p:cNvSpPr>
          <p:nvPr/>
        </p:nvSpPr>
        <p:spPr bwMode="auto">
          <a:xfrm>
            <a:off x="4203701" y="3576004"/>
            <a:ext cx="103632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z-Latn-UZ" sz="4000" kern="1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0976" name="WordArt 16"/>
          <p:cNvSpPr>
            <a:spLocks noChangeArrowheads="1" noChangeShapeType="1" noTextEdit="1"/>
          </p:cNvSpPr>
          <p:nvPr/>
        </p:nvSpPr>
        <p:spPr bwMode="auto">
          <a:xfrm>
            <a:off x="7389953" y="3523616"/>
            <a:ext cx="462280" cy="4305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z-Latn-UZ" sz="4000" b="1" kern="1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0977" name="WordArt 17"/>
          <p:cNvSpPr>
            <a:spLocks noChangeArrowheads="1" noChangeShapeType="1" noTextEdit="1"/>
          </p:cNvSpPr>
          <p:nvPr/>
        </p:nvSpPr>
        <p:spPr bwMode="auto">
          <a:xfrm>
            <a:off x="7893232" y="3285492"/>
            <a:ext cx="4070168" cy="1025962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(4+8)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ху</a:t>
            </a:r>
            <a:endParaRPr lang="uz-Latn-UZ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7389953" y="2767331"/>
            <a:ext cx="4064002" cy="172846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7852233" y="2917509"/>
            <a:ext cx="4013197" cy="164274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6298086" y="3437294"/>
            <a:ext cx="797562" cy="7379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30622" tIns="65311" rIns="130622" bIns="65311" fromWordArt="1">
            <a:prstTxWarp prst="textPlain">
              <a:avLst>
                <a:gd name="adj" fmla="val 4831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4000" kern="10" dirty="0" smtClean="0">
                <a:ln w="9525"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у</a:t>
            </a:r>
            <a:endParaRPr lang="uz-Latn-UZ" sz="4000" kern="10" dirty="0">
              <a:ln w="9525">
                <a:round/>
                <a:headEnd/>
                <a:tailEnd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Весёлые цифры - Мини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41" y="5028566"/>
            <a:ext cx="2743833" cy="27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appy Little Girl Climbing On Giant Letter B - Lowercase Version Stock  Photo, Picture And Royalty Free Image. Image 208625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0573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RCTR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-13334"/>
            <a:ext cx="2072640" cy="27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512822" y="312420"/>
            <a:ext cx="10368280" cy="906780"/>
          </a:xfrm>
          <a:prstGeom prst="wedgeRoundRectCallout">
            <a:avLst>
              <a:gd name="adj1" fmla="val -67395"/>
              <a:gd name="adj2" fmla="val 105237"/>
              <a:gd name="adj3" fmla="val 16667"/>
            </a:avLst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Подчеркните 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подобные 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слагаемые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245360" y="2386966"/>
            <a:ext cx="6797040" cy="68961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2ab + 3a - 5ab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362200" y="3769996"/>
            <a:ext cx="6797040" cy="60388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7c - 3cd - 5dc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072641" y="4979671"/>
            <a:ext cx="6797040" cy="68961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-2ak + 6ab + 2ak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362200" y="6275071"/>
            <a:ext cx="6797040" cy="68961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-bd + ad - 13bd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072641" y="3249931"/>
            <a:ext cx="1612899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7429501" y="3205482"/>
            <a:ext cx="1612901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490723" y="4547236"/>
            <a:ext cx="1612899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7546341" y="4547236"/>
            <a:ext cx="1612899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362200" y="5853432"/>
            <a:ext cx="1612901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429501" y="5842636"/>
            <a:ext cx="1612899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245360" y="7147560"/>
            <a:ext cx="1612901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084062" y="7139940"/>
            <a:ext cx="1844040" cy="0"/>
          </a:xfrm>
          <a:prstGeom prst="line">
            <a:avLst/>
          </a:prstGeom>
          <a:noFill/>
          <a:ln w="825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9387841" y="2472690"/>
            <a:ext cx="4610101" cy="69151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3а -3</a:t>
            </a:r>
            <a:r>
              <a:rPr lang="uz-Latn-UZ" sz="51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9387841" y="3855720"/>
            <a:ext cx="4610101" cy="69151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7с -8</a:t>
            </a:r>
            <a:r>
              <a:rPr lang="uz-Latn-UZ" sz="51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cd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9387840" y="5151120"/>
            <a:ext cx="2766061" cy="69151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6ab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9387841" y="6360796"/>
            <a:ext cx="4955541" cy="69151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-14bd +ad</a:t>
            </a:r>
          </a:p>
        </p:txBody>
      </p:sp>
      <p:pic>
        <p:nvPicPr>
          <p:cNvPr id="8214" name="Picture 22" descr="CRCTR0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53432"/>
            <a:ext cx="2390140" cy="20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4320542" y="7364731"/>
            <a:ext cx="9331960" cy="864870"/>
          </a:xfrm>
          <a:prstGeom prst="wedgeRoundRectCallout">
            <a:avLst>
              <a:gd name="adj1" fmla="val -76264"/>
              <a:gd name="adj2" fmla="val -55727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Упростите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выражения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6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/>
      <p:bldP spid="8211" grpId="0"/>
      <p:bldP spid="8212" grpId="0"/>
      <p:bldP spid="8213" grpId="0"/>
      <p:bldP spid="82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71" y="85079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Приведите  подобные  члены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975" y="2133600"/>
                <a:ext cx="4427815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133600"/>
                <a:ext cx="4427815" cy="1070358"/>
              </a:xfrm>
              <a:prstGeom prst="rect">
                <a:avLst/>
              </a:prstGeom>
              <a:blipFill rotWithShape="1">
                <a:blip r:embed="rId3"/>
                <a:stretch>
                  <a:fillRect l="-4959" b="-738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53525" y="2133600"/>
                <a:ext cx="3798989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=(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25" y="2133600"/>
                <a:ext cx="3798989" cy="10703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5105400" y="1957707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083554" y="1943989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3554" y="148857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14959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96200" y="2147318"/>
                <a:ext cx="3930435" cy="111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=(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47318"/>
                <a:ext cx="3930435" cy="1112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353800" y="2133600"/>
                <a:ext cx="2646815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2133600"/>
                <a:ext cx="2646815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0375" y="3947637"/>
                <a:ext cx="7293631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𝟏𝟔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947637"/>
                <a:ext cx="7293631" cy="1112997"/>
              </a:xfrm>
              <a:prstGeom prst="rect">
                <a:avLst/>
              </a:prstGeom>
              <a:blipFill rotWithShape="1">
                <a:blip r:embed="rId7"/>
                <a:stretch>
                  <a:fillRect l="-3010" b="-38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49160" y="3954947"/>
                <a:ext cx="6324600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𝟏𝟔</m:t>
                            </m:r>
                          </m:den>
                        </m:f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𝟑𝟐</m:t>
                            </m:r>
                          </m:den>
                        </m:f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0" y="3954947"/>
                <a:ext cx="6324600" cy="11056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9124502" y="3819572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052514" y="3807639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45022" y="341247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5907" y="34244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1321835" y="3807639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25315" y="33628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18216" y="5638800"/>
                <a:ext cx="622078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=(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𝟐𝟒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16" y="5638800"/>
                <a:ext cx="6220784" cy="1112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05782" y="5664675"/>
                <a:ext cx="2422417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𝟏𝟗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𝟑𝟐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82" y="5664675"/>
                <a:ext cx="2422417" cy="1112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Весёлые цифры - Минисказ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210" y="558704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9" grpId="0"/>
      <p:bldP spid="20" grpId="0"/>
      <p:bldP spid="21" grpId="0"/>
      <p:bldP spid="23" grpId="0"/>
      <p:bldP spid="26" grpId="0"/>
      <p:bldP spid="27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71" y="85079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uz-Latn-UZ" sz="3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Приведите 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много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член к стандартному виду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975" y="2133600"/>
                <a:ext cx="586250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11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133600"/>
                <a:ext cx="5862502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3746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0375" y="4953000"/>
                <a:ext cx="7293631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953000"/>
                <a:ext cx="7293631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3010" t="-5469" b="-3125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V="1">
            <a:off x="5392338" y="2969067"/>
            <a:ext cx="630159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92338" y="2854151"/>
            <a:ext cx="609600" cy="193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2400" y="2918366"/>
            <a:ext cx="71709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80275" y="2969067"/>
            <a:ext cx="620618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5624" y="2854151"/>
            <a:ext cx="609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22680" y="2918366"/>
            <a:ext cx="7936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01938" y="2133599"/>
                <a:ext cx="661662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𝟏𝟏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Cyrl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938" y="2133599"/>
                <a:ext cx="6616620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7793" y="3429000"/>
                <a:ext cx="648575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𝟏𝟏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3" y="3429000"/>
                <a:ext cx="6485750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49454" y="3429000"/>
                <a:ext cx="219220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𝟏𝟎</m:t>
                      </m:r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454" y="3429000"/>
                <a:ext cx="2192203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53199" y="4960530"/>
                <a:ext cx="497691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4960530"/>
                <a:ext cx="4976915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V="1">
            <a:off x="1122680" y="5737769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239226" y="5737768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Веселые цифры | Алфавит, Забавности, Детское творчеств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03" y="5325063"/>
            <a:ext cx="285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7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Приведите  </a:t>
            </a:r>
            <a:r>
              <a:rPr lang="uz-Cyrl-UZ" sz="3600" b="1" kern="0" dirty="0">
                <a:latin typeface="Arial" pitchFamily="34" charset="0"/>
                <a:cs typeface="Arial" pitchFamily="34" charset="0"/>
              </a:rPr>
              <a:t>много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член к стандартному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виду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1495" y="1658715"/>
                <a:ext cx="100552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" y="1658715"/>
                <a:ext cx="10055225" cy="1080424"/>
              </a:xfrm>
              <a:prstGeom prst="rect">
                <a:avLst/>
              </a:prstGeom>
              <a:blipFill rotWithShape="1">
                <a:blip r:embed="rId3"/>
                <a:stretch>
                  <a:fillRect l="-2121" b="-791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1495" y="3309500"/>
                <a:ext cx="1166050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" y="3309500"/>
                <a:ext cx="11660505" cy="10804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3391626" y="2971800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823690" y="2778165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67369" y="2737524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99611" y="2971800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534400" y="2778166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574800" y="2739139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81600" y="2715589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76072" y="4682312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08229" y="43899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995272" y="4757863"/>
            <a:ext cx="609600" cy="379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72501" y="44654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7695" y="4860641"/>
                <a:ext cx="900842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=(−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+(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5" y="4860641"/>
                <a:ext cx="9008425" cy="1112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7855" y="6248400"/>
                <a:ext cx="11660505" cy="1130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+(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5" y="6248400"/>
                <a:ext cx="11660505" cy="11301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024460" y="6248400"/>
                <a:ext cx="410576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460" y="6248400"/>
                <a:ext cx="4105765" cy="10671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272" y="2420168"/>
            <a:ext cx="190817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41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9" grpId="0"/>
      <p:bldP spid="30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Приведите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много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член к стандартному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виду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75" y="1925320"/>
                <a:ext cx="1234122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925320"/>
                <a:ext cx="12341225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779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3032655" y="2929900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569312" y="2710086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32655" y="2710088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569312" y="2899420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143000" y="2710087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8382000" y="2675677"/>
            <a:ext cx="1082040" cy="182983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9" name="Полилиния 38"/>
          <p:cNvSpPr/>
          <p:nvPr/>
        </p:nvSpPr>
        <p:spPr>
          <a:xfrm>
            <a:off x="4655395" y="2710086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10109200" y="2713908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0375" y="3315156"/>
                <a:ext cx="1234122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315156"/>
                <a:ext cx="12341225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16781" y="4352316"/>
                <a:ext cx="540623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81" y="4352316"/>
                <a:ext cx="5406239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16" y="5057648"/>
            <a:ext cx="2259907" cy="27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43" y="5126923"/>
            <a:ext cx="2024363" cy="266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8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42080" y="154438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1495" y="1715541"/>
                <a:ext cx="922210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1)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" y="1715541"/>
                <a:ext cx="9222105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793" t="-7752" b="-2868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54229" y="1076498"/>
            <a:ext cx="126492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Приведите  </a:t>
            </a:r>
            <a:r>
              <a:rPr lang="uz-Cyrl-UZ" sz="3600" b="1" kern="0" dirty="0">
                <a:latin typeface="Arial" pitchFamily="34" charset="0"/>
                <a:cs typeface="Arial" pitchFamily="34" charset="0"/>
              </a:rPr>
              <a:t>много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член к стандартному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виду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9677" y="2543309"/>
                <a:ext cx="113437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77" y="2543309"/>
                <a:ext cx="1134372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9677" y="3436441"/>
                <a:ext cx="7762323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77" y="3436441"/>
                <a:ext cx="7762323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V="1">
            <a:off x="3352800" y="4221207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334869" y="4256766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38118" y="3472000"/>
                <a:ext cx="595471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118" y="3472000"/>
                <a:ext cx="5954712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1" y="4622425"/>
                <a:ext cx="1066800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4622425"/>
                <a:ext cx="10668000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2000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1999" y="5612464"/>
                <a:ext cx="9982201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𝟐𝟒</m:t>
                    </m:r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𝟐𝟎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612464"/>
                <a:ext cx="9982201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V="1">
            <a:off x="3733800" y="6397232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4622425"/>
                <a:ext cx="1234122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22425"/>
                <a:ext cx="12341225" cy="784767"/>
              </a:xfrm>
              <a:prstGeom prst="rect">
                <a:avLst/>
              </a:prstGeom>
              <a:blipFill rotWithShape="1">
                <a:blip r:embed="rId8"/>
                <a:stretch>
                  <a:fillRect l="-1729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6312852" y="6397231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7241" y="6781800"/>
                <a:ext cx="9982201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𝟏𝟒</m:t>
                    </m:r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𝟐𝟎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1" y="6781800"/>
                <a:ext cx="9982201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б т PNG фото скачать бесплатно | Hot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83" y="5589316"/>
            <a:ext cx="2384967" cy="23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appy Little Girl Climbing On Giant Lowercase Letter A Isolated.. Stock  Photo, Picture And Royalty Free Image. Image 204474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4" name="AutoShape 6" descr="Happy Little Girl Climbing On Giant Lowercase Letter A Isolated.. Stock  Photo, Picture And Royalty Free Image. Image 204474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127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93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3960" y="439293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415671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5101" y="204597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7440" y="5354956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560" y="643890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33Duc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49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/>
        </p:nvSpPr>
        <p:spPr bwMode="auto">
          <a:xfrm>
            <a:off x="458742" y="95250"/>
            <a:ext cx="13714457" cy="16246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lvl="0"/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     На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одной ферме </a:t>
            </a:r>
            <a:r>
              <a:rPr lang="en-US" altLang="ru-RU" sz="5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7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57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птиц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, а на другой на 20%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больше. Сколько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птиц на двух фермах? </a:t>
            </a: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6565902" y="2491740"/>
            <a:ext cx="5941055" cy="13630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ферма   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 </a:t>
            </a:r>
            <a:r>
              <a:rPr lang="en-US" altLang="ru-RU" sz="8000" b="1" i="1" dirty="0">
                <a:solidFill>
                  <a:srgbClr val="002060"/>
                </a:solidFill>
              </a:rPr>
              <a:t>a</a:t>
            </a:r>
            <a:endParaRPr lang="ru-RU" altLang="ru-RU" sz="7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0" name="Rectangle 16"/>
          <p:cNvSpPr>
            <a:spLocks noChangeArrowheads="1"/>
          </p:cNvSpPr>
          <p:nvPr/>
        </p:nvSpPr>
        <p:spPr bwMode="auto">
          <a:xfrm>
            <a:off x="6390640" y="3891916"/>
            <a:ext cx="7210633" cy="13630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ферма</a:t>
            </a:r>
            <a:r>
              <a:rPr lang="en-US" altLang="ru-RU" sz="8000" b="1" i="1" dirty="0">
                <a:solidFill>
                  <a:srgbClr val="002060"/>
                </a:solidFill>
              </a:rPr>
              <a:t> </a:t>
            </a:r>
            <a:r>
              <a:rPr lang="ru-RU" altLang="ru-RU" sz="8000" b="1" i="1" dirty="0" smtClean="0">
                <a:solidFill>
                  <a:srgbClr val="002060"/>
                </a:solidFill>
              </a:rPr>
              <a:t>        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endParaRPr lang="ru-RU" altLang="ru-RU" sz="7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1" name="Rectangle 17"/>
          <p:cNvSpPr>
            <a:spLocks noChangeArrowheads="1"/>
          </p:cNvSpPr>
          <p:nvPr/>
        </p:nvSpPr>
        <p:spPr bwMode="auto">
          <a:xfrm>
            <a:off x="6449061" y="5478780"/>
            <a:ext cx="7074955" cy="13630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7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en-US" altLang="ru-RU" sz="8000" b="1" i="1" dirty="0">
                <a:solidFill>
                  <a:srgbClr val="002060"/>
                </a:solidFill>
              </a:rPr>
              <a:t>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80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ru-RU" sz="7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ru-RU" sz="8000" b="1" i="1" dirty="0" smtClean="0">
                <a:solidFill>
                  <a:srgbClr val="002060"/>
                </a:solidFill>
              </a:rPr>
              <a:t>a</a:t>
            </a:r>
            <a:endParaRPr lang="ru-RU" altLang="ru-RU" sz="7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3" name="Rectangle 19"/>
          <p:cNvSpPr>
            <a:spLocks noChangeArrowheads="1"/>
          </p:cNvSpPr>
          <p:nvPr/>
        </p:nvSpPr>
        <p:spPr bwMode="auto">
          <a:xfrm>
            <a:off x="11186160" y="2495550"/>
            <a:ext cx="813626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altLang="ru-RU" sz="77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4" name="Rectangle 20"/>
          <p:cNvSpPr>
            <a:spLocks noChangeArrowheads="1"/>
          </p:cNvSpPr>
          <p:nvPr/>
        </p:nvSpPr>
        <p:spPr bwMode="auto">
          <a:xfrm>
            <a:off x="11353800" y="3917316"/>
            <a:ext cx="1637569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1,2</a:t>
            </a:r>
            <a:endParaRPr lang="ru-RU" altLang="ru-RU" sz="77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05" name="Rectangle 21"/>
          <p:cNvSpPr>
            <a:spLocks noChangeArrowheads="1"/>
          </p:cNvSpPr>
          <p:nvPr/>
        </p:nvSpPr>
        <p:spPr bwMode="auto">
          <a:xfrm>
            <a:off x="11201400" y="5494020"/>
            <a:ext cx="1637569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7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2,2</a:t>
            </a:r>
          </a:p>
        </p:txBody>
      </p:sp>
    </p:spTree>
    <p:extLst>
      <p:ext uri="{BB962C8B-B14F-4D97-AF65-F5344CB8AC3E}">
        <p14:creationId xmlns:p14="http://schemas.microsoft.com/office/powerpoint/2010/main" val="39207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/>
      <p:bldP spid="400400" grpId="0"/>
      <p:bldP spid="400401" grpId="0"/>
      <p:bldP spid="400403" grpId="0"/>
      <p:bldP spid="400404" grpId="0"/>
      <p:bldP spid="400404" grpId="1"/>
      <p:bldP spid="400405" grpId="0"/>
      <p:bldP spid="40040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056237" y="1676400"/>
            <a:ext cx="62721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(2,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smtClean="0">
                <a:latin typeface="Arial" pitchFamily="34" charset="0"/>
                <a:cs typeface="Arial" pitchFamily="34" charset="0"/>
              </a:rPr>
              <a:t>№ 260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(2)</a:t>
            </a:r>
            <a:endParaRPr lang="uz-Latn-UZ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 80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Премиум векторы | Мультфильм счастливые дети читают кни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5650"/>
            <a:ext cx="4913237" cy="45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249630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35862" y="121920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91200" y="274320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Приведение подобных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19400" y="464820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3400" y="548640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для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закрепления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1094742" y="457200"/>
            <a:ext cx="12672059" cy="1363004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Соединить линиями соответствующие части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определений</a:t>
            </a:r>
            <a:endParaRPr lang="ru-RU" sz="3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935481"/>
            <a:ext cx="566928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 умножения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одночлена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одночлен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8361" y="5324476"/>
            <a:ext cx="5067301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получается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одночлен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596639"/>
            <a:ext cx="5669280" cy="1424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умножении степеней с одинаковыми основаниями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1520" y="1954531"/>
            <a:ext cx="5184141" cy="1123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показатели степеней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складываются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1" y="5324476"/>
            <a:ext cx="5669280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Многочлен это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68360" y="3596640"/>
            <a:ext cx="5184141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сумма нескольких одночленов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587367" y="3192781"/>
            <a:ext cx="3455670" cy="1844040"/>
          </a:xfrm>
          <a:prstGeom prst="curvedConnector3">
            <a:avLst>
              <a:gd name="adj1" fmla="val 55381"/>
            </a:avLst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6537962" y="2415540"/>
            <a:ext cx="1554480" cy="184404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507481" y="4200526"/>
            <a:ext cx="1844040" cy="164211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70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9" name="Rectangle 11"/>
          <p:cNvSpPr>
            <a:spLocks noChangeArrowheads="1"/>
          </p:cNvSpPr>
          <p:nvPr/>
        </p:nvSpPr>
        <p:spPr bwMode="auto">
          <a:xfrm>
            <a:off x="574040" y="4953000"/>
            <a:ext cx="9317556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i="1" dirty="0" smtClean="0">
                <a:solidFill>
                  <a:srgbClr val="002060"/>
                </a:solidFill>
              </a:rPr>
              <a:t>S = a</a:t>
            </a:r>
            <a:r>
              <a:rPr lang="ru-RU" altLang="ru-RU" sz="7700" b="1" i="1" dirty="0">
                <a:solidFill>
                  <a:srgbClr val="002060"/>
                </a:solidFill>
              </a:rPr>
              <a:t> </a:t>
            </a:r>
            <a:r>
              <a:rPr lang="ru-RU" altLang="ru-RU" sz="7700" b="1" i="1" dirty="0" smtClean="0">
                <a:solidFill>
                  <a:srgbClr val="002060"/>
                </a:solidFill>
              </a:rPr>
              <a:t>  </a:t>
            </a:r>
            <a:r>
              <a:rPr lang="en-US" altLang="ru-RU" sz="7700" b="1" i="1" dirty="0" smtClean="0">
                <a:solidFill>
                  <a:srgbClr val="002060"/>
                </a:solidFill>
              </a:rPr>
              <a:t>0,85a </a:t>
            </a:r>
            <a:r>
              <a:rPr lang="en-US" altLang="ru-RU" sz="7700" b="1" i="1" dirty="0">
                <a:solidFill>
                  <a:srgbClr val="002060"/>
                </a:solidFill>
              </a:rPr>
              <a:t>= 0,85a</a:t>
            </a:r>
            <a:r>
              <a:rPr lang="ru-RU" altLang="ru-RU" sz="7700" b="1" i="1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03582" y="95250"/>
            <a:ext cx="13274040" cy="1670780"/>
          </a:xfrm>
          <a:prstGeom prst="rect">
            <a:avLst/>
          </a:prstGeom>
          <a:noFill/>
          <a:ln>
            <a:noFill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     Длина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прямоугольника </a:t>
            </a:r>
            <a:r>
              <a:rPr lang="ru-RU" altLang="ru-RU" sz="5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6000" b="1" i="1" dirty="0" smtClean="0">
                <a:solidFill>
                  <a:srgbClr val="002060"/>
                </a:solidFill>
              </a:rPr>
              <a:t>a</a:t>
            </a:r>
            <a:r>
              <a:rPr lang="ru-RU" alt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см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, а ширина на 15% меньше.  Найти площадь прямоугольника?</a:t>
            </a:r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6743701" y="3040380"/>
            <a:ext cx="2540059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7700" b="1" i="1">
                <a:solidFill>
                  <a:srgbClr val="002060"/>
                </a:solidFill>
              </a:rPr>
              <a:t>0,85</a:t>
            </a:r>
            <a:r>
              <a:rPr lang="en-US" altLang="ru-RU" sz="7700" b="1" i="1">
                <a:solidFill>
                  <a:srgbClr val="002060"/>
                </a:solidFill>
              </a:rPr>
              <a:t>a</a:t>
            </a:r>
            <a:endParaRPr lang="ru-RU" altLang="ru-RU" sz="7700" b="1" i="1">
              <a:solidFill>
                <a:srgbClr val="002060"/>
              </a:solidFill>
            </a:endParaRPr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6322453" y="6017896"/>
            <a:ext cx="1696720" cy="1904"/>
          </a:xfrm>
          <a:prstGeom prst="line">
            <a:avLst/>
          </a:prstGeom>
          <a:noFill/>
          <a:ln w="76200" cmpd="tri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>
              <a:solidFill>
                <a:srgbClr val="002060"/>
              </a:solidFill>
            </a:endParaRP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1465581" y="2514600"/>
            <a:ext cx="5394960" cy="231457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>
              <a:solidFill>
                <a:srgbClr val="002060"/>
              </a:solidFill>
            </a:endParaRPr>
          </a:p>
        </p:txBody>
      </p:sp>
      <p:sp>
        <p:nvSpPr>
          <p:cNvPr id="401423" name="Rectangle 15"/>
          <p:cNvSpPr>
            <a:spLocks noChangeArrowheads="1"/>
          </p:cNvSpPr>
          <p:nvPr/>
        </p:nvSpPr>
        <p:spPr bwMode="auto">
          <a:xfrm>
            <a:off x="3921760" y="1524000"/>
            <a:ext cx="784772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i="1" dirty="0">
                <a:solidFill>
                  <a:srgbClr val="002060"/>
                </a:solidFill>
              </a:rPr>
              <a:t>a</a:t>
            </a:r>
            <a:endParaRPr lang="ru-RU" altLang="ru-RU" sz="77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014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46083"/>
              </p:ext>
            </p:extLst>
          </p:nvPr>
        </p:nvGraphicFramePr>
        <p:xfrm>
          <a:off x="2667000" y="5334000"/>
          <a:ext cx="906779" cy="112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3" imgW="101556" imgH="139639" progId="Equation.3">
                  <p:embed/>
                </p:oleObj>
              </mc:Choice>
              <mc:Fallback>
                <p:oleObj name="Формула" r:id="rId3" imgW="10155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906779" cy="1120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604885" y="4893234"/>
            <a:ext cx="44435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ru-RU" sz="4000" b="1" i="1" baseline="0" dirty="0">
                <a:solidFill>
                  <a:srgbClr val="002060"/>
                </a:solidFill>
              </a:rPr>
              <a:t>2</a:t>
            </a:r>
            <a:endParaRPr lang="ru-RU" altLang="ru-RU" sz="4000" b="1" i="1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9" grpId="0"/>
      <p:bldP spid="401418" grpId="0"/>
      <p:bldP spid="401421" grpId="0" animBg="1"/>
      <p:bldP spid="40142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1207133" y="2304756"/>
            <a:ext cx="3708649" cy="1009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/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21а</a:t>
            </a:r>
            <a:r>
              <a:rPr lang="ru-RU" sz="57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+2ав</a:t>
            </a:r>
            <a:r>
              <a:rPr lang="ru-RU" sz="57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ru-RU" sz="57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1226821" y="3333456"/>
            <a:ext cx="7377922" cy="1009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/>
            <a:r>
              <a:rPr lang="ru-RU" sz="5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16а</a:t>
            </a:r>
            <a:r>
              <a:rPr lang="ru-RU" sz="5700" b="1" i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sz="5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4а</a:t>
            </a:r>
            <a:r>
              <a:rPr lang="ru-RU" sz="5700" b="1" i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5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5700" b="1" i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5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15ав</a:t>
            </a:r>
            <a:r>
              <a:rPr lang="ru-RU" sz="57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lang="ru-RU" sz="57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1226821" y="4362156"/>
            <a:ext cx="3792005" cy="1009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/>
            <a:r>
              <a:rPr lang="ru-RU" sz="5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4х</a:t>
            </a:r>
            <a:r>
              <a:rPr lang="ru-RU" sz="5700" b="1" i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5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 – </a:t>
            </a:r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5ху</a:t>
            </a:r>
            <a:endParaRPr lang="ru-RU" sz="57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274" name="Прямоугольник 52"/>
          <p:cNvSpPr>
            <a:spLocks noChangeArrowheads="1"/>
          </p:cNvSpPr>
          <p:nvPr/>
        </p:nvSpPr>
        <p:spPr bwMode="auto">
          <a:xfrm>
            <a:off x="1226821" y="1276056"/>
            <a:ext cx="6555582" cy="1009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0" hangingPunct="0"/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5а</a:t>
            </a:r>
            <a:r>
              <a:rPr lang="ru-RU" sz="57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в+2+4ав</a:t>
            </a:r>
            <a:r>
              <a:rPr lang="ru-RU" sz="57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5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-14а</a:t>
            </a:r>
            <a:r>
              <a:rPr lang="ru-RU" sz="5700" b="1" i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lang="ru-RU" sz="57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53"/>
          <p:cNvSpPr>
            <a:spLocks noChangeArrowheads="1"/>
          </p:cNvSpPr>
          <p:nvPr/>
        </p:nvSpPr>
        <p:spPr bwMode="auto">
          <a:xfrm>
            <a:off x="1226822" y="5390856"/>
            <a:ext cx="1078121" cy="1009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i="1">
                <a:latin typeface="Arial" pitchFamily="34" charset="0"/>
                <a:ea typeface="Times New Roman" pitchFamily="18" charset="0"/>
                <a:cs typeface="Arial" pitchFamily="34" charset="0"/>
              </a:rPr>
              <a:t>3х</a:t>
            </a:r>
            <a:endParaRPr lang="ru-RU" sz="5700" b="1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0744201" y="940802"/>
            <a:ext cx="3429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вучлен</a:t>
            </a:r>
            <a:endParaRPr lang="ru-RU" b="1" dirty="0">
              <a:solidFill>
                <a:srgbClr val="0000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9486902" y="4886326"/>
            <a:ext cx="422909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рехчлен</a:t>
            </a:r>
            <a:endParaRPr lang="ru-RU" b="1" dirty="0">
              <a:solidFill>
                <a:srgbClr val="0000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98422" y="5390856"/>
            <a:ext cx="3088543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одночлен</a:t>
            </a:r>
            <a:endParaRPr lang="ru-RU" b="1" dirty="0">
              <a:solidFill>
                <a:srgbClr val="0000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8422" y="434616"/>
            <a:ext cx="395477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007E"/>
                </a:solidFill>
                <a:latin typeface="Arial" pitchFamily="34" charset="0"/>
                <a:cs typeface="Arial" pitchFamily="34" charset="0"/>
              </a:rPr>
              <a:t>многочлен</a:t>
            </a:r>
            <a:endParaRPr lang="ru-RU" b="1" dirty="0">
              <a:solidFill>
                <a:srgbClr val="00007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5 0.00193 C 0.16309 0.00077 0.19292 -0.00058 0.22276 -0.00154 C 0.24859 -0.00791 0.34397 -0.00521 0.35406 -0.00521 C 0.42882 -0.0054 0.50358 -0.00521 0.57845 -0.00521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5" y="-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38 0.00386 C 0.27029 -0.00906 0.40799 -0.038 0.54612 -0.05748 C 0.5535 -0.06385 0.56109 -0.06713 0.56836 -0.07832 C 0.58334 -0.1005 0.56847 -0.09915 0.57487 -0.09915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48" y="-5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0.04302 C 0.23676 0.20641 0.30957 0.3208 0.38281 0.3208 " pathEditMode="relative" rAng="0" ptsTypes="f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8395E-6 C 0.03819 0.01987 0.07378 0.0625 0.11154 0.07986 C 0.12956 0.10783 0.11871 0.09626 0.14497 0.09626 " pathEditMode="relative" rAng="0" ptsTypes="ff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8" y="5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5553" y="228600"/>
            <a:ext cx="12679680" cy="1363004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  Коэффициент </a:t>
            </a:r>
            <a:r>
              <a:rPr lang="ru-RU" sz="4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числовой множитель одночлена, записанного в стандартном виде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35240" y="2121294"/>
                <a:ext cx="1521442" cy="942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5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5400" b="1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5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5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40" y="2121294"/>
                <a:ext cx="1521442" cy="9420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68840" y="2137324"/>
                <a:ext cx="157086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𝒂𝒃𝒄</m:t>
                      </m:r>
                    </m:oMath>
                  </m:oMathPara>
                </a14:m>
                <a:endParaRPr lang="uz-Latn-UZ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840" y="2137324"/>
                <a:ext cx="1570863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206240" y="1805783"/>
                <a:ext cx="2337499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uz-Latn-UZ" sz="5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5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uz-Latn-UZ" sz="5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uz-Latn-UZ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1805783"/>
                <a:ext cx="2337499" cy="16481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1271" y="2120873"/>
                <a:ext cx="118494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𝟖</m:t>
                      </m:r>
                      <m:r>
                        <a:rPr lang="uz-Latn-UZ" sz="5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uz-Latn-UZ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71" y="2120873"/>
                <a:ext cx="1184940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Изображения и Анимация GIF из Божья коровка алфавиту ~ Gifman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199" y="4116069"/>
            <a:ext cx="2440997" cy="35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1210" y="4116069"/>
                <a:ext cx="502252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4,6</a:t>
                </a:r>
                <a:r>
                  <a:rPr lang="en-US" sz="5400" b="1" dirty="0">
                    <a:solidFill>
                      <a:srgbClr val="0000CC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54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5400" b="1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uz-Latn-UZ" sz="5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5400" b="1" dirty="0">
                    <a:solidFill>
                      <a:srgbClr val="0000CC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54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5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210" y="4116069"/>
                <a:ext cx="5022529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225" t="-20395" b="-3684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91612" y="5456430"/>
                <a:ext cx="5750292" cy="1204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5400" b="1" dirty="0">
                    <a:solidFill>
                      <a:srgbClr val="0000CC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𝒂𝒄</m:t>
                    </m:r>
                  </m:oMath>
                </a14:m>
                <a:r>
                  <a:rPr lang="en-US" sz="54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5400" b="1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5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-6,7</a:t>
                </a:r>
                <a:r>
                  <a:rPr lang="en-US" sz="5400" b="1" dirty="0">
                    <a:solidFill>
                      <a:srgbClr val="0000CC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𝒂𝒄</m:t>
                    </m:r>
                  </m:oMath>
                </a14:m>
                <a:r>
                  <a:rPr lang="en-US" sz="54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5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12" y="5456430"/>
                <a:ext cx="5750292" cy="1204625"/>
              </a:xfrm>
              <a:prstGeom prst="rect">
                <a:avLst/>
              </a:prstGeom>
              <a:blipFill rotWithShape="1">
                <a:blip r:embed="rId8"/>
                <a:stretch>
                  <a:fillRect l="-5726" b="-2828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216504" y="4116069"/>
            <a:ext cx="3317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подобны</a:t>
            </a:r>
            <a:endParaRPr lang="uz-Latn-UZ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97958" y="5693180"/>
            <a:ext cx="3317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подобны</a:t>
            </a:r>
            <a:endParaRPr lang="uz-Latn-UZ" sz="5400" dirty="0"/>
          </a:p>
        </p:txBody>
      </p:sp>
    </p:spTree>
    <p:extLst>
      <p:ext uri="{BB962C8B-B14F-4D97-AF65-F5344CB8AC3E}">
        <p14:creationId xmlns:p14="http://schemas.microsoft.com/office/powerpoint/2010/main" val="231191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65200" y="1994117"/>
                <a:ext cx="9169400" cy="2681057"/>
              </a:xfrm>
              <a:prstGeom prst="rect">
                <a:avLst/>
              </a:prstGeom>
            </p:spPr>
            <p:txBody>
              <a:bodyPr lIns="130622" tIns="65311" rIns="130622" bIns="65311"/>
              <a:lstStyle/>
              <a:p>
                <a:pPr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5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147</a:t>
                </a:r>
                <a:r>
                  <a:rPr lang="en-US" sz="5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uz-Latn-UZ" sz="5400" b="1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1,57</a:t>
                </a:r>
                <a:r>
                  <a:rPr lang="en-US" sz="5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5400" b="1" dirty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sz="5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5400" b="1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5400" b="1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ru-RU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𝒌</m:t>
                        </m:r>
                      </m:e>
                      <m:sup>
                        <m:r>
                          <a:rPr lang="uz-Latn-UZ" sz="5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5400" b="1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</m:oMath>
                </a14:m>
                <a:r>
                  <a:rPr lang="en-US" sz="54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uz-Latn-UZ" sz="5400" b="1" dirty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uz-Latn-UZ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19</a:t>
                </a:r>
                <a:r>
                  <a:rPr lang="en-US" sz="5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𝒏𝒌</m:t>
                        </m:r>
                      </m:e>
                      <m:sup>
                        <m:r>
                          <a:rPr lang="uz-Latn-UZ" sz="5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5400" b="1" dirty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65200" y="1994117"/>
                <a:ext cx="9169400" cy="2681057"/>
              </a:xfrm>
              <a:prstGeom prst="rect">
                <a:avLst/>
              </a:prstGeom>
              <a:blipFill rotWithShape="1">
                <a:blip r:embed="rId2"/>
                <a:stretch>
                  <a:fillRect l="-3123" b="-613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Проект &quot;Удивительное число 7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04" y="5832521"/>
            <a:ext cx="1714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90600" y="411480"/>
            <a:ext cx="12679680" cy="148611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159038">
              <a:defRPr>
                <a:latin typeface="+mn-lt"/>
                <a:ea typeface="+mn-ea"/>
                <a:cs typeface="+mn-cs"/>
              </a:defRPr>
            </a:lvl2pPr>
            <a:lvl3pPr marL="2318076">
              <a:defRPr>
                <a:latin typeface="+mn-lt"/>
                <a:ea typeface="+mn-ea"/>
                <a:cs typeface="+mn-cs"/>
              </a:defRPr>
            </a:lvl3pPr>
            <a:lvl4pPr marL="3477112">
              <a:defRPr>
                <a:latin typeface="+mn-lt"/>
                <a:ea typeface="+mn-ea"/>
                <a:cs typeface="+mn-cs"/>
              </a:defRPr>
            </a:lvl4pPr>
            <a:lvl5pPr marL="4636148">
              <a:defRPr>
                <a:latin typeface="+mn-lt"/>
                <a:ea typeface="+mn-ea"/>
                <a:cs typeface="+mn-cs"/>
              </a:defRPr>
            </a:lvl5pPr>
            <a:lvl6pPr marL="5795186">
              <a:defRPr>
                <a:latin typeface="+mn-lt"/>
                <a:ea typeface="+mn-ea"/>
                <a:cs typeface="+mn-cs"/>
              </a:defRPr>
            </a:lvl6pPr>
            <a:lvl7pPr marL="6954224">
              <a:defRPr>
                <a:latin typeface="+mn-lt"/>
                <a:ea typeface="+mn-ea"/>
                <a:cs typeface="+mn-cs"/>
              </a:defRPr>
            </a:lvl7pPr>
            <a:lvl8pPr marL="8113261">
              <a:defRPr>
                <a:latin typeface="+mn-lt"/>
                <a:ea typeface="+mn-ea"/>
                <a:cs typeface="+mn-cs"/>
              </a:defRPr>
            </a:lvl8pPr>
            <a:lvl9pPr marL="9272295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Подобные слагаемые 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это слагаемые имеющие одинаковую буквенную часть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77730" y="2362200"/>
            <a:ext cx="2737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подобны</a:t>
            </a:r>
            <a:endParaRPr lang="uz-Latn-UZ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56388" y="3588483"/>
            <a:ext cx="2737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подобны</a:t>
            </a:r>
            <a:endParaRPr lang="uz-Latn-UZ" dirty="0"/>
          </a:p>
        </p:txBody>
      </p:sp>
      <p:pic>
        <p:nvPicPr>
          <p:cNvPr id="11" name="Picture 4" descr="Sound n - English port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52841"/>
            <a:ext cx="21812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90600" y="4794296"/>
                <a:ext cx="10034735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54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54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uz-Latn-UZ" sz="5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5400" b="1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5400" b="1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uz-Latn-UZ" sz="54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54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𝒙𝒚</m:t>
                        </m:r>
                      </m:e>
                      <m:sup>
                        <m:r>
                          <a:rPr lang="uz-Latn-UZ" sz="54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5400" b="1" dirty="0" smtClean="0">
                    <a:latin typeface="Arial" pitchFamily="34" charset="0"/>
                    <a:cs typeface="Arial" pitchFamily="34" charset="0"/>
                  </a:rPr>
                  <a:t>         </a:t>
                </a:r>
                <a:r>
                  <a:rPr lang="ru-RU" sz="4800" b="1" dirty="0" smtClean="0">
                    <a:latin typeface="Arial" pitchFamily="34" charset="0"/>
                    <a:cs typeface="Arial" pitchFamily="34" charset="0"/>
                  </a:rPr>
                  <a:t>не подобны</a:t>
                </a:r>
                <a:endParaRPr lang="uz-Latn-UZ" sz="5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794296"/>
                <a:ext cx="10034735" cy="942053"/>
              </a:xfrm>
              <a:prstGeom prst="rect">
                <a:avLst/>
              </a:prstGeom>
              <a:blipFill rotWithShape="1">
                <a:blip r:embed="rId5"/>
                <a:stretch>
                  <a:fillRect t="-15484" r="-1701" b="-3871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602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622" y="274320"/>
            <a:ext cx="11351259" cy="1754326"/>
          </a:xfrm>
        </p:spPr>
        <p:txBody>
          <a:bodyPr/>
          <a:lstStyle/>
          <a:p>
            <a:r>
              <a:rPr lang="ru-RU" sz="5700" i="1"/>
              <a:t>Сложение подобных слагаемых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1614" y="457200"/>
            <a:ext cx="12268200" cy="2594110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Чтобы сложить (или говорят: привести) подобные слагаемые, надо сложить их коэффициенты и умножить на общую буквенную часть</a:t>
            </a:r>
          </a:p>
        </p:txBody>
      </p:sp>
      <p:sp>
        <p:nvSpPr>
          <p:cNvPr id="30732" name="AutoShape 12" descr="9k="/>
          <p:cNvSpPr>
            <a:spLocks noChangeAspect="1" noChangeArrowheads="1"/>
          </p:cNvSpPr>
          <p:nvPr/>
        </p:nvSpPr>
        <p:spPr bwMode="auto">
          <a:xfrm>
            <a:off x="7071360" y="3931920"/>
            <a:ext cx="48768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0734" name="AutoShape 14" descr="9k="/>
          <p:cNvSpPr>
            <a:spLocks noChangeAspect="1" noChangeArrowheads="1"/>
          </p:cNvSpPr>
          <p:nvPr/>
        </p:nvSpPr>
        <p:spPr bwMode="auto">
          <a:xfrm>
            <a:off x="7071360" y="3931920"/>
            <a:ext cx="48768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>
            <a:off x="2819399" y="3124200"/>
            <a:ext cx="7772401" cy="9906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2х+3х=(2+3)х=5х</a:t>
            </a:r>
            <a:endParaRPr lang="uz-Latn-UZ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цифра 5 - Татьяна Петровна Писар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303520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963957" y="5190030"/>
            <a:ext cx="7239000" cy="1000124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uz-Latn-UZ" sz="51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 + </a:t>
            </a:r>
            <a:r>
              <a:rPr lang="uz-Latn-UZ" sz="51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ac=(b + c)a </a:t>
            </a:r>
            <a:endParaRPr lang="uz-Latn-UZ" sz="51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538" y="6204305"/>
            <a:ext cx="956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несение общего множителя за скобки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6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551175"/>
            <a:ext cx="12435840" cy="877163"/>
          </a:xfrm>
        </p:spPr>
        <p:txBody>
          <a:bodyPr/>
          <a:lstStyle/>
          <a:p>
            <a:pPr algn="ctr"/>
            <a:r>
              <a:rPr lang="ru-RU" sz="5700" i="1"/>
              <a:t>Пример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65580"/>
            <a:ext cx="13868399" cy="1793891"/>
          </a:xfrm>
          <a:prstGeom prst="rect">
            <a:avLst/>
          </a:prstGeom>
        </p:spPr>
        <p:txBody>
          <a:bodyPr lIns="130622" tIns="65311" rIns="130622" bIns="65311"/>
          <a:lstStyle/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5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+ 3,6</a:t>
            </a: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7</a:t>
            </a: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(5 + 3,6 – 7)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1,6 </a:t>
            </a:r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</a:p>
          <a:p>
            <a:pPr>
              <a:buFont typeface="Wingdings" pitchFamily="2" charset="2"/>
              <a:buNone/>
            </a:pP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856079"/>
            <a:ext cx="13487400" cy="1239893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159038">
              <a:defRPr>
                <a:latin typeface="+mn-lt"/>
                <a:ea typeface="+mn-ea"/>
                <a:cs typeface="+mn-cs"/>
              </a:defRPr>
            </a:lvl2pPr>
            <a:lvl3pPr marL="2318076">
              <a:defRPr>
                <a:latin typeface="+mn-lt"/>
                <a:ea typeface="+mn-ea"/>
                <a:cs typeface="+mn-cs"/>
              </a:defRPr>
            </a:lvl3pPr>
            <a:lvl4pPr marL="3477112">
              <a:defRPr>
                <a:latin typeface="+mn-lt"/>
                <a:ea typeface="+mn-ea"/>
                <a:cs typeface="+mn-cs"/>
              </a:defRPr>
            </a:lvl4pPr>
            <a:lvl5pPr marL="4636148">
              <a:defRPr>
                <a:latin typeface="+mn-lt"/>
                <a:ea typeface="+mn-ea"/>
                <a:cs typeface="+mn-cs"/>
              </a:defRPr>
            </a:lvl5pPr>
            <a:lvl6pPr marL="5795186">
              <a:defRPr>
                <a:latin typeface="+mn-lt"/>
                <a:ea typeface="+mn-ea"/>
                <a:cs typeface="+mn-cs"/>
              </a:defRPr>
            </a:lvl6pPr>
            <a:lvl7pPr marL="6954224">
              <a:defRPr>
                <a:latin typeface="+mn-lt"/>
                <a:ea typeface="+mn-ea"/>
                <a:cs typeface="+mn-cs"/>
              </a:defRPr>
            </a:lvl7pPr>
            <a:lvl8pPr marL="8113261">
              <a:defRPr>
                <a:latin typeface="+mn-lt"/>
                <a:ea typeface="+mn-ea"/>
                <a:cs typeface="+mn-cs"/>
              </a:defRPr>
            </a:lvl8pPr>
            <a:lvl9pPr marL="9272295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2) –10</a:t>
            </a:r>
            <a:r>
              <a:rPr lang="ru-RU" sz="5400" b="1" i="1" dirty="0" smtClean="0">
                <a:solidFill>
                  <a:srgbClr val="C00000"/>
                </a:solidFill>
              </a:rPr>
              <a:t>у</a:t>
            </a:r>
            <a:r>
              <a:rPr lang="ru-RU" sz="5400" b="1" i="1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– </a:t>
            </a:r>
            <a:r>
              <a:rPr lang="ru-RU" sz="5400" b="1" i="1" dirty="0" smtClean="0">
                <a:solidFill>
                  <a:srgbClr val="C00000"/>
                </a:solidFill>
              </a:rPr>
              <a:t>у</a:t>
            </a:r>
            <a:r>
              <a:rPr lang="ru-RU" sz="5400" b="1" dirty="0" smtClean="0">
                <a:solidFill>
                  <a:schemeClr val="tx1"/>
                </a:solidFill>
              </a:rPr>
              <a:t> + 2</a:t>
            </a:r>
            <a:r>
              <a:rPr lang="ru-RU" sz="5400" b="1" i="1" dirty="0" smtClean="0">
                <a:solidFill>
                  <a:srgbClr val="C00000"/>
                </a:solidFill>
              </a:rPr>
              <a:t>у</a:t>
            </a:r>
            <a:r>
              <a:rPr lang="ru-RU" sz="5400" b="1" dirty="0" smtClean="0">
                <a:solidFill>
                  <a:schemeClr val="tx1"/>
                </a:solidFill>
              </a:rPr>
              <a:t> = (– 10 – 1 + 2) </a:t>
            </a:r>
            <a:r>
              <a:rPr lang="ru-RU" sz="5400" b="1" i="1" dirty="0" smtClean="0">
                <a:solidFill>
                  <a:srgbClr val="C00000"/>
                </a:solidFill>
              </a:rPr>
              <a:t>у </a:t>
            </a:r>
            <a:r>
              <a:rPr lang="ru-RU" sz="5400" b="1" i="1" dirty="0" smtClean="0">
                <a:solidFill>
                  <a:schemeClr val="tx1"/>
                </a:solidFill>
              </a:rPr>
              <a:t>=</a:t>
            </a:r>
            <a:r>
              <a:rPr lang="ru-RU" sz="5400" b="1" dirty="0" smtClean="0">
                <a:solidFill>
                  <a:schemeClr val="tx1"/>
                </a:solidFill>
              </a:rPr>
              <a:t> –9 </a:t>
            </a:r>
            <a:r>
              <a:rPr lang="ru-RU" sz="5400" b="1" i="1" dirty="0" smtClean="0">
                <a:solidFill>
                  <a:srgbClr val="C00000"/>
                </a:solidFill>
              </a:rPr>
              <a:t>у</a:t>
            </a:r>
          </a:p>
          <a:p>
            <a:pPr>
              <a:buFont typeface="Wingdings" pitchFamily="2" charset="2"/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1" y="304800"/>
            <a:ext cx="342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Например     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116292"/>
            <a:ext cx="1409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3) 12</a:t>
            </a:r>
            <a:r>
              <a:rPr lang="ru-RU" sz="5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54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5400" b="1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54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i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1,8</a:t>
            </a:r>
            <a:r>
              <a:rPr lang="ru-RU" sz="54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=(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12 – 7)</a:t>
            </a:r>
            <a:r>
              <a:rPr lang="ru-RU" sz="5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5400" b="1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9 + 1, 8)</a:t>
            </a:r>
            <a:r>
              <a:rPr lang="ru-RU" sz="54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5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+  10,8</a:t>
            </a:r>
            <a:r>
              <a:rPr lang="ru-RU" sz="54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pic>
        <p:nvPicPr>
          <p:cNvPr id="7170" name="Picture 2" descr="Весёлые цифры - Мини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109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4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9809</TotalTime>
  <Words>1296</Words>
  <Application>Microsoft Office PowerPoint</Application>
  <PresentationFormat>Произвольный</PresentationFormat>
  <Paragraphs>139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Сложение подобных слагаемых</vt:lpstr>
      <vt:lpstr>Пример 1</vt:lpstr>
      <vt:lpstr>Внимание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608</cp:revision>
  <dcterms:created xsi:type="dcterms:W3CDTF">2020-04-09T07:32:19Z</dcterms:created>
  <dcterms:modified xsi:type="dcterms:W3CDTF">2021-02-18T17:27:22Z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