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560" r:id="rId2"/>
    <p:sldId id="492" r:id="rId3"/>
    <p:sldId id="669" r:id="rId4"/>
    <p:sldId id="670" r:id="rId5"/>
    <p:sldId id="671" r:id="rId6"/>
    <p:sldId id="672" r:id="rId7"/>
    <p:sldId id="674" r:id="rId8"/>
    <p:sldId id="675" r:id="rId9"/>
    <p:sldId id="676" r:id="rId10"/>
    <p:sldId id="677" r:id="rId11"/>
    <p:sldId id="635" r:id="rId12"/>
    <p:sldId id="678" r:id="rId13"/>
    <p:sldId id="679" r:id="rId14"/>
    <p:sldId id="510" r:id="rId15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492"/>
            <p14:sldId id="669"/>
            <p14:sldId id="670"/>
            <p14:sldId id="671"/>
            <p14:sldId id="672"/>
            <p14:sldId id="674"/>
            <p14:sldId id="675"/>
            <p14:sldId id="676"/>
            <p14:sldId id="677"/>
            <p14:sldId id="635"/>
            <p14:sldId id="678"/>
            <p14:sldId id="679"/>
            <p14:sldId id="510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A0A5E"/>
    <a:srgbClr val="2E0000"/>
    <a:srgbClr val="821023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2" autoAdjust="0"/>
    <p:restoredTop sz="94600" autoAdjust="0"/>
  </p:normalViewPr>
  <p:slideViewPr>
    <p:cSldViewPr>
      <p:cViewPr>
        <p:scale>
          <a:sx n="44" d="100"/>
          <a:sy n="44" d="100"/>
        </p:scale>
        <p:origin x="-960" y="-306"/>
      </p:cViewPr>
      <p:guideLst>
        <p:guide orient="horz" pos="7304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D5BFCA-F698-486F-9841-9F2CB611078D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z-Latn-UZ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836DF-82FE-42B8-9871-50350A7703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59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16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4" Type="http://schemas.openxmlformats.org/officeDocument/2006/relationships/image" Target="../media/image160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7.wmf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113142" y="3173309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113142" y="5325731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17813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57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57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2044905" y="1472507"/>
            <a:ext cx="1300693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4876800" y="578524"/>
            <a:ext cx="4572000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743200" y="3826382"/>
            <a:ext cx="6705600" cy="1920884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5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6600" b="1" dirty="0" smtClean="0">
                <a:solidFill>
                  <a:srgbClr val="002060"/>
                </a:solidFill>
                <a:latin typeface="Arial"/>
                <a:cs typeface="Arial"/>
              </a:rPr>
              <a:t>Многочлены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11266" name="Picture 2" descr="математика картинки Персональный сайт - Главная страница #yandeximages |  Математические книги, Математика,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3062299"/>
            <a:ext cx="3606287" cy="452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19300" y="7050553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0439" y="5105400"/>
                <a:ext cx="6552420" cy="140609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sSup>
                        <m:sSupPr>
                          <m:ctrlPr>
                            <a:rPr lang="uz-Latn-UZ" sz="48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uz-Latn-UZ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ru-RU" sz="48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uz-Latn-UZ" sz="48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/>
                              <a:cs typeface="Arial" pitchFamily="34" charset="0"/>
                            </a:rPr>
                            <m:t>𝒄𝒄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uz-Latn-UZ" sz="48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8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𝒄</m:t>
                          </m:r>
                          <m:r>
                            <a:rPr lang="en-US" sz="4800" b="1" i="1" smtClean="0">
                              <a:latin typeface="Cambria Math"/>
                              <a:cs typeface="Arial" pitchFamily="34" charset="0"/>
                            </a:rPr>
                            <m:t>𝟖</m:t>
                          </m:r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39" y="5105400"/>
                <a:ext cx="6552420" cy="14060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20439" y="1725788"/>
                <a:ext cx="5471819" cy="84773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uz-Latn-UZ" sz="4800" b="1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8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  <m:r>
                          <a:rPr lang="uz-Cyrl-UZ" sz="4800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r>
                          <a:rPr lang="uz-Latn-UZ" sz="48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d>
                      <m:dPr>
                        <m:ctrlPr>
                          <a:rPr lang="en-US" sz="48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8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800" b="1" i="1" smtClean="0"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en-US" sz="48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800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uz-Latn-UZ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39" y="1725788"/>
                <a:ext cx="5471819" cy="847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/>
          </p:cNvSpPr>
          <p:nvPr/>
        </p:nvSpPr>
        <p:spPr bwMode="auto">
          <a:xfrm>
            <a:off x="3556349" y="290196"/>
            <a:ext cx="8636000" cy="5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>
            <a:lvl1pPr>
              <a:defRPr sz="4300">
                <a:solidFill>
                  <a:srgbClr val="572314"/>
                </a:solidFill>
                <a:latin typeface="Corbel" pitchFamily="34" charset="0"/>
              </a:defRPr>
            </a:lvl1pPr>
            <a:lvl2pPr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</a:lstStyle>
          <a:p>
            <a:pPr algn="ctr">
              <a:defRPr/>
            </a:pPr>
            <a:r>
              <a:rPr lang="uz-Cyrl-UZ" altLang="ru-RU" sz="4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Упростите многочлен</a:t>
            </a:r>
            <a:endParaRPr lang="ru-RU" altLang="ru-RU" sz="48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20439" y="2952975"/>
                <a:ext cx="3825471" cy="78476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𝟔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44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400" b="1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𝒂𝒂</m:t>
                          </m:r>
                          <m: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Cyrl-UZ" sz="44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39" y="2952975"/>
                <a:ext cx="3825471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946565" y="4015647"/>
                <a:ext cx="1272464" cy="78476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𝟕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400" b="1" dirty="0">
                    <a:solidFill>
                      <a:srgbClr val="002060"/>
                    </a:solidFill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565" y="4015647"/>
                <a:ext cx="1272464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20439" y="6737523"/>
                <a:ext cx="2846677" cy="121020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4000" b="1" i="1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uz-Latn-UZ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uz-Latn-UZ" sz="40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sz="4000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Cyrl-UZ" sz="40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39" y="6737523"/>
                <a:ext cx="2846677" cy="12102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939659" y="6951138"/>
                <a:ext cx="993542" cy="79483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</m:sup>
                      </m:sSup>
                      <m:r>
                        <a:rPr lang="uz-Cyrl-UZ" sz="44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659" y="6951138"/>
                <a:ext cx="993542" cy="794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495880" y="6950239"/>
                <a:ext cx="1953740" cy="78476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400" b="1" i="1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𝟖</m:t>
                          </m:r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𝒄𝒙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880" y="6950239"/>
                <a:ext cx="1953740" cy="784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20439" y="4038600"/>
                <a:ext cx="2770630" cy="78476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𝟏𝟐</m:t>
                          </m:r>
                          <m:sSup>
                            <m:sSupPr>
                              <m:ctrlPr>
                                <a:rPr lang="uz-Latn-UZ" sz="44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Cyrl-UZ" sz="44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39" y="4038600"/>
                <a:ext cx="2770630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946565" y="2960639"/>
                <a:ext cx="1478290" cy="769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>
                          <a:latin typeface="Cambria Math"/>
                          <a:cs typeface="Arial" pitchFamily="34" charset="0"/>
                        </a:rPr>
                        <m:t>𝟕</m:t>
                      </m:r>
                      <m:r>
                        <a:rPr lang="en-US" sz="4400" b="1" i="1">
                          <a:latin typeface="Cambria Math"/>
                          <a:cs typeface="Arial" pitchFamily="34" charset="0"/>
                        </a:rPr>
                        <m:t>𝒂𝒂</m:t>
                      </m:r>
                      <m:r>
                        <a:rPr lang="uz-Latn-UZ" sz="44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565" y="2960639"/>
                <a:ext cx="1478290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303634" y="1725788"/>
                <a:ext cx="3348930" cy="78476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𝟏𝟐</m:t>
                          </m:r>
                          <m:sSup>
                            <m:sSupPr>
                              <m:ctrlPr>
                                <a:rPr lang="uz-Latn-UZ" sz="44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  <a:cs typeface="Arial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Cyrl-UZ" sz="44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634" y="1725788"/>
                <a:ext cx="3348930" cy="7847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324559" y="5447543"/>
                <a:ext cx="2048042" cy="72180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ru-RU" sz="4000" b="1" i="1">
                          <a:latin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uz-Latn-UZ" sz="40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sz="4000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Cyrl-UZ" sz="40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559" y="5447543"/>
                <a:ext cx="2048042" cy="72180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9303624" y="5459927"/>
                <a:ext cx="1190891" cy="79483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</m:sup>
                      </m:sSup>
                      <m:r>
                        <a:rPr lang="uz-Cyrl-UZ" sz="44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624" y="5459927"/>
                <a:ext cx="1190891" cy="79483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0471569" y="5469993"/>
                <a:ext cx="1720780" cy="78476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400" b="1" i="1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𝟖</m:t>
                          </m:r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𝒄𝒙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569" y="5469993"/>
                <a:ext cx="1720780" cy="78476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9334104" y="1718669"/>
                <a:ext cx="1694053" cy="78476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𝟕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4400" b="1" dirty="0">
                    <a:solidFill>
                      <a:srgbClr val="002060"/>
                    </a:solidFill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104" y="1718669"/>
                <a:ext cx="1694053" cy="78476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Формирование основных математических представлений :: Подготовительная  логопедическая &quot; Б&quot; группа &quot;Сказка&quot; 5-6 лет :: Детский сад №8 «Золотая  рыбка», г. Коркино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31959" y="769706"/>
            <a:ext cx="2999990" cy="34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8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050" y="807209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Назовите  одночлены,  входящие в многочлен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6496" y="1646888"/>
                <a:ext cx="4657942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1)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0" smtClean="0">
                        <a:latin typeface="Cambria Math"/>
                        <a:cs typeface="Arial" pitchFamily="34" charset="0"/>
                      </a:rPr>
                      <m:t>𝟐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496" y="1646888"/>
                <a:ext cx="4657942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4712" t="-5426" b="-310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Как правильно создавать тестовые задания для учащихся - Edu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65521" y="1451097"/>
                <a:ext cx="4899868" cy="1176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800" b="1" i="0" smtClean="0">
                        <a:latin typeface="Cambria Math"/>
                        <a:cs typeface="Arial" pitchFamily="34" charset="0"/>
                      </a:rPr>
                      <m:t>𝟕</m:t>
                    </m:r>
                    <m:sSup>
                      <m:sSupPr>
                        <m:ctrlPr>
                          <a:rPr lang="uz-Latn-UZ" sz="48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8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8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8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uz-Latn-UZ" sz="48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𝒄</m:t>
                    </m:r>
                  </m:oMath>
                </a14:m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521" y="1451097"/>
                <a:ext cx="4899868" cy="1176348"/>
              </a:xfrm>
              <a:prstGeom prst="rect">
                <a:avLst/>
              </a:prstGeom>
              <a:blipFill rotWithShape="1">
                <a:blip r:embed="rId4"/>
                <a:stretch>
                  <a:fillRect l="-4353" b="-103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01548" y="2797330"/>
                <a:ext cx="4907241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0" smtClean="0">
                        <a:latin typeface="Cambria Math"/>
                        <a:cs typeface="Arial" pitchFamily="34" charset="0"/>
                      </a:rPr>
                      <m:t>𝟐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,   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  и 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48" y="2797330"/>
                <a:ext cx="4907241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858108" y="2622859"/>
                <a:ext cx="6203686" cy="1133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800" b="1" i="0" smtClean="0">
                        <a:latin typeface="Cambria Math"/>
                        <a:cs typeface="Arial" pitchFamily="34" charset="0"/>
                      </a:rPr>
                      <m:t>𝟕</m:t>
                    </m:r>
                    <m:sSup>
                      <m:sSupPr>
                        <m:ctrlPr>
                          <a:rPr lang="uz-Latn-UZ" sz="48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8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8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  <a:cs typeface="Arial" pitchFamily="34" charset="0"/>
                      </a:rPr>
                      <m:t>,      </m:t>
                    </m:r>
                    <m:r>
                      <a:rPr lang="uz-Latn-UZ" sz="48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  </m:t>
                    </m:r>
                    <m:r>
                      <a:rPr lang="uz-Cyrl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и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uz-Latn-UZ" sz="48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𝒄</m:t>
                    </m:r>
                  </m:oMath>
                </a14:m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108" y="2622859"/>
                <a:ext cx="6203686" cy="11337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515090" y="3723134"/>
            <a:ext cx="11887200" cy="120031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48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>
                <a:latin typeface="Arial" pitchFamily="34" charset="0"/>
                <a:cs typeface="Arial" pitchFamily="34" charset="0"/>
              </a:rPr>
              <a:t>Запишите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 следующие  многочлены</a:t>
            </a:r>
          </a:p>
          <a:p>
            <a:pPr algn="ctr"/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 в виде суммы одночленов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2575" y="4967496"/>
                <a:ext cx="625786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1)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latin typeface="Cambria Math"/>
                        <a:cs typeface="Arial" pitchFamily="34" charset="0"/>
                      </a:rPr>
                      <m:t>𝟕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𝟗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𝟏𝟏</m:t>
                    </m:r>
                  </m:oMath>
                </a14:m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5" y="4967496"/>
                <a:ext cx="6257867" cy="784767"/>
              </a:xfrm>
              <a:prstGeom prst="rect">
                <a:avLst/>
              </a:prstGeom>
              <a:blipFill rotWithShape="1">
                <a:blip r:embed="rId7"/>
                <a:stretch>
                  <a:fillRect l="-3408" t="-5426" b="-310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08789" y="4967496"/>
                <a:ext cx="8197501" cy="856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ru-RU" sz="4400" b="1" i="0" smtClean="0">
                        <a:latin typeface="Cambria Math"/>
                        <a:cs typeface="Arial" pitchFamily="34" charset="0"/>
                      </a:rPr>
                      <m:t>𝟕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d>
                      <m:dPr>
                        <m:ctrlP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𝟗</m:t>
                        </m:r>
                        <m:sSup>
                          <m:sSupPr>
                            <m:ctrlP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4400" b="1" i="1" smtClean="0"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+(−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)+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𝟏𝟏</m:t>
                    </m:r>
                  </m:oMath>
                </a14:m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789" y="4967496"/>
                <a:ext cx="8197501" cy="85658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26234" y="5932216"/>
                <a:ext cx="9071522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𝟔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𝟏𝟑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34" y="5932216"/>
                <a:ext cx="9071522" cy="784767"/>
              </a:xfrm>
              <a:prstGeom prst="rect">
                <a:avLst/>
              </a:prstGeom>
              <a:blipFill rotWithShape="1">
                <a:blip r:embed="rId9"/>
                <a:stretch>
                  <a:fillRect l="-2419" t="-5426" b="-310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641680" y="6716983"/>
                <a:ext cx="10432856" cy="856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𝟔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d>
                      <m:dPr>
                        <m:ctrlP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sSup>
                          <m:sSupPr>
                            <m:ctrlP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44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1" i="1" smtClean="0">
                                <a:latin typeface="Cambria Math"/>
                                <a:cs typeface="Arial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𝟏𝟑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+(−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680" y="6716983"/>
                <a:ext cx="10432856" cy="85658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851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2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050" y="807209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uz-Latn-UZ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Составьте </a:t>
            </a:r>
            <a:r>
              <a:rPr lang="ru-RU" sz="3600" b="1" kern="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многочлен из одночленов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9293" y="2588080"/>
                <a:ext cx="3779496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Cyrl-UZ" sz="4400" b="1" i="0" smtClean="0">
                        <a:latin typeface="Cambria Math"/>
                        <a:cs typeface="Arial" pitchFamily="34" charset="0"/>
                      </a:rPr>
                      <m:t>𝟔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Cyrl-UZ" sz="4400" b="1" i="1" smtClean="0"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uz-Cyrl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Cyrl-UZ" sz="4400" b="1" i="1" smtClean="0">
                        <a:latin typeface="Cambria Math"/>
                        <a:cs typeface="Arial" pitchFamily="34" charset="0"/>
                      </a:rPr>
                      <m:t>𝟗</m:t>
                    </m:r>
                  </m:oMath>
                </a14:m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293" y="2588080"/>
                <a:ext cx="3779496" cy="7847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01548" y="1646887"/>
                <a:ext cx="5292796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Cyrl-UZ" sz="4400" b="1" dirty="0" smtClean="0">
                    <a:latin typeface="Arial" pitchFamily="34" charset="0"/>
                    <a:cs typeface="Arial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uz-Cyrl-UZ" sz="4400" b="1" i="0" smtClean="0">
                        <a:latin typeface="Cambria Math"/>
                        <a:cs typeface="Arial" pitchFamily="34" charset="0"/>
                      </a:rPr>
                      <m:t>    </m:t>
                    </m:r>
                    <m:r>
                      <a:rPr lang="uz-Cyrl-UZ" sz="4400" b="1" i="0" smtClean="0">
                        <a:latin typeface="Cambria Math"/>
                        <a:cs typeface="Arial" pitchFamily="34" charset="0"/>
                      </a:rPr>
                      <m:t>𝟔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,   </m:t>
                    </m:r>
                    <m:r>
                      <a:rPr lang="uz-Cyrl-UZ" sz="4400" b="1" i="1" smtClean="0"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     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и </m:t>
                    </m:r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uz-Cyrl-UZ" sz="4400" b="1" i="1" smtClean="0">
                        <a:latin typeface="Cambria Math"/>
                        <a:cs typeface="Arial" pitchFamily="34" charset="0"/>
                      </a:rPr>
                      <m:t>𝟗</m:t>
                    </m:r>
                  </m:oMath>
                </a14:m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48" y="1646887"/>
                <a:ext cx="5292796" cy="784767"/>
              </a:xfrm>
              <a:prstGeom prst="rect">
                <a:avLst/>
              </a:prstGeom>
              <a:blipFill rotWithShape="1">
                <a:blip r:embed="rId4"/>
                <a:stretch>
                  <a:fillRect l="-1611" t="-13953" b="-3565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86308" y="4493167"/>
                <a:ext cx="802719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cs typeface="Arial" pitchFamily="34" charset="0"/>
                      </a:rPr>
                      <m:t>𝟖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,    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,    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sSup>
                      <m:sSupPr>
                        <m:ctrlP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    и    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08" y="4493167"/>
                <a:ext cx="8027197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2733" t="-5426" b="-310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27628" y="1799286"/>
                <a:ext cx="5967788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Cyrl-UZ" sz="4400" b="1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uz-Cyrl-UZ" sz="44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uz-Cyrl-UZ" sz="4400" b="1" i="0" smtClean="0">
                        <a:latin typeface="Cambria Math"/>
                        <a:cs typeface="Arial" pitchFamily="34" charset="0"/>
                      </a:rPr>
                      <m:t>    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Cyrl-UZ" sz="44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uz-Cyrl-UZ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,   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Cyrl-UZ" sz="4400" b="1" i="1" smtClean="0">
                            <a:latin typeface="Cambria Math"/>
                            <a:cs typeface="Arial" pitchFamily="34" charset="0"/>
                          </a:rPr>
                          <m:t>  </m:t>
                        </m:r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uz-Cyrl-UZ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    </m:t>
                    </m:r>
                    <m:r>
                      <a:rPr lang="uz-Cyrl-UZ" sz="4400" b="1" i="1" smtClean="0">
                        <a:latin typeface="Cambria Math"/>
                        <a:cs typeface="Arial" pitchFamily="34" charset="0"/>
                      </a:rPr>
                      <m:t>и  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628" y="1799286"/>
                <a:ext cx="5967788" cy="784767"/>
              </a:xfrm>
              <a:prstGeom prst="rect">
                <a:avLst/>
              </a:prstGeom>
              <a:blipFill rotWithShape="1">
                <a:blip r:embed="rId6"/>
                <a:stretch>
                  <a:fillRect l="-1430" t="-13953" b="-35659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65547" y="2610234"/>
                <a:ext cx="4157164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Cyrl-UZ" sz="4400" b="1" i="0" smtClean="0">
                        <a:latin typeface="Cambria Math"/>
                        <a:cs typeface="Arial" pitchFamily="34" charset="0"/>
                      </a:rPr>
                      <m:t>   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Cyrl-UZ" sz="44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uz-Cyrl-UZ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uz-Cyrl-UZ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547" y="2610234"/>
                <a:ext cx="4157164" cy="7847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33880" y="5714999"/>
                <a:ext cx="6665351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  <a:cs typeface="Arial" pitchFamily="34" charset="0"/>
                        </a:rPr>
                        <m:t>𝟖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sSup>
                        <m:sSupPr>
                          <m:ctrlP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880" y="5714999"/>
                <a:ext cx="6665351" cy="784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Дети в школе | Дети, Математические задачи, Школ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29" y="3634907"/>
            <a:ext cx="2077492" cy="416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841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14499" y="2105242"/>
                <a:ext cx="9337684" cy="7847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uz-Latn-UZ" sz="4400" b="1" dirty="0" smtClean="0">
                    <a:cs typeface="Arial" pitchFamily="34" charset="0"/>
                  </a:rPr>
                  <a:t> 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𝒃𝒂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𝒂𝒃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𝟏𝟏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uz-Latn-UZ" sz="4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9" y="2105242"/>
                <a:ext cx="9337684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1305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505210" y="13372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9220" y="904932"/>
            <a:ext cx="14020800" cy="120031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250.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Упростите многочлен, записав каждый его член в стандартном виде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14499" y="2890009"/>
                <a:ext cx="10109884" cy="7847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uz-Latn-UZ" sz="4400" b="1" dirty="0" smtClean="0"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  <m:r>
                          <a:rPr lang="ru-RU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uz-Latn-UZ" sz="44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𝒂𝒂𝒃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𝟏𝟏</m:t>
                    </m:r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𝒂𝒂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z-Latn-UZ" sz="44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9" y="2890009"/>
                <a:ext cx="10109884" cy="7847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673923" y="3800708"/>
                <a:ext cx="7218836" cy="7847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uz-Latn-UZ" sz="4400" b="1" dirty="0" smtClean="0"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𝟑𝟔</m:t>
                        </m:r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𝟏𝟏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𝒃</m:t>
                    </m:r>
                  </m:oMath>
                </a14:m>
                <a:endParaRPr lang="uz-Latn-UZ" sz="44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923" y="3800708"/>
                <a:ext cx="7218836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14499" y="4720870"/>
                <a:ext cx="10041980" cy="7847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uz-Latn-UZ" sz="4400" b="1" dirty="0" smtClean="0">
                    <a:cs typeface="Arial" pitchFamily="34" charset="0"/>
                  </a:rPr>
                  <a:t> 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𝒙𝒚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e>
                    </m:d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𝒙𝒚𝒛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𝒎𝒏𝒌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𝒏𝒌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= </m:t>
                    </m:r>
                  </m:oMath>
                </a14:m>
                <a:endParaRPr lang="uz-Latn-UZ" sz="44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9" y="4720870"/>
                <a:ext cx="10041980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1214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873494" y="5725160"/>
                <a:ext cx="10869899" cy="7847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uz-Latn-UZ" sz="4400" b="1" dirty="0" smtClean="0"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ru-RU" sz="44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uz-Latn-UZ" sz="44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∙</m:t>
                        </m:r>
                        <m:d>
                          <m:dPr>
                            <m:ctrlP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</m:e>
                        </m:d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𝒙𝒙</m:t>
                        </m:r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𝒚𝒛</m:t>
                    </m:r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uz-Latn-UZ" sz="44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𝒌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𝒌𝒎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𝒏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= </m:t>
                    </m:r>
                  </m:oMath>
                </a14:m>
                <a:endParaRPr lang="uz-Latn-UZ" sz="44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94" y="5725160"/>
                <a:ext cx="10869899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048898" y="6814541"/>
                <a:ext cx="6662786" cy="7847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uz-Latn-UZ" sz="4400" b="1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sSup>
                          <m:sSupPr>
                            <m:ctrlP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1" i="1" smtClean="0"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𝒛</m:t>
                    </m:r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𝟐𝟎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𝒌</m:t>
                        </m:r>
                      </m:e>
                      <m:sup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  <m:sup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uz-Latn-UZ" sz="44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898" y="6814541"/>
                <a:ext cx="6662786" cy="7847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 descr="Дети в школе | Disney photo frames, Alphabet for kids, Kids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0" y="2255753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TextBox 5"/>
          <p:cNvSpPr txBox="1"/>
          <p:nvPr/>
        </p:nvSpPr>
        <p:spPr>
          <a:xfrm>
            <a:off x="6056238" y="1981200"/>
            <a:ext cx="627210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№ 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49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(2,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, 6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)  </a:t>
            </a:r>
            <a:endParaRPr lang="en-US" sz="5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(2)</a:t>
            </a:r>
            <a:endParaRPr lang="uz-Latn-UZ" sz="5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Стр. 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6</a:t>
            </a:r>
            <a:endParaRPr lang="uz-Latn-UZ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1\Desktop\картинки по теме Школа\63daf16cc6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2931160"/>
            <a:ext cx="41148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86400" y="249630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524000" y="1407029"/>
            <a:ext cx="5943600" cy="228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Повторение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пройденного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19800" y="2372360"/>
            <a:ext cx="5943600" cy="228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Многочлены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10000" y="4114800"/>
            <a:ext cx="5943600" cy="228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53400" y="5486400"/>
            <a:ext cx="5943600" cy="228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Задания для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закрепления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9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Oval 2"/>
          <p:cNvSpPr>
            <a:spLocks noChangeArrowheads="1"/>
          </p:cNvSpPr>
          <p:nvPr/>
        </p:nvSpPr>
        <p:spPr bwMode="auto">
          <a:xfrm>
            <a:off x="2819400" y="4419600"/>
            <a:ext cx="2286000" cy="2438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6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ru-RU" sz="320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10421" y="2448747"/>
            <a:ext cx="1417957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7200" b="1" baseline="0" dirty="0"/>
              <a:t>2,5</a:t>
            </a:r>
          </a:p>
        </p:txBody>
      </p:sp>
      <p:graphicFrame>
        <p:nvGraphicFramePr>
          <p:cNvPr id="3829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00764"/>
              </p:ext>
            </p:extLst>
          </p:nvPr>
        </p:nvGraphicFramePr>
        <p:xfrm>
          <a:off x="4907816" y="2719257"/>
          <a:ext cx="977899" cy="733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Формула" r:id="rId3" imgW="75969" imgH="75969" progId="Equation.3">
                  <p:embed/>
                </p:oleObj>
              </mc:Choice>
              <mc:Fallback>
                <p:oleObj name="Формула" r:id="rId3" imgW="75969" imgH="759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816" y="2719257"/>
                        <a:ext cx="977899" cy="733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229253"/>
              </p:ext>
            </p:extLst>
          </p:nvPr>
        </p:nvGraphicFramePr>
        <p:xfrm>
          <a:off x="3963139" y="2545901"/>
          <a:ext cx="1749526" cy="1142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Формула" r:id="rId5" imgW="126835" imgH="139518" progId="Equation.3">
                  <p:embed/>
                </p:oleObj>
              </mc:Choice>
              <mc:Fallback>
                <p:oleObj name="Формула" r:id="rId5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139" y="2545901"/>
                        <a:ext cx="1749526" cy="1142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242965"/>
              </p:ext>
            </p:extLst>
          </p:nvPr>
        </p:nvGraphicFramePr>
        <p:xfrm>
          <a:off x="5565674" y="2035231"/>
          <a:ext cx="2587726" cy="206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Формула" r:id="rId7" imgW="406224" imgH="431613" progId="Equation.3">
                  <p:embed/>
                </p:oleObj>
              </mc:Choice>
              <mc:Fallback>
                <p:oleObj name="Формула" r:id="rId7" imgW="40622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674" y="2035231"/>
                        <a:ext cx="2587726" cy="2066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000679"/>
              </p:ext>
            </p:extLst>
          </p:nvPr>
        </p:nvGraphicFramePr>
        <p:xfrm>
          <a:off x="8610600" y="2349687"/>
          <a:ext cx="1978125" cy="143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Формула" r:id="rId9" imgW="241195" imgH="203112" progId="Equation.3">
                  <p:embed/>
                </p:oleObj>
              </mc:Choice>
              <mc:Fallback>
                <p:oleObj name="Формула" r:id="rId9" imgW="24119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2349687"/>
                        <a:ext cx="1978125" cy="143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025384"/>
              </p:ext>
            </p:extLst>
          </p:nvPr>
        </p:nvGraphicFramePr>
        <p:xfrm>
          <a:off x="8001000" y="2711506"/>
          <a:ext cx="977899" cy="71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Формула" r:id="rId11" imgW="75969" imgH="75969" progId="Equation.3">
                  <p:embed/>
                </p:oleObj>
              </mc:Choice>
              <mc:Fallback>
                <p:oleObj name="Формула" r:id="rId11" imgW="75969" imgH="759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711506"/>
                        <a:ext cx="977899" cy="714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957254"/>
              </p:ext>
            </p:extLst>
          </p:nvPr>
        </p:nvGraphicFramePr>
        <p:xfrm>
          <a:off x="10058400" y="2346887"/>
          <a:ext cx="1447800" cy="137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Формула" r:id="rId12" imgW="126725" imgH="177415" progId="Equation.3">
                  <p:embed/>
                </p:oleObj>
              </mc:Choice>
              <mc:Fallback>
                <p:oleObj name="Формула" r:id="rId12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0" y="2346887"/>
                        <a:ext cx="1447800" cy="137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7" name="Line 11"/>
          <p:cNvSpPr>
            <a:spLocks noChangeShapeType="1"/>
          </p:cNvSpPr>
          <p:nvPr/>
        </p:nvSpPr>
        <p:spPr bwMode="auto">
          <a:xfrm>
            <a:off x="1654279" y="7053580"/>
            <a:ext cx="461772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 sz="3200"/>
          </a:p>
        </p:txBody>
      </p:sp>
      <p:sp>
        <p:nvSpPr>
          <p:cNvPr id="382988" name="Text Box 12"/>
          <p:cNvSpPr txBox="1">
            <a:spLocks noChangeArrowheads="1"/>
          </p:cNvSpPr>
          <p:nvPr/>
        </p:nvSpPr>
        <p:spPr bwMode="auto">
          <a:xfrm>
            <a:off x="1731542" y="7080234"/>
            <a:ext cx="4144216" cy="8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b="1" baseline="0" dirty="0">
                <a:latin typeface="Arial" pitchFamily="34" charset="0"/>
                <a:cs typeface="Arial" pitchFamily="34" charset="0"/>
              </a:rPr>
              <a:t>коэффициент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458592"/>
              </p:ext>
            </p:extLst>
          </p:nvPr>
        </p:nvGraphicFramePr>
        <p:xfrm>
          <a:off x="1654279" y="4419600"/>
          <a:ext cx="5145088" cy="2674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Формула" r:id="rId14" imgW="672808" imgH="431613" progId="Equation.3">
                  <p:embed/>
                </p:oleObj>
              </mc:Choice>
              <mc:Fallback>
                <p:oleObj name="Формула" r:id="rId14" imgW="672808" imgH="4316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279" y="4419600"/>
                        <a:ext cx="5145088" cy="2674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228600"/>
            <a:ext cx="117690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Запишите одночлен в стандартном виде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назовите коэффициент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s://ds03.infourok.ru/uploads/ex/05b1/00020180-08257db0/hello_html_m1ac66c68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4384040"/>
            <a:ext cx="2895600" cy="297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354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61 -0.05266 C 0.03245 -0.07986 0.02528 -0.10687 0.00174 -0.12211 C -0.02116 -0.13715 -0.06402 -0.14198 -0.10156 -0.14352 C -0.13834 -0.14487 -0.18652 -0.14101 -0.22103 -0.13059 C -0.25618 -0.12153 -0.29253 -0.10822 -0.30968 -0.08526 C -0.32704 -0.0625 -0.32291 -0.00945 -0.32552 0.00598 " pathEditMode="relative" rAng="-155296" ptsTypes="aaaaaA">
                                      <p:cBhvr>
                                        <p:cTn id="6" dur="2000" fill="hold"/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92" y="-23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0463 L -0.11371 5.55112E-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7" y="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9722E-7 1.97531E-6 C 0.01856 0.08487 0.03711 0.17014 0.07086 0.20949 C 0.1046 0.24903 0.16254 0.2446 0.20247 0.23649 C 0.24219 0.22878 0.28917 0.20235 0.3099 0.16088 C 0.33084 0.1194 0.32476 0.01717 0.3278 -0.0113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7" grpId="0" animBg="1"/>
      <p:bldP spid="3829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067" name="Group 19"/>
          <p:cNvGrpSpPr>
            <a:grpSpLocks/>
          </p:cNvGrpSpPr>
          <p:nvPr/>
        </p:nvGrpSpPr>
        <p:grpSpPr bwMode="auto">
          <a:xfrm>
            <a:off x="5274314" y="2348843"/>
            <a:ext cx="3876039" cy="1445895"/>
            <a:chOff x="1542" y="664"/>
            <a:chExt cx="1526" cy="759"/>
          </a:xfrm>
        </p:grpSpPr>
        <p:sp>
          <p:nvSpPr>
            <p:cNvPr id="5132" name="Text Box 16"/>
            <p:cNvSpPr txBox="1">
              <a:spLocks noChangeArrowheads="1"/>
            </p:cNvSpPr>
            <p:nvPr/>
          </p:nvSpPr>
          <p:spPr bwMode="auto">
            <a:xfrm>
              <a:off x="1651" y="664"/>
              <a:ext cx="1417" cy="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altLang="ru-RU" sz="8800" b="1" baseline="0" dirty="0">
                  <a:latin typeface="Arial" pitchFamily="34" charset="0"/>
                  <a:cs typeface="Arial" pitchFamily="34" charset="0"/>
                </a:rPr>
                <a:t>(-5)</a:t>
              </a:r>
            </a:p>
          </p:txBody>
        </p:sp>
        <p:graphicFrame>
          <p:nvGraphicFramePr>
            <p:cNvPr id="5133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6977424"/>
                </p:ext>
              </p:extLst>
            </p:nvPr>
          </p:nvGraphicFramePr>
          <p:xfrm>
            <a:off x="1542" y="923"/>
            <a:ext cx="351" cy="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6" name="Формула" r:id="rId3" imgW="101556" imgH="139639" progId="Equation.3">
                    <p:embed/>
                  </p:oleObj>
                </mc:Choice>
                <mc:Fallback>
                  <p:oleObj name="Формула" r:id="rId3" imgW="101556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2" y="923"/>
                          <a:ext cx="351" cy="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prstDash val="sysDot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3141981" y="2281489"/>
            <a:ext cx="1480821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800" b="1" baseline="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386068" name="Group 20"/>
          <p:cNvGrpSpPr>
            <a:grpSpLocks/>
          </p:cNvGrpSpPr>
          <p:nvPr/>
        </p:nvGrpSpPr>
        <p:grpSpPr bwMode="auto">
          <a:xfrm>
            <a:off x="7762243" y="2312434"/>
            <a:ext cx="4155440" cy="1445895"/>
            <a:chOff x="2434" y="707"/>
            <a:chExt cx="1636" cy="759"/>
          </a:xfrm>
        </p:grpSpPr>
        <p:graphicFrame>
          <p:nvGraphicFramePr>
            <p:cNvPr id="513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636057"/>
                </p:ext>
              </p:extLst>
            </p:nvPr>
          </p:nvGraphicFramePr>
          <p:xfrm>
            <a:off x="2434" y="983"/>
            <a:ext cx="351" cy="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7" name="Формула" r:id="rId5" imgW="101556" imgH="139639" progId="Equation.3">
                    <p:embed/>
                  </p:oleObj>
                </mc:Choice>
                <mc:Fallback>
                  <p:oleObj name="Формула" r:id="rId5" imgW="101556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4" y="983"/>
                          <a:ext cx="351" cy="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prstDash val="sysDot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2609" y="707"/>
              <a:ext cx="1461" cy="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altLang="ru-RU" sz="8800" b="1" baseline="0" dirty="0">
                  <a:latin typeface="Arial" pitchFamily="34" charset="0"/>
                  <a:cs typeface="Arial" pitchFamily="34" charset="0"/>
                </a:rPr>
                <a:t>0,25</a:t>
              </a:r>
            </a:p>
          </p:txBody>
        </p:sp>
      </p:grpSp>
      <p:sp>
        <p:nvSpPr>
          <p:cNvPr id="386062" name="Text Box 14"/>
          <p:cNvSpPr txBox="1">
            <a:spLocks noChangeArrowheads="1"/>
          </p:cNvSpPr>
          <p:nvPr/>
        </p:nvSpPr>
        <p:spPr bwMode="auto">
          <a:xfrm>
            <a:off x="4284981" y="2308624"/>
            <a:ext cx="1536701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800" b="1" baseline="0" dirty="0">
                <a:latin typeface="Arial" pitchFamily="34" charset="0"/>
                <a:cs typeface="Arial" pitchFamily="34" charset="0"/>
              </a:rPr>
              <a:t>х</a:t>
            </a:r>
          </a:p>
        </p:txBody>
      </p:sp>
      <p:sp>
        <p:nvSpPr>
          <p:cNvPr id="5126" name="Text Box 15"/>
          <p:cNvSpPr txBox="1">
            <a:spLocks noChangeArrowheads="1"/>
          </p:cNvSpPr>
          <p:nvPr/>
        </p:nvSpPr>
        <p:spPr bwMode="auto">
          <a:xfrm>
            <a:off x="10490202" y="2354662"/>
            <a:ext cx="1381760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8800" b="1" baseline="0" dirty="0"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386069" name="Text Box 21"/>
          <p:cNvSpPr txBox="1">
            <a:spLocks noChangeArrowheads="1"/>
          </p:cNvSpPr>
          <p:nvPr/>
        </p:nvSpPr>
        <p:spPr bwMode="auto">
          <a:xfrm>
            <a:off x="5369561" y="5481064"/>
            <a:ext cx="7310120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8800" b="1" baseline="0">
                <a:latin typeface="Arial" pitchFamily="34" charset="0"/>
                <a:cs typeface="Arial" pitchFamily="34" charset="0"/>
              </a:rPr>
              <a:t>= </a:t>
            </a:r>
            <a:r>
              <a:rPr lang="ru-RU" altLang="ru-RU" sz="8800" b="1" baseline="0">
                <a:latin typeface="Arial" pitchFamily="34" charset="0"/>
                <a:cs typeface="Arial" pitchFamily="34" charset="0"/>
              </a:rPr>
              <a:t>-5ху</a:t>
            </a:r>
          </a:p>
        </p:txBody>
      </p:sp>
      <p:sp>
        <p:nvSpPr>
          <p:cNvPr id="386070" name="Line 22"/>
          <p:cNvSpPr>
            <a:spLocks noChangeShapeType="1"/>
          </p:cNvSpPr>
          <p:nvPr/>
        </p:nvSpPr>
        <p:spPr bwMode="auto">
          <a:xfrm>
            <a:off x="5943600" y="6856689"/>
            <a:ext cx="171196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>
              <a:latin typeface="Arial" pitchFamily="34" charset="0"/>
              <a:cs typeface="Arial" pitchFamily="34" charset="0"/>
            </a:endParaRPr>
          </a:p>
        </p:txBody>
      </p:sp>
      <p:sp>
        <p:nvSpPr>
          <p:cNvPr id="386071" name="Text Box 23"/>
          <p:cNvSpPr txBox="1">
            <a:spLocks noChangeArrowheads="1"/>
          </p:cNvSpPr>
          <p:nvPr/>
        </p:nvSpPr>
        <p:spPr bwMode="auto">
          <a:xfrm rot="20112235">
            <a:off x="6780068" y="4348699"/>
            <a:ext cx="3823431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 baseline="0" dirty="0">
                <a:latin typeface="Arial" pitchFamily="34" charset="0"/>
                <a:cs typeface="Arial" pitchFamily="34" charset="0"/>
              </a:rPr>
              <a:t>коэффициент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228600"/>
            <a:ext cx="117690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Запишите одночлен в стандартном виде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назовите коэффициент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s://ds03.infourok.ru/uploads/ex/05b1/00020180-08257db0/hello_html_m1ac66c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1" y="4373740"/>
            <a:ext cx="3972560" cy="297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704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9861E-6 4.44444E-6 C 0.02496 -0.03627 0.05013 -0.07311 0.08334 -0.09048 C 0.11654 -0.10841 0.15994 -0.11575 0.19857 -0.10494 C 0.2372 -0.09337 0.29276 -0.03974 0.31543 -0.02103 C 0.33844 -0.0029 0.33583 0.00192 0.33377 0.00829 " pathEditMode="relative" rAng="-236711" ptsTypes="aaaaA">
                                      <p:cBhvr>
                                        <p:cTn id="6" dur="20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-4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9618 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6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11458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6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86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86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86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8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86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86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86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386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62" grpId="0"/>
      <p:bldP spid="386069" grpId="0"/>
      <p:bldP spid="386070" grpId="0" animBg="1"/>
      <p:bldP spid="386071" grpId="0"/>
      <p:bldP spid="38607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7" name="Text Box 11"/>
          <p:cNvSpPr txBox="1">
            <a:spLocks noChangeArrowheads="1"/>
          </p:cNvSpPr>
          <p:nvPr/>
        </p:nvSpPr>
        <p:spPr bwMode="auto">
          <a:xfrm>
            <a:off x="5652243" y="5509259"/>
            <a:ext cx="4873110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ru-RU" sz="9600" b="1" baseline="0" dirty="0">
                <a:latin typeface="Arial" pitchFamily="34" charset="0"/>
                <a:cs typeface="Arial" pitchFamily="34" charset="0"/>
              </a:rPr>
              <a:t>= </a:t>
            </a:r>
            <a:r>
              <a:rPr lang="ru-RU" altLang="ru-RU" sz="9600" b="1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9600" b="1" baseline="0" dirty="0" smtClean="0">
                <a:latin typeface="Arial" pitchFamily="34" charset="0"/>
                <a:cs typeface="Arial" pitchFamily="34" charset="0"/>
              </a:rPr>
              <a:t>𝒂</a:t>
            </a:r>
            <a:r>
              <a:rPr lang="ru-RU" altLang="ru-RU" sz="9600" b="1" baseline="0" dirty="0" smtClean="0">
                <a:latin typeface="Arial" pitchFamily="34" charset="0"/>
                <a:cs typeface="Arial" pitchFamily="34" charset="0"/>
              </a:rPr>
              <a:t>𝒙𝒚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10" name="Text Box 14"/>
          <p:cNvSpPr txBox="1">
            <a:spLocks noChangeArrowheads="1"/>
          </p:cNvSpPr>
          <p:nvPr/>
        </p:nvSpPr>
        <p:spPr bwMode="auto">
          <a:xfrm>
            <a:off x="6515101" y="5509260"/>
            <a:ext cx="1727200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9600" b="1" baseline="0" dirty="0" smtClean="0">
                <a:latin typeface="Arial" pitchFamily="34" charset="0"/>
                <a:cs typeface="Arial" pitchFamily="34" charset="0"/>
              </a:rPr>
              <a:t>1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8098" name="Group 2"/>
          <p:cNvGrpSpPr>
            <a:grpSpLocks/>
          </p:cNvGrpSpPr>
          <p:nvPr/>
        </p:nvGrpSpPr>
        <p:grpSpPr bwMode="auto">
          <a:xfrm>
            <a:off x="4193541" y="2226441"/>
            <a:ext cx="2814320" cy="1682115"/>
            <a:chOff x="1445" y="664"/>
            <a:chExt cx="1623" cy="883"/>
          </a:xfrm>
        </p:grpSpPr>
        <p:sp>
          <p:nvSpPr>
            <p:cNvPr id="6158" name="Text Box 3"/>
            <p:cNvSpPr txBox="1">
              <a:spLocks noChangeArrowheads="1"/>
            </p:cNvSpPr>
            <p:nvPr/>
          </p:nvSpPr>
          <p:spPr bwMode="auto">
            <a:xfrm>
              <a:off x="1651" y="664"/>
              <a:ext cx="1417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ru-RU" sz="9600" b="1" baseline="0">
                  <a:latin typeface="Arial" pitchFamily="34" charset="0"/>
                  <a:cs typeface="Arial" pitchFamily="34" charset="0"/>
                </a:rPr>
                <a:t>2</a:t>
              </a:r>
              <a:endParaRPr lang="ru-RU" altLang="ru-RU" sz="9600" b="1" baseline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159" name="Object 4"/>
            <p:cNvGraphicFramePr>
              <a:graphicFrameLocks noChangeAspect="1"/>
            </p:cNvGraphicFramePr>
            <p:nvPr/>
          </p:nvGraphicFramePr>
          <p:xfrm>
            <a:off x="1445" y="1064"/>
            <a:ext cx="351" cy="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2" name="Формула" r:id="rId3" imgW="101556" imgH="139639" progId="Equation.3">
                    <p:embed/>
                  </p:oleObj>
                </mc:Choice>
                <mc:Fallback>
                  <p:oleObj name="Формула" r:id="rId3" imgW="101556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5" y="1064"/>
                          <a:ext cx="351" cy="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prstDash val="sysDot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38961" y="2203581"/>
            <a:ext cx="1480821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9600" b="1" baseline="0">
                <a:latin typeface="Arial" pitchFamily="34" charset="0"/>
                <a:cs typeface="Arial" pitchFamily="34" charset="0"/>
              </a:rPr>
              <a:t>4</a:t>
            </a:r>
            <a:endParaRPr lang="ru-RU" altLang="ru-RU" sz="9600" b="1" baseline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05" name="Text Box 9"/>
          <p:cNvSpPr txBox="1">
            <a:spLocks noChangeArrowheads="1"/>
          </p:cNvSpPr>
          <p:nvPr/>
        </p:nvSpPr>
        <p:spPr bwMode="auto">
          <a:xfrm>
            <a:off x="2915920" y="2220725"/>
            <a:ext cx="1536701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9600" b="1" baseline="0" dirty="0" smtClean="0">
                <a:latin typeface="Arial" pitchFamily="34" charset="0"/>
                <a:cs typeface="Arial" pitchFamily="34" charset="0"/>
              </a:rPr>
              <a:t>𝒙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9448800" y="2245491"/>
            <a:ext cx="2672080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uz-Latn-UZ" altLang="ru-RU" sz="9600" b="1" baseline="0" dirty="0" smtClean="0">
                <a:latin typeface="Arial" pitchFamily="34" charset="0"/>
                <a:cs typeface="Arial" pitchFamily="34" charset="0"/>
              </a:rPr>
              <a:t>𝒚 𝒂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08" name="Line 12"/>
          <p:cNvSpPr>
            <a:spLocks noChangeShapeType="1"/>
          </p:cNvSpPr>
          <p:nvPr/>
        </p:nvSpPr>
        <p:spPr bwMode="auto">
          <a:xfrm>
            <a:off x="6479541" y="6934200"/>
            <a:ext cx="105664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8109" name="AutoShape 13"/>
          <p:cNvSpPr>
            <a:spLocks noChangeArrowheads="1"/>
          </p:cNvSpPr>
          <p:nvPr/>
        </p:nvSpPr>
        <p:spPr bwMode="auto">
          <a:xfrm rot="5400000" flipH="1">
            <a:off x="5741354" y="7991794"/>
            <a:ext cx="2710816" cy="1272539"/>
          </a:xfrm>
          <a:prstGeom prst="flowChartPunchedTape">
            <a:avLst/>
          </a:prstGeom>
          <a:gradFill rotWithShape="1">
            <a:gsLst>
              <a:gs pos="0">
                <a:schemeClr val="bg1"/>
              </a:gs>
              <a:gs pos="50000">
                <a:srgbClr val="66FFFF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</p:spPr>
        <p:txBody>
          <a:bodyPr wrap="none" lIns="130622" tIns="65311" rIns="130622" bIns="65311" anchor="ctr"/>
          <a:lstStyle/>
          <a:p>
            <a:pPr eaLnBrk="1" hangingPunct="1">
              <a:defRPr/>
            </a:pPr>
            <a:endParaRPr lang="ru-RU"/>
          </a:p>
        </p:txBody>
      </p:sp>
      <p:grpSp>
        <p:nvGrpSpPr>
          <p:cNvPr id="388102" name="Group 6"/>
          <p:cNvGrpSpPr>
            <a:grpSpLocks/>
          </p:cNvGrpSpPr>
          <p:nvPr/>
        </p:nvGrpSpPr>
        <p:grpSpPr bwMode="auto">
          <a:xfrm>
            <a:off x="5694681" y="2245491"/>
            <a:ext cx="5463541" cy="1615440"/>
            <a:chOff x="2879" y="719"/>
            <a:chExt cx="1666" cy="848"/>
          </a:xfrm>
        </p:grpSpPr>
        <p:graphicFrame>
          <p:nvGraphicFramePr>
            <p:cNvPr id="6156" name="Object 7"/>
            <p:cNvGraphicFramePr>
              <a:graphicFrameLocks noChangeAspect="1"/>
            </p:cNvGraphicFramePr>
            <p:nvPr/>
          </p:nvGraphicFramePr>
          <p:xfrm>
            <a:off x="2879" y="1084"/>
            <a:ext cx="351" cy="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3" name="Формула" r:id="rId5" imgW="101556" imgH="139639" progId="Equation.3">
                    <p:embed/>
                  </p:oleObj>
                </mc:Choice>
                <mc:Fallback>
                  <p:oleObj name="Формула" r:id="rId5" imgW="101556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9" y="1084"/>
                          <a:ext cx="351" cy="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prstDash val="sysDot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7" name="Text Box 8"/>
            <p:cNvSpPr txBox="1">
              <a:spLocks noChangeArrowheads="1"/>
            </p:cNvSpPr>
            <p:nvPr/>
          </p:nvSpPr>
          <p:spPr bwMode="auto">
            <a:xfrm>
              <a:off x="3084" y="719"/>
              <a:ext cx="1461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altLang="ru-RU" sz="9600" b="1" baseline="0">
                  <a:latin typeface="Arial" pitchFamily="34" charset="0"/>
                  <a:cs typeface="Arial" pitchFamily="34" charset="0"/>
                </a:rPr>
                <a:t>0,</a:t>
              </a:r>
              <a:r>
                <a:rPr lang="en-US" altLang="ru-RU" sz="9600" b="1" baseline="0"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altLang="ru-RU" sz="9600" b="1" baseline="0">
                  <a:latin typeface="Arial" pitchFamily="34" charset="0"/>
                  <a:cs typeface="Arial" pitchFamily="34" charset="0"/>
                </a:rPr>
                <a:t>25</a:t>
              </a:r>
            </a:p>
          </p:txBody>
        </p:sp>
      </p:grpSp>
      <p:sp>
        <p:nvSpPr>
          <p:cNvPr id="388111" name="Text Box 15"/>
          <p:cNvSpPr txBox="1">
            <a:spLocks noChangeArrowheads="1"/>
          </p:cNvSpPr>
          <p:nvPr/>
        </p:nvSpPr>
        <p:spPr bwMode="auto">
          <a:xfrm rot="19734665">
            <a:off x="6289126" y="4386109"/>
            <a:ext cx="3549692" cy="68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b="1" baseline="0" dirty="0">
                <a:latin typeface="Arial" pitchFamily="34" charset="0"/>
                <a:cs typeface="Arial" pitchFamily="34" charset="0"/>
              </a:rPr>
              <a:t>коэффициент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228600"/>
            <a:ext cx="117690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Запишите одночлен в стандартном виде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назовите коэффициент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https://ds03.infourok.ru/uploads/ex/05b1/00020180-08257db0/hello_html_m1ac66c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21276"/>
            <a:ext cx="3972560" cy="297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773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944E-7 -4.07407E-6 C 0.02854 -0.03067 0.05751 -0.06134 0.09516 -0.07561 C 0.13238 -0.09066 0.18132 -0.09567 0.22407 -0.08564 C 0.26682 -0.07523 0.32791 -0.02855 0.35254 -0.01234 C 0.37782 0.00367 0.375 0.00811 0.37229 0.01331 " pathEditMode="relative" rAng="-146517" ptsTypes="aaaaA">
                                      <p:cBhvr>
                                        <p:cTn id="6" dur="2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4" y="-34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08038 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10017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3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C -0.00816 -0.01921 -0.01614 -0.0382 -0.01753 -0.06134 C -0.01892 -0.08449 -0.01267 -0.11458 -0.00798 -0.13866 C -0.0033 -0.1625 0.00886 -0.17778 0.01094 -0.20509 C 0.01302 -0.23241 0.00972 -0.27037 0.00417 -0.30278 C -0.00139 -0.33519 -0.02309 -0.36528 -0.02291 -0.4 C -0.02274 -0.43426 0.00278 -0.45857 0.00556 -0.50972 C 0.00834 -0.56134 -0.00555 -0.65116 -0.00659 -0.7081 C -0.00764 -0.76482 -0.00208 -0.82801 -0.00121 -0.85208 " pathEditMode="relative" ptsTypes="aaaaaaaaA">
                                      <p:cBhvr>
                                        <p:cTn id="44" dur="2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88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7" grpId="0"/>
      <p:bldP spid="388110" grpId="0"/>
      <p:bldP spid="388110" grpId="1"/>
      <p:bldP spid="388105" grpId="0"/>
      <p:bldP spid="388108" grpId="0" animBg="1"/>
      <p:bldP spid="388108" grpId="1" animBg="1"/>
      <p:bldP spid="388111" grpId="0"/>
      <p:bldP spid="3881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4875530" y="5248156"/>
            <a:ext cx="8230869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ru-RU" sz="9600" b="1" baseline="0" dirty="0"/>
              <a:t>=    </a:t>
            </a:r>
            <a:r>
              <a:rPr lang="uz-Latn-UZ" altLang="ru-RU" sz="9600" b="1" baseline="0" dirty="0" smtClean="0"/>
              <a:t>  </a:t>
            </a:r>
            <a:r>
              <a:rPr lang="ru-RU" altLang="ru-RU" sz="9600" b="1" baseline="0" dirty="0" smtClean="0"/>
              <a:t>𝒂𝒙𝒚</a:t>
            </a:r>
            <a:endParaRPr lang="ru-RU" altLang="ru-RU" sz="9600" b="1" baseline="0" dirty="0"/>
          </a:p>
        </p:txBody>
      </p:sp>
      <p:sp>
        <p:nvSpPr>
          <p:cNvPr id="390147" name="Text Box 3"/>
          <p:cNvSpPr txBox="1">
            <a:spLocks noChangeArrowheads="1"/>
          </p:cNvSpPr>
          <p:nvPr/>
        </p:nvSpPr>
        <p:spPr bwMode="auto">
          <a:xfrm>
            <a:off x="6235278" y="5214695"/>
            <a:ext cx="2265680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9600" baseline="0"/>
              <a:t>-</a:t>
            </a:r>
            <a:r>
              <a:rPr lang="en-US" altLang="ru-RU" sz="9600" b="1" baseline="0"/>
              <a:t>1</a:t>
            </a:r>
            <a:endParaRPr lang="ru-RU" altLang="ru-RU" sz="9600" b="1" baseline="0"/>
          </a:p>
        </p:txBody>
      </p:sp>
      <p:sp>
        <p:nvSpPr>
          <p:cNvPr id="390159" name="Text Box 15"/>
          <p:cNvSpPr txBox="1">
            <a:spLocks noChangeArrowheads="1"/>
          </p:cNvSpPr>
          <p:nvPr/>
        </p:nvSpPr>
        <p:spPr bwMode="auto">
          <a:xfrm>
            <a:off x="6366510" y="5122363"/>
            <a:ext cx="1267461" cy="179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10800" b="1" baseline="0"/>
              <a:t>–</a:t>
            </a:r>
            <a:endParaRPr lang="ru-RU" altLang="ru-RU" sz="10800" b="1" baseline="0"/>
          </a:p>
        </p:txBody>
      </p:sp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3987890" y="2090488"/>
            <a:ext cx="2720743" cy="1682115"/>
            <a:chOff x="1445" y="664"/>
            <a:chExt cx="1118" cy="883"/>
          </a:xfrm>
        </p:grpSpPr>
        <p:sp>
          <p:nvSpPr>
            <p:cNvPr id="7181" name="Text Box 5"/>
            <p:cNvSpPr txBox="1">
              <a:spLocks noChangeArrowheads="1"/>
            </p:cNvSpPr>
            <p:nvPr/>
          </p:nvSpPr>
          <p:spPr bwMode="auto">
            <a:xfrm>
              <a:off x="1652" y="664"/>
              <a:ext cx="911" cy="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ru-RU" sz="9600" b="1" baseline="0" dirty="0"/>
                <a:t>(-2)</a:t>
              </a:r>
              <a:endParaRPr lang="ru-RU" altLang="ru-RU" sz="9600" b="1" baseline="0" dirty="0"/>
            </a:p>
          </p:txBody>
        </p:sp>
        <p:graphicFrame>
          <p:nvGraphicFramePr>
            <p:cNvPr id="718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7324246"/>
                </p:ext>
              </p:extLst>
            </p:nvPr>
          </p:nvGraphicFramePr>
          <p:xfrm>
            <a:off x="1445" y="1064"/>
            <a:ext cx="351" cy="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6" name="Формула" r:id="rId3" imgW="101556" imgH="139639" progId="Equation.3">
                    <p:embed/>
                  </p:oleObj>
                </mc:Choice>
                <mc:Fallback>
                  <p:oleObj name="Формула" r:id="rId3" imgW="101556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5" y="1064"/>
                          <a:ext cx="351" cy="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prstDash val="sysDot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8719821" y="2204154"/>
            <a:ext cx="2672080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9600" b="1" baseline="0" dirty="0" smtClean="0"/>
              <a:t>𝒚𝒂</a:t>
            </a:r>
            <a:endParaRPr lang="ru-RU" altLang="ru-RU" sz="9600" b="1" baseline="0" dirty="0"/>
          </a:p>
        </p:txBody>
      </p:sp>
      <p:sp>
        <p:nvSpPr>
          <p:cNvPr id="390154" name="Line 10"/>
          <p:cNvSpPr>
            <a:spLocks noChangeShapeType="1"/>
          </p:cNvSpPr>
          <p:nvPr/>
        </p:nvSpPr>
        <p:spPr bwMode="auto">
          <a:xfrm flipV="1">
            <a:off x="5814553" y="6553200"/>
            <a:ext cx="1788160" cy="1524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 sz="4000"/>
          </a:p>
        </p:txBody>
      </p:sp>
      <p:sp>
        <p:nvSpPr>
          <p:cNvPr id="390155" name="AutoShape 11"/>
          <p:cNvSpPr>
            <a:spLocks noChangeArrowheads="1"/>
          </p:cNvSpPr>
          <p:nvPr/>
        </p:nvSpPr>
        <p:spPr bwMode="auto">
          <a:xfrm rot="5400000" flipH="1">
            <a:off x="5611035" y="7405592"/>
            <a:ext cx="2710814" cy="1272541"/>
          </a:xfrm>
          <a:prstGeom prst="flowChartPunchedTape">
            <a:avLst/>
          </a:prstGeom>
          <a:gradFill rotWithShape="1">
            <a:gsLst>
              <a:gs pos="0">
                <a:schemeClr val="bg1"/>
              </a:gs>
              <a:gs pos="50000">
                <a:srgbClr val="66FFFF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</p:spPr>
        <p:txBody>
          <a:bodyPr wrap="none" lIns="130622" tIns="65311" rIns="130622" bIns="65311" anchor="ctr"/>
          <a:lstStyle/>
          <a:p>
            <a:pPr eaLnBrk="1" hangingPunct="1">
              <a:defRPr/>
            </a:pPr>
            <a:endParaRPr lang="ru-RU"/>
          </a:p>
        </p:txBody>
      </p:sp>
      <p:graphicFrame>
        <p:nvGraphicFramePr>
          <p:cNvPr id="717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732551"/>
              </p:ext>
            </p:extLst>
          </p:nvPr>
        </p:nvGraphicFramePr>
        <p:xfrm>
          <a:off x="6452092" y="2740092"/>
          <a:ext cx="1150621" cy="920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Формула" r:id="rId5" imgW="101556" imgH="139639" progId="Equation.3">
                  <p:embed/>
                </p:oleObj>
              </mc:Choice>
              <mc:Fallback>
                <p:oleObj name="Формула" r:id="rId5" imgW="101556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092" y="2740092"/>
                        <a:ext cx="1150621" cy="920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6880862" y="2172404"/>
            <a:ext cx="1958338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9600" b="1" baseline="0" dirty="0" smtClean="0"/>
              <a:t>0,5</a:t>
            </a:r>
            <a:endParaRPr lang="ru-RU" altLang="ru-RU" sz="9600" b="1" baseline="0" dirty="0"/>
          </a:p>
        </p:txBody>
      </p:sp>
      <p:sp>
        <p:nvSpPr>
          <p:cNvPr id="390160" name="Text Box 16"/>
          <p:cNvSpPr txBox="1">
            <a:spLocks noChangeArrowheads="1"/>
          </p:cNvSpPr>
          <p:nvPr/>
        </p:nvSpPr>
        <p:spPr bwMode="auto">
          <a:xfrm rot="19289027">
            <a:off x="6051894" y="4088805"/>
            <a:ext cx="3602277" cy="68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 b="1" baseline="0" dirty="0">
                <a:latin typeface="Arial" pitchFamily="34" charset="0"/>
                <a:cs typeface="Arial" pitchFamily="34" charset="0"/>
              </a:rPr>
              <a:t>коэффициент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228600"/>
            <a:ext cx="117690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Запишите одночлен в стандартном виде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назовите коэффициент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2669809"/>
            <a:ext cx="707962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z-Latn-UZ" dirty="0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2800349" y="2070735"/>
            <a:ext cx="2171701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uz-Latn-UZ" altLang="ru-RU" sz="9600" b="1" baseline="0" dirty="0"/>
              <a:t> </a:t>
            </a:r>
            <a:r>
              <a:rPr lang="ru-RU" altLang="ru-RU" sz="9600" b="1" baseline="0" dirty="0" smtClean="0"/>
              <a:t>𝒙</a:t>
            </a:r>
            <a:endParaRPr lang="ru-RU" altLang="ru-RU" sz="9600" b="1" baseline="0" dirty="0"/>
          </a:p>
        </p:txBody>
      </p:sp>
      <p:pic>
        <p:nvPicPr>
          <p:cNvPr id="17" name="Picture 2" descr="https://ds03.infourok.ru/uploads/ex/05b1/00020180-08257db0/hello_html_m1ac66c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1" y="4431752"/>
            <a:ext cx="3972560" cy="297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484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2 -0.1061 C 0.03071 -0.11902 0.03646 -0.12076 0.04253 -0.12597 C 0.0587 -0.13966 0.07823 -0.13889 0.09592 -0.14082 C 0.10276 -0.14159 0.10937 -0.14236 0.1161 -0.14314 C 0.1224 -0.14391 0.12858 -0.14526 0.13487 -0.14564 C 0.15842 -0.14699 0.18197 -0.14738 0.2054 -0.14815 C 0.29091 -0.16165 0.37891 -0.17496 0.46322 -0.14564 C 0.46647 -0.14294 0.47027 -0.14179 0.47342 -0.13831 C 0.48383 -0.12616 0.47179 -0.13388 0.48199 -0.12847 C 0.48405 -0.12307 0.4873 -0.11922 0.48915 -0.11362 C 0.49056 -0.10899 0.49099 -0.10378 0.49208 -0.09877 C 0.49251 -0.09626 0.49306 -0.09395 0.49349 -0.09144 C 0.49392 -0.08893 0.4949 -0.08391 0.4949 -0.08372 C 0.49533 -0.07234 0.49642 -0.06096 0.49642 -0.04939 C 0.49642 -0.02797 0.4949 0.01485 0.4949 0.01504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5" y="26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80"/>
                            </p:stCondLst>
                            <p:childTnLst>
                              <p:par>
                                <p:cTn id="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C -0.00816 -0.01921 -0.01614 -0.0382 -0.01753 -0.06134 C -0.01892 -0.08449 -0.01267 -0.11458 -0.00798 -0.13866 C -0.0033 -0.1625 0.00886 -0.17778 0.01094 -0.20509 C 0.01302 -0.23241 0.00972 -0.27037 0.00417 -0.30278 C -0.00139 -0.33519 -0.02309 -0.36528 -0.02291 -0.4 C -0.02274 -0.43426 0.00278 -0.45857 0.00556 -0.50972 C 0.00834 -0.56134 -0.00555 -0.65116 -0.00659 -0.7081 C -0.00764 -0.76482 -0.00208 -0.82801 -0.00121 -0.85208 " pathEditMode="relative" rAng="0" ptsTypes="aaaaaaaaA">
                                      <p:cBhvr>
                                        <p:cTn id="45" dur="2000" fill="hold"/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90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0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0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/>
      <p:bldP spid="390147" grpId="0"/>
      <p:bldP spid="390147" grpId="1"/>
      <p:bldP spid="390159" grpId="0"/>
      <p:bldP spid="390154" grpId="0" animBg="1"/>
      <p:bldP spid="390154" grpId="1" animBg="1"/>
      <p:bldP spid="390160" grpId="0"/>
      <p:bldP spid="390160" grpId="1"/>
      <p:bldP spid="2" grpId="0" animBg="1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Группа 51"/>
          <p:cNvGrpSpPr>
            <a:grpSpLocks/>
          </p:cNvGrpSpPr>
          <p:nvPr/>
        </p:nvGrpSpPr>
        <p:grpSpPr bwMode="auto">
          <a:xfrm>
            <a:off x="7709579" y="1531529"/>
            <a:ext cx="2451299" cy="2542637"/>
            <a:chOff x="3964242" y="287788"/>
            <a:chExt cx="1221303" cy="2047426"/>
          </a:xfrm>
        </p:grpSpPr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567" y="368699"/>
              <a:ext cx="590550" cy="59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40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3"/>
            <a:stretch/>
          </p:blipFill>
          <p:spPr bwMode="auto">
            <a:xfrm>
              <a:off x="4426350" y="714374"/>
              <a:ext cx="493713" cy="162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" name="Freeform 41" descr="Сферы"/>
            <p:cNvSpPr>
              <a:spLocks/>
            </p:cNvSpPr>
            <p:nvPr/>
          </p:nvSpPr>
          <p:spPr bwMode="auto">
            <a:xfrm flipH="1">
              <a:off x="4336021" y="287788"/>
              <a:ext cx="539750" cy="485775"/>
            </a:xfrm>
            <a:custGeom>
              <a:avLst/>
              <a:gdLst>
                <a:gd name="T0" fmla="*/ 0 w 72"/>
                <a:gd name="T1" fmla="*/ 2147483647 h 55"/>
                <a:gd name="T2" fmla="*/ 2147483647 w 72"/>
                <a:gd name="T3" fmla="*/ 2147483647 h 55"/>
                <a:gd name="T4" fmla="*/ 2147483647 w 72"/>
                <a:gd name="T5" fmla="*/ 2147483647 h 55"/>
                <a:gd name="T6" fmla="*/ 2147483647 w 72"/>
                <a:gd name="T7" fmla="*/ 2147483647 h 55"/>
                <a:gd name="T8" fmla="*/ 2147483647 w 72"/>
                <a:gd name="T9" fmla="*/ 2147483647 h 55"/>
                <a:gd name="T10" fmla="*/ 2147483647 w 72"/>
                <a:gd name="T11" fmla="*/ 2147483647 h 55"/>
                <a:gd name="T12" fmla="*/ 2147483647 w 72"/>
                <a:gd name="T13" fmla="*/ 2147483647 h 55"/>
                <a:gd name="T14" fmla="*/ 2147483647 w 72"/>
                <a:gd name="T15" fmla="*/ 2147483647 h 55"/>
                <a:gd name="T16" fmla="*/ 2147483647 w 72"/>
                <a:gd name="T17" fmla="*/ 2147483647 h 55"/>
                <a:gd name="T18" fmla="*/ 2147483647 w 72"/>
                <a:gd name="T19" fmla="*/ 2147483647 h 55"/>
                <a:gd name="T20" fmla="*/ 2147483647 w 72"/>
                <a:gd name="T21" fmla="*/ 2147483647 h 55"/>
                <a:gd name="T22" fmla="*/ 2147483647 w 72"/>
                <a:gd name="T23" fmla="*/ 2147483647 h 55"/>
                <a:gd name="T24" fmla="*/ 0 w 72"/>
                <a:gd name="T25" fmla="*/ 2147483647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55"/>
                <a:gd name="T41" fmla="*/ 72 w 72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55">
                  <a:moveTo>
                    <a:pt x="0" y="30"/>
                  </a:moveTo>
                  <a:cubicBezTo>
                    <a:pt x="3" y="26"/>
                    <a:pt x="7" y="22"/>
                    <a:pt x="11" y="21"/>
                  </a:cubicBezTo>
                  <a:cubicBezTo>
                    <a:pt x="19" y="21"/>
                    <a:pt x="27" y="21"/>
                    <a:pt x="35" y="22"/>
                  </a:cubicBezTo>
                  <a:cubicBezTo>
                    <a:pt x="39" y="22"/>
                    <a:pt x="46" y="28"/>
                    <a:pt x="46" y="28"/>
                  </a:cubicBezTo>
                  <a:cubicBezTo>
                    <a:pt x="50" y="25"/>
                    <a:pt x="51" y="25"/>
                    <a:pt x="56" y="26"/>
                  </a:cubicBezTo>
                  <a:cubicBezTo>
                    <a:pt x="59" y="30"/>
                    <a:pt x="60" y="34"/>
                    <a:pt x="61" y="39"/>
                  </a:cubicBezTo>
                  <a:cubicBezTo>
                    <a:pt x="59" y="45"/>
                    <a:pt x="55" y="50"/>
                    <a:pt x="62" y="55"/>
                  </a:cubicBezTo>
                  <a:cubicBezTo>
                    <a:pt x="72" y="53"/>
                    <a:pt x="71" y="43"/>
                    <a:pt x="62" y="40"/>
                  </a:cubicBezTo>
                  <a:cubicBezTo>
                    <a:pt x="66" y="28"/>
                    <a:pt x="65" y="17"/>
                    <a:pt x="58" y="7"/>
                  </a:cubicBezTo>
                  <a:cubicBezTo>
                    <a:pt x="55" y="2"/>
                    <a:pt x="41" y="1"/>
                    <a:pt x="41" y="1"/>
                  </a:cubicBezTo>
                  <a:cubicBezTo>
                    <a:pt x="18" y="2"/>
                    <a:pt x="24" y="0"/>
                    <a:pt x="11" y="8"/>
                  </a:cubicBezTo>
                  <a:cubicBezTo>
                    <a:pt x="10" y="12"/>
                    <a:pt x="3" y="19"/>
                    <a:pt x="3" y="19"/>
                  </a:cubicBezTo>
                  <a:cubicBezTo>
                    <a:pt x="2" y="23"/>
                    <a:pt x="1" y="26"/>
                    <a:pt x="0" y="30"/>
                  </a:cubicBezTo>
                  <a:close/>
                </a:path>
              </a:pathLst>
            </a:custGeom>
            <a:pattFill prst="sphere">
              <a:fgClr>
                <a:srgbClr val="FFFFFF"/>
              </a:fgClr>
              <a:bgClr>
                <a:srgbClr val="3366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4127353" y="1000125"/>
              <a:ext cx="1058192" cy="1060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5100" b="1" dirty="0">
                  <a:latin typeface="Arial" pitchFamily="34" charset="0"/>
                  <a:cs typeface="Arial" pitchFamily="34" charset="0"/>
                </a:rPr>
                <a:t>2𝒄</a:t>
              </a:r>
              <a:endParaRPr lang="ru-RU" sz="5100" b="1" baseline="30000" dirty="0">
                <a:latin typeface="Arial" pitchFamily="34" charset="0"/>
                <a:cs typeface="Arial" pitchFamily="34" charset="0"/>
                <a:sym typeface="MS Reference Specialty" pitchFamily="2" charset="2"/>
              </a:endParaRPr>
            </a:p>
          </p:txBody>
        </p:sp>
        <p:pic>
          <p:nvPicPr>
            <p:cNvPr id="1067" name="Picture 5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242" y="706805"/>
              <a:ext cx="600075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4" name="Группа 50"/>
          <p:cNvGrpSpPr>
            <a:grpSpLocks/>
          </p:cNvGrpSpPr>
          <p:nvPr/>
        </p:nvGrpSpPr>
        <p:grpSpPr bwMode="auto">
          <a:xfrm>
            <a:off x="3756486" y="1460826"/>
            <a:ext cx="3492487" cy="2398313"/>
            <a:chOff x="1204892" y="380979"/>
            <a:chExt cx="1731085" cy="1776528"/>
          </a:xfrm>
        </p:grpSpPr>
        <p:pic>
          <p:nvPicPr>
            <p:cNvPr id="1057" name="Picture 3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428604"/>
              <a:ext cx="590550" cy="59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36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36"/>
            <a:stretch/>
          </p:blipFill>
          <p:spPr bwMode="auto">
            <a:xfrm>
              <a:off x="1744642" y="765154"/>
              <a:ext cx="531813" cy="139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9" name="Freeform 37" descr="Сферы"/>
            <p:cNvSpPr>
              <a:spLocks/>
            </p:cNvSpPr>
            <p:nvPr/>
          </p:nvSpPr>
          <p:spPr bwMode="auto">
            <a:xfrm flipH="1">
              <a:off x="1671617" y="380979"/>
              <a:ext cx="539750" cy="485775"/>
            </a:xfrm>
            <a:custGeom>
              <a:avLst/>
              <a:gdLst>
                <a:gd name="T0" fmla="*/ 0 w 72"/>
                <a:gd name="T1" fmla="*/ 2147483647 h 55"/>
                <a:gd name="T2" fmla="*/ 2147483647 w 72"/>
                <a:gd name="T3" fmla="*/ 2147483647 h 55"/>
                <a:gd name="T4" fmla="*/ 2147483647 w 72"/>
                <a:gd name="T5" fmla="*/ 2147483647 h 55"/>
                <a:gd name="T6" fmla="*/ 2147483647 w 72"/>
                <a:gd name="T7" fmla="*/ 2147483647 h 55"/>
                <a:gd name="T8" fmla="*/ 2147483647 w 72"/>
                <a:gd name="T9" fmla="*/ 2147483647 h 55"/>
                <a:gd name="T10" fmla="*/ 2147483647 w 72"/>
                <a:gd name="T11" fmla="*/ 2147483647 h 55"/>
                <a:gd name="T12" fmla="*/ 2147483647 w 72"/>
                <a:gd name="T13" fmla="*/ 2147483647 h 55"/>
                <a:gd name="T14" fmla="*/ 2147483647 w 72"/>
                <a:gd name="T15" fmla="*/ 2147483647 h 55"/>
                <a:gd name="T16" fmla="*/ 2147483647 w 72"/>
                <a:gd name="T17" fmla="*/ 2147483647 h 55"/>
                <a:gd name="T18" fmla="*/ 2147483647 w 72"/>
                <a:gd name="T19" fmla="*/ 2147483647 h 55"/>
                <a:gd name="T20" fmla="*/ 2147483647 w 72"/>
                <a:gd name="T21" fmla="*/ 2147483647 h 55"/>
                <a:gd name="T22" fmla="*/ 2147483647 w 72"/>
                <a:gd name="T23" fmla="*/ 2147483647 h 55"/>
                <a:gd name="T24" fmla="*/ 0 w 72"/>
                <a:gd name="T25" fmla="*/ 2147483647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55"/>
                <a:gd name="T41" fmla="*/ 72 w 72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55">
                  <a:moveTo>
                    <a:pt x="0" y="30"/>
                  </a:moveTo>
                  <a:cubicBezTo>
                    <a:pt x="3" y="26"/>
                    <a:pt x="7" y="22"/>
                    <a:pt x="11" y="21"/>
                  </a:cubicBezTo>
                  <a:cubicBezTo>
                    <a:pt x="19" y="21"/>
                    <a:pt x="27" y="21"/>
                    <a:pt x="35" y="22"/>
                  </a:cubicBezTo>
                  <a:cubicBezTo>
                    <a:pt x="39" y="22"/>
                    <a:pt x="46" y="28"/>
                    <a:pt x="46" y="28"/>
                  </a:cubicBezTo>
                  <a:cubicBezTo>
                    <a:pt x="50" y="25"/>
                    <a:pt x="51" y="25"/>
                    <a:pt x="56" y="26"/>
                  </a:cubicBezTo>
                  <a:cubicBezTo>
                    <a:pt x="59" y="30"/>
                    <a:pt x="60" y="34"/>
                    <a:pt x="61" y="39"/>
                  </a:cubicBezTo>
                  <a:cubicBezTo>
                    <a:pt x="59" y="45"/>
                    <a:pt x="55" y="50"/>
                    <a:pt x="62" y="55"/>
                  </a:cubicBezTo>
                  <a:cubicBezTo>
                    <a:pt x="72" y="53"/>
                    <a:pt x="71" y="43"/>
                    <a:pt x="62" y="40"/>
                  </a:cubicBezTo>
                  <a:cubicBezTo>
                    <a:pt x="66" y="28"/>
                    <a:pt x="65" y="17"/>
                    <a:pt x="58" y="7"/>
                  </a:cubicBezTo>
                  <a:cubicBezTo>
                    <a:pt x="55" y="2"/>
                    <a:pt x="41" y="1"/>
                    <a:pt x="41" y="1"/>
                  </a:cubicBezTo>
                  <a:cubicBezTo>
                    <a:pt x="18" y="2"/>
                    <a:pt x="24" y="0"/>
                    <a:pt x="11" y="8"/>
                  </a:cubicBezTo>
                  <a:cubicBezTo>
                    <a:pt x="10" y="12"/>
                    <a:pt x="3" y="19"/>
                    <a:pt x="3" y="19"/>
                  </a:cubicBezTo>
                  <a:cubicBezTo>
                    <a:pt x="2" y="23"/>
                    <a:pt x="1" y="26"/>
                    <a:pt x="0" y="30"/>
                  </a:cubicBezTo>
                  <a:close/>
                </a:path>
              </a:pathLst>
            </a:custGeom>
            <a:pattFill prst="sphere">
              <a:fgClr>
                <a:srgbClr val="FFFFFF"/>
              </a:fgClr>
              <a:bgClr>
                <a:srgbClr val="3366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z-Latn-UZ"/>
            </a:p>
          </p:txBody>
        </p:sp>
        <p:sp>
          <p:nvSpPr>
            <p:cNvPr id="1060" name="Rectangle 38"/>
            <p:cNvSpPr>
              <a:spLocks noChangeArrowheads="1"/>
            </p:cNvSpPr>
            <p:nvPr/>
          </p:nvSpPr>
          <p:spPr bwMode="auto">
            <a:xfrm>
              <a:off x="1276330" y="1052492"/>
              <a:ext cx="1192132" cy="952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uz-Latn-UZ" sz="12600" b="1" i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1" name="Picture 4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892" y="714354"/>
              <a:ext cx="601663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6" name="Object 79"/>
            <p:cNvGraphicFramePr>
              <a:graphicFrameLocks noChangeAspect="1"/>
            </p:cNvGraphicFramePr>
            <p:nvPr/>
          </p:nvGraphicFramePr>
          <p:xfrm>
            <a:off x="1970067" y="1096942"/>
            <a:ext cx="466725" cy="88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4" name="Формула" r:id="rId7" imgW="114120" imgH="215640" progId="Equation.3">
                    <p:embed/>
                  </p:oleObj>
                </mc:Choice>
                <mc:Fallback>
                  <p:oleObj name="Формула" r:id="rId7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0067" y="1096942"/>
                          <a:ext cx="466725" cy="882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2" name="Прямоугольник 48"/>
            <p:cNvSpPr>
              <a:spLocks noChangeArrowheads="1"/>
            </p:cNvSpPr>
            <p:nvPr/>
          </p:nvSpPr>
          <p:spPr bwMode="auto">
            <a:xfrm>
              <a:off x="1364341" y="1243374"/>
              <a:ext cx="15716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5100" b="1" dirty="0">
                  <a:latin typeface="Arial" pitchFamily="34" charset="0"/>
                  <a:cs typeface="Arial" pitchFamily="34" charset="0"/>
                </a:rPr>
                <a:t>16𝒂𝒃</a:t>
              </a:r>
            </a:p>
          </p:txBody>
        </p:sp>
      </p:grpSp>
      <p:sp>
        <p:nvSpPr>
          <p:cNvPr id="1035" name="TextBox 49"/>
          <p:cNvSpPr txBox="1">
            <a:spLocks noChangeArrowheads="1"/>
          </p:cNvSpPr>
          <p:nvPr/>
        </p:nvSpPr>
        <p:spPr bwMode="auto">
          <a:xfrm>
            <a:off x="6712187" y="2403802"/>
            <a:ext cx="1371600" cy="145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600" dirty="0"/>
              <a:t>+</a:t>
            </a:r>
          </a:p>
        </p:txBody>
      </p:sp>
      <p:grpSp>
        <p:nvGrpSpPr>
          <p:cNvPr id="5" name="Группа 64"/>
          <p:cNvGrpSpPr>
            <a:grpSpLocks/>
          </p:cNvGrpSpPr>
          <p:nvPr/>
        </p:nvGrpSpPr>
        <p:grpSpPr bwMode="auto">
          <a:xfrm>
            <a:off x="4500274" y="5184355"/>
            <a:ext cx="4800322" cy="2557563"/>
            <a:chOff x="5857884" y="2143116"/>
            <a:chExt cx="3000396" cy="2131317"/>
          </a:xfrm>
        </p:grpSpPr>
        <p:grpSp>
          <p:nvGrpSpPr>
            <p:cNvPr id="1044" name="Группа 61"/>
            <p:cNvGrpSpPr>
              <a:grpSpLocks/>
            </p:cNvGrpSpPr>
            <p:nvPr/>
          </p:nvGrpSpPr>
          <p:grpSpPr bwMode="auto">
            <a:xfrm>
              <a:off x="5857884" y="2143116"/>
              <a:ext cx="3000396" cy="2131317"/>
              <a:chOff x="6542088" y="404813"/>
              <a:chExt cx="2154251" cy="1824908"/>
            </a:xfrm>
          </p:grpSpPr>
          <p:grpSp>
            <p:nvGrpSpPr>
              <p:cNvPr id="1046" name="Группа 53"/>
              <p:cNvGrpSpPr>
                <a:grpSpLocks/>
              </p:cNvGrpSpPr>
              <p:nvPr/>
            </p:nvGrpSpPr>
            <p:grpSpPr bwMode="auto">
              <a:xfrm>
                <a:off x="6542088" y="404813"/>
                <a:ext cx="1096962" cy="1824908"/>
                <a:chOff x="6542088" y="404813"/>
                <a:chExt cx="1096962" cy="1824908"/>
              </a:xfrm>
            </p:grpSpPr>
            <p:pic>
              <p:nvPicPr>
                <p:cNvPr id="1053" name="Picture 4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48500" y="431800"/>
                  <a:ext cx="590550" cy="592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44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907"/>
                <a:stretch/>
              </p:blipFill>
              <p:spPr bwMode="auto">
                <a:xfrm>
                  <a:off x="7092950" y="765175"/>
                  <a:ext cx="493713" cy="14645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51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42088" y="766763"/>
                  <a:ext cx="601662" cy="568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56" name="Freeform 85" descr="Сферы"/>
                <p:cNvSpPr>
                  <a:spLocks/>
                </p:cNvSpPr>
                <p:nvPr/>
              </p:nvSpPr>
              <p:spPr bwMode="auto">
                <a:xfrm flipH="1">
                  <a:off x="7019925" y="404813"/>
                  <a:ext cx="539750" cy="485775"/>
                </a:xfrm>
                <a:custGeom>
                  <a:avLst/>
                  <a:gdLst>
                    <a:gd name="T0" fmla="*/ 0 w 72"/>
                    <a:gd name="T1" fmla="*/ 2147483647 h 55"/>
                    <a:gd name="T2" fmla="*/ 2147483647 w 72"/>
                    <a:gd name="T3" fmla="*/ 2147483647 h 55"/>
                    <a:gd name="T4" fmla="*/ 2147483647 w 72"/>
                    <a:gd name="T5" fmla="*/ 2147483647 h 55"/>
                    <a:gd name="T6" fmla="*/ 2147483647 w 72"/>
                    <a:gd name="T7" fmla="*/ 2147483647 h 55"/>
                    <a:gd name="T8" fmla="*/ 2147483647 w 72"/>
                    <a:gd name="T9" fmla="*/ 2147483647 h 55"/>
                    <a:gd name="T10" fmla="*/ 2147483647 w 72"/>
                    <a:gd name="T11" fmla="*/ 2147483647 h 55"/>
                    <a:gd name="T12" fmla="*/ 2147483647 w 72"/>
                    <a:gd name="T13" fmla="*/ 2147483647 h 55"/>
                    <a:gd name="T14" fmla="*/ 2147483647 w 72"/>
                    <a:gd name="T15" fmla="*/ 2147483647 h 55"/>
                    <a:gd name="T16" fmla="*/ 2147483647 w 72"/>
                    <a:gd name="T17" fmla="*/ 2147483647 h 55"/>
                    <a:gd name="T18" fmla="*/ 2147483647 w 72"/>
                    <a:gd name="T19" fmla="*/ 2147483647 h 55"/>
                    <a:gd name="T20" fmla="*/ 2147483647 w 72"/>
                    <a:gd name="T21" fmla="*/ 2147483647 h 55"/>
                    <a:gd name="T22" fmla="*/ 2147483647 w 72"/>
                    <a:gd name="T23" fmla="*/ 2147483647 h 55"/>
                    <a:gd name="T24" fmla="*/ 0 w 72"/>
                    <a:gd name="T25" fmla="*/ 2147483647 h 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2"/>
                    <a:gd name="T40" fmla="*/ 0 h 55"/>
                    <a:gd name="T41" fmla="*/ 72 w 72"/>
                    <a:gd name="T42" fmla="*/ 55 h 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2" h="55">
                      <a:moveTo>
                        <a:pt x="0" y="30"/>
                      </a:moveTo>
                      <a:cubicBezTo>
                        <a:pt x="3" y="26"/>
                        <a:pt x="7" y="22"/>
                        <a:pt x="11" y="21"/>
                      </a:cubicBezTo>
                      <a:cubicBezTo>
                        <a:pt x="19" y="21"/>
                        <a:pt x="27" y="21"/>
                        <a:pt x="35" y="22"/>
                      </a:cubicBezTo>
                      <a:cubicBezTo>
                        <a:pt x="39" y="22"/>
                        <a:pt x="46" y="28"/>
                        <a:pt x="46" y="28"/>
                      </a:cubicBezTo>
                      <a:cubicBezTo>
                        <a:pt x="50" y="25"/>
                        <a:pt x="51" y="25"/>
                        <a:pt x="56" y="26"/>
                      </a:cubicBezTo>
                      <a:cubicBezTo>
                        <a:pt x="59" y="30"/>
                        <a:pt x="60" y="34"/>
                        <a:pt x="61" y="39"/>
                      </a:cubicBezTo>
                      <a:cubicBezTo>
                        <a:pt x="59" y="45"/>
                        <a:pt x="55" y="50"/>
                        <a:pt x="62" y="55"/>
                      </a:cubicBezTo>
                      <a:cubicBezTo>
                        <a:pt x="72" y="53"/>
                        <a:pt x="71" y="43"/>
                        <a:pt x="62" y="40"/>
                      </a:cubicBezTo>
                      <a:cubicBezTo>
                        <a:pt x="66" y="28"/>
                        <a:pt x="65" y="17"/>
                        <a:pt x="58" y="7"/>
                      </a:cubicBezTo>
                      <a:cubicBezTo>
                        <a:pt x="55" y="2"/>
                        <a:pt x="41" y="1"/>
                        <a:pt x="41" y="1"/>
                      </a:cubicBezTo>
                      <a:cubicBezTo>
                        <a:pt x="18" y="2"/>
                        <a:pt x="24" y="0"/>
                        <a:pt x="11" y="8"/>
                      </a:cubicBezTo>
                      <a:cubicBezTo>
                        <a:pt x="10" y="12"/>
                        <a:pt x="3" y="19"/>
                        <a:pt x="3" y="19"/>
                      </a:cubicBezTo>
                      <a:cubicBezTo>
                        <a:pt x="2" y="23"/>
                        <a:pt x="1" y="26"/>
                        <a:pt x="0" y="30"/>
                      </a:cubicBezTo>
                      <a:close/>
                    </a:path>
                  </a:pathLst>
                </a:custGeom>
                <a:pattFill prst="sphere">
                  <a:fgClr>
                    <a:srgbClr val="FFFFFF"/>
                  </a:fgClr>
                  <a:bgClr>
                    <a:srgbClr val="3366FF"/>
                  </a:bgClr>
                </a:patt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</p:grpSp>
          <p:grpSp>
            <p:nvGrpSpPr>
              <p:cNvPr id="1047" name="Группа 54"/>
              <p:cNvGrpSpPr>
                <a:grpSpLocks/>
              </p:cNvGrpSpPr>
              <p:nvPr/>
            </p:nvGrpSpPr>
            <p:grpSpPr bwMode="auto">
              <a:xfrm>
                <a:off x="7429520" y="428604"/>
                <a:ext cx="1096962" cy="1801117"/>
                <a:chOff x="6542088" y="404813"/>
                <a:chExt cx="1096962" cy="1801117"/>
              </a:xfrm>
            </p:grpSpPr>
            <p:pic>
              <p:nvPicPr>
                <p:cNvPr id="1049" name="Picture 43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48500" y="431800"/>
                  <a:ext cx="590550" cy="592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44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8420"/>
                <a:stretch/>
              </p:blipFill>
              <p:spPr bwMode="auto">
                <a:xfrm>
                  <a:off x="7092950" y="765175"/>
                  <a:ext cx="493713" cy="14407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51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42088" y="766763"/>
                  <a:ext cx="601662" cy="568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52" name="Freeform 85" descr="Сферы"/>
                <p:cNvSpPr>
                  <a:spLocks/>
                </p:cNvSpPr>
                <p:nvPr/>
              </p:nvSpPr>
              <p:spPr bwMode="auto">
                <a:xfrm flipH="1">
                  <a:off x="7019925" y="404813"/>
                  <a:ext cx="539750" cy="485775"/>
                </a:xfrm>
                <a:custGeom>
                  <a:avLst/>
                  <a:gdLst>
                    <a:gd name="T0" fmla="*/ 0 w 72"/>
                    <a:gd name="T1" fmla="*/ 2147483647 h 55"/>
                    <a:gd name="T2" fmla="*/ 2147483647 w 72"/>
                    <a:gd name="T3" fmla="*/ 2147483647 h 55"/>
                    <a:gd name="T4" fmla="*/ 2147483647 w 72"/>
                    <a:gd name="T5" fmla="*/ 2147483647 h 55"/>
                    <a:gd name="T6" fmla="*/ 2147483647 w 72"/>
                    <a:gd name="T7" fmla="*/ 2147483647 h 55"/>
                    <a:gd name="T8" fmla="*/ 2147483647 w 72"/>
                    <a:gd name="T9" fmla="*/ 2147483647 h 55"/>
                    <a:gd name="T10" fmla="*/ 2147483647 w 72"/>
                    <a:gd name="T11" fmla="*/ 2147483647 h 55"/>
                    <a:gd name="T12" fmla="*/ 2147483647 w 72"/>
                    <a:gd name="T13" fmla="*/ 2147483647 h 55"/>
                    <a:gd name="T14" fmla="*/ 2147483647 w 72"/>
                    <a:gd name="T15" fmla="*/ 2147483647 h 55"/>
                    <a:gd name="T16" fmla="*/ 2147483647 w 72"/>
                    <a:gd name="T17" fmla="*/ 2147483647 h 55"/>
                    <a:gd name="T18" fmla="*/ 2147483647 w 72"/>
                    <a:gd name="T19" fmla="*/ 2147483647 h 55"/>
                    <a:gd name="T20" fmla="*/ 2147483647 w 72"/>
                    <a:gd name="T21" fmla="*/ 2147483647 h 55"/>
                    <a:gd name="T22" fmla="*/ 2147483647 w 72"/>
                    <a:gd name="T23" fmla="*/ 2147483647 h 55"/>
                    <a:gd name="T24" fmla="*/ 0 w 72"/>
                    <a:gd name="T25" fmla="*/ 2147483647 h 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2"/>
                    <a:gd name="T40" fmla="*/ 0 h 55"/>
                    <a:gd name="T41" fmla="*/ 72 w 72"/>
                    <a:gd name="T42" fmla="*/ 55 h 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2" h="55">
                      <a:moveTo>
                        <a:pt x="0" y="30"/>
                      </a:moveTo>
                      <a:cubicBezTo>
                        <a:pt x="3" y="26"/>
                        <a:pt x="7" y="22"/>
                        <a:pt x="11" y="21"/>
                      </a:cubicBezTo>
                      <a:cubicBezTo>
                        <a:pt x="19" y="21"/>
                        <a:pt x="27" y="21"/>
                        <a:pt x="35" y="22"/>
                      </a:cubicBezTo>
                      <a:cubicBezTo>
                        <a:pt x="39" y="22"/>
                        <a:pt x="46" y="28"/>
                        <a:pt x="46" y="28"/>
                      </a:cubicBezTo>
                      <a:cubicBezTo>
                        <a:pt x="50" y="25"/>
                        <a:pt x="51" y="25"/>
                        <a:pt x="56" y="26"/>
                      </a:cubicBezTo>
                      <a:cubicBezTo>
                        <a:pt x="59" y="30"/>
                        <a:pt x="60" y="34"/>
                        <a:pt x="61" y="39"/>
                      </a:cubicBezTo>
                      <a:cubicBezTo>
                        <a:pt x="59" y="45"/>
                        <a:pt x="55" y="50"/>
                        <a:pt x="62" y="55"/>
                      </a:cubicBezTo>
                      <a:cubicBezTo>
                        <a:pt x="72" y="53"/>
                        <a:pt x="71" y="43"/>
                        <a:pt x="62" y="40"/>
                      </a:cubicBezTo>
                      <a:cubicBezTo>
                        <a:pt x="66" y="28"/>
                        <a:pt x="65" y="17"/>
                        <a:pt x="58" y="7"/>
                      </a:cubicBezTo>
                      <a:cubicBezTo>
                        <a:pt x="55" y="2"/>
                        <a:pt x="41" y="1"/>
                        <a:pt x="41" y="1"/>
                      </a:cubicBezTo>
                      <a:cubicBezTo>
                        <a:pt x="18" y="2"/>
                        <a:pt x="24" y="0"/>
                        <a:pt x="11" y="8"/>
                      </a:cubicBezTo>
                      <a:cubicBezTo>
                        <a:pt x="10" y="12"/>
                        <a:pt x="3" y="19"/>
                        <a:pt x="3" y="19"/>
                      </a:cubicBezTo>
                      <a:cubicBezTo>
                        <a:pt x="2" y="23"/>
                        <a:pt x="1" y="26"/>
                        <a:pt x="0" y="30"/>
                      </a:cubicBezTo>
                      <a:close/>
                    </a:path>
                  </a:pathLst>
                </a:custGeom>
                <a:pattFill prst="sphere">
                  <a:fgClr>
                    <a:srgbClr val="FFFFFF"/>
                  </a:fgClr>
                  <a:bgClr>
                    <a:srgbClr val="3366FF"/>
                  </a:bgClr>
                </a:patt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z-Latn-UZ"/>
                </a:p>
              </p:txBody>
            </p:sp>
          </p:grpSp>
          <p:sp>
            <p:nvSpPr>
              <p:cNvPr id="1048" name="Rectangle 46"/>
              <p:cNvSpPr>
                <a:spLocks noChangeArrowheads="1"/>
              </p:cNvSpPr>
              <p:nvPr/>
            </p:nvSpPr>
            <p:spPr bwMode="auto">
              <a:xfrm>
                <a:off x="6572264" y="1071546"/>
                <a:ext cx="2124075" cy="9540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uz-Latn-UZ" sz="12600" b="1" i="1" baseline="30000"/>
              </a:p>
            </p:txBody>
          </p:sp>
        </p:grpSp>
        <p:sp>
          <p:nvSpPr>
            <p:cNvPr id="1045" name="Прямоугольник 62"/>
            <p:cNvSpPr>
              <a:spLocks noChangeArrowheads="1"/>
            </p:cNvSpPr>
            <p:nvPr/>
          </p:nvSpPr>
          <p:spPr bwMode="auto">
            <a:xfrm>
              <a:off x="6371769" y="3128617"/>
              <a:ext cx="2152372" cy="769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4800" i="1" dirty="0" smtClean="0"/>
                <a:t> </a:t>
              </a:r>
              <a:r>
                <a:rPr lang="ru-RU" sz="5400" b="1" dirty="0">
                  <a:latin typeface="Arial" pitchFamily="34" charset="0"/>
                  <a:cs typeface="Arial" pitchFamily="34" charset="0"/>
                </a:rPr>
                <a:t>16</a:t>
              </a:r>
              <a:r>
                <a:rPr lang="ru-RU" sz="5400" b="1" dirty="0" smtClean="0">
                  <a:latin typeface="Arial" pitchFamily="34" charset="0"/>
                  <a:cs typeface="Arial" pitchFamily="34" charset="0"/>
                </a:rPr>
                <a:t>𝒂𝒃 + 2𝒄</a:t>
              </a:r>
              <a:endParaRPr lang="ru-RU" sz="5400" b="1" baseline="30000" dirty="0">
                <a:latin typeface="Arial" pitchFamily="34" charset="0"/>
                <a:cs typeface="Arial" pitchFamily="34" charset="0"/>
                <a:sym typeface="MS Reference Specialty" pitchFamily="2" charset="2"/>
              </a:endParaRPr>
            </a:p>
          </p:txBody>
        </p:sp>
      </p:grp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5822698" y="4074166"/>
            <a:ext cx="3312643" cy="80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sz="44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Многочлен</a:t>
            </a:r>
          </a:p>
        </p:txBody>
      </p:sp>
      <p:sp>
        <p:nvSpPr>
          <p:cNvPr id="44" name="Заголовок 1"/>
          <p:cNvSpPr>
            <a:spLocks/>
          </p:cNvSpPr>
          <p:nvPr/>
        </p:nvSpPr>
        <p:spPr bwMode="auto">
          <a:xfrm>
            <a:off x="1958688" y="837882"/>
            <a:ext cx="4584378" cy="5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>
            <a:lvl1pPr>
              <a:defRPr sz="4300">
                <a:solidFill>
                  <a:srgbClr val="572314"/>
                </a:solidFill>
                <a:latin typeface="Corbel" pitchFamily="34" charset="0"/>
              </a:defRPr>
            </a:lvl1pPr>
            <a:lvl2pPr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</a:lstStyle>
          <a:p>
            <a:pPr algn="ctr">
              <a:defRPr/>
            </a:pPr>
            <a:r>
              <a:rPr lang="uz-Cyrl-UZ" altLang="ru-RU" sz="4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одночлен</a:t>
            </a:r>
            <a:endParaRPr lang="ru-RU" altLang="ru-RU" sz="48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Заголовок 1"/>
          <p:cNvSpPr>
            <a:spLocks/>
          </p:cNvSpPr>
          <p:nvPr/>
        </p:nvSpPr>
        <p:spPr bwMode="auto">
          <a:xfrm>
            <a:off x="7397987" y="928062"/>
            <a:ext cx="5376068" cy="5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>
            <a:lvl1pPr>
              <a:defRPr sz="4300">
                <a:solidFill>
                  <a:srgbClr val="572314"/>
                </a:solidFill>
                <a:latin typeface="Corbel" pitchFamily="34" charset="0"/>
              </a:defRPr>
            </a:lvl1pPr>
            <a:lvl2pPr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</a:lstStyle>
          <a:p>
            <a:pPr algn="ctr">
              <a:defRPr/>
            </a:pPr>
            <a:r>
              <a:rPr lang="uz-Cyrl-UZ" altLang="ru-RU" sz="4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одночлен</a:t>
            </a:r>
            <a:endParaRPr lang="ru-RU" altLang="ru-RU" sz="48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09600" y="906730"/>
            <a:ext cx="14020800" cy="136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Многочленом называется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алгебраическая сумма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нескольких одночленов</a:t>
            </a:r>
            <a:endParaRPr lang="ru-RU" sz="4000" b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5384800" y="226696"/>
            <a:ext cx="4847019" cy="5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>
            <a:lvl1pPr>
              <a:defRPr sz="4300">
                <a:solidFill>
                  <a:srgbClr val="572314"/>
                </a:solidFill>
                <a:latin typeface="Corbel" pitchFamily="34" charset="0"/>
              </a:defRPr>
            </a:lvl1pPr>
            <a:lvl2pPr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</a:lstStyle>
          <a:p>
            <a:pPr algn="ctr">
              <a:defRPr/>
            </a:pPr>
            <a:r>
              <a:rPr lang="uz-Cyrl-UZ" altLang="ru-RU" sz="48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uz-Cyrl-UZ" altLang="ru-RU" sz="4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ногочлен</a:t>
            </a:r>
            <a:r>
              <a:rPr lang="ru-RU" altLang="ru-RU" sz="4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altLang="ru-RU" sz="48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62"/>
          <p:cNvSpPr>
            <a:spLocks noChangeArrowheads="1"/>
          </p:cNvSpPr>
          <p:nvPr/>
        </p:nvSpPr>
        <p:spPr bwMode="auto">
          <a:xfrm>
            <a:off x="5898214" y="2438400"/>
            <a:ext cx="34435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800" i="1" dirty="0" smtClean="0"/>
              <a:t> 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16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𝒂𝒃 + 2𝒄</a:t>
            </a:r>
            <a:endParaRPr lang="ru-RU" sz="5400" b="1" baseline="30000" dirty="0">
              <a:latin typeface="Arial" pitchFamily="34" charset="0"/>
              <a:cs typeface="Arial" pitchFamily="34" charset="0"/>
              <a:sym typeface="MS Reference Specialty" pitchFamily="2" charset="2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5278123" y="3444343"/>
            <a:ext cx="1143000" cy="1628776"/>
          </a:xfrm>
          <a:prstGeom prst="curvedRightArrow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flipH="1">
            <a:off x="9050021" y="3444344"/>
            <a:ext cx="1028701" cy="1543050"/>
          </a:xfrm>
          <a:prstGeom prst="curvedRightArrow">
            <a:avLst/>
          </a:prstGeom>
          <a:solidFill>
            <a:schemeClr val="accent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6723" y="4987393"/>
            <a:ext cx="5143499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C00000"/>
                </a:solidFill>
              </a:rPr>
              <a:t>Члены многочлена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04800" y="6172200"/>
            <a:ext cx="14020800" cy="136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Одночлены, из которых составлен многочлен</a:t>
            </a:r>
            <a:r>
              <a:rPr lang="ru-RU" sz="4000" b="1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называются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членами этого многочлена</a:t>
            </a:r>
            <a:endParaRPr lang="ru-RU" sz="4000" b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0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59757" y="4511039"/>
                <a:ext cx="4541873" cy="84773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sSup>
                        <m:sSupPr>
                          <m:ctrlPr>
                            <a:rPr lang="uz-Latn-UZ" sz="48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ru-RU" sz="48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uz-Latn-UZ" sz="48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/>
                              <a:cs typeface="Arial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uz-Latn-UZ" sz="48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8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𝒄𝒙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57" y="4511039"/>
                <a:ext cx="4541873" cy="8477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28800" y="2286000"/>
                <a:ext cx="2614114" cy="84773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uz-Latn-UZ" sz="4800" b="1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8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8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800" b="1" i="1" smtClean="0"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en-US" sz="48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800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uz-Latn-UZ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286000"/>
                <a:ext cx="2614114" cy="847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/>
          </p:cNvSpPr>
          <p:nvPr/>
        </p:nvSpPr>
        <p:spPr bwMode="auto">
          <a:xfrm>
            <a:off x="5384800" y="226696"/>
            <a:ext cx="4847019" cy="5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>
            <a:lvl1pPr>
              <a:defRPr sz="4300">
                <a:solidFill>
                  <a:srgbClr val="572314"/>
                </a:solidFill>
                <a:latin typeface="Corbel" pitchFamily="34" charset="0"/>
              </a:defRPr>
            </a:lvl1pPr>
            <a:lvl2pPr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</a:lstStyle>
          <a:p>
            <a:pPr algn="ctr">
              <a:defRPr/>
            </a:pPr>
            <a:r>
              <a:rPr lang="uz-Cyrl-UZ" altLang="ru-RU" sz="48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uz-Cyrl-UZ" altLang="ru-RU" sz="4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ногочлен</a:t>
            </a:r>
            <a:r>
              <a:rPr lang="ru-RU" altLang="ru-RU" sz="4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altLang="ru-RU" sz="48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774931" y="1362402"/>
            <a:ext cx="4847019" cy="5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>
            <a:lvl1pPr>
              <a:defRPr sz="4300">
                <a:solidFill>
                  <a:srgbClr val="572314"/>
                </a:solidFill>
                <a:latin typeface="Corbel" pitchFamily="34" charset="0"/>
              </a:defRPr>
            </a:lvl1pPr>
            <a:lvl2pPr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</a:lstStyle>
          <a:p>
            <a:pPr algn="ctr">
              <a:defRPr/>
            </a:pPr>
            <a:r>
              <a:rPr lang="uz-Cyrl-UZ" altLang="ru-RU" sz="4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двухчлен</a:t>
            </a:r>
            <a:endParaRPr lang="ru-RU" altLang="ru-RU" sz="48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07683" y="810903"/>
            <a:ext cx="2743200" cy="110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Члены</a:t>
            </a:r>
            <a:r>
              <a:rPr lang="ru-RU" sz="4800" b="1" dirty="0" smtClean="0">
                <a:solidFill>
                  <a:srgbClr val="002060"/>
                </a:solidFill>
              </a:rPr>
              <a:t> 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754611" y="3585844"/>
            <a:ext cx="4847019" cy="5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>
            <a:lvl1pPr>
              <a:defRPr sz="4300">
                <a:solidFill>
                  <a:srgbClr val="572314"/>
                </a:solidFill>
                <a:latin typeface="Corbel" pitchFamily="34" charset="0"/>
              </a:defRPr>
            </a:lvl1pPr>
            <a:lvl2pPr>
              <a:defRPr sz="4300">
                <a:solidFill>
                  <a:srgbClr val="572314"/>
                </a:solidFill>
                <a:latin typeface="Corbel" pitchFamily="34" charset="0"/>
              </a:defRPr>
            </a:lvl2pPr>
            <a:lvl3pPr>
              <a:defRPr sz="4300">
                <a:solidFill>
                  <a:srgbClr val="572314"/>
                </a:solidFill>
                <a:latin typeface="Corbel" pitchFamily="34" charset="0"/>
              </a:defRPr>
            </a:lvl3pPr>
            <a:lvl4pPr>
              <a:defRPr sz="4300">
                <a:solidFill>
                  <a:srgbClr val="572314"/>
                </a:solidFill>
                <a:latin typeface="Corbel" pitchFamily="34" charset="0"/>
              </a:defRPr>
            </a:lvl4pPr>
            <a:lvl5pPr>
              <a:defRPr sz="4300">
                <a:solidFill>
                  <a:srgbClr val="572314"/>
                </a:solidFill>
                <a:latin typeface="Corbe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orbel" pitchFamily="34" charset="0"/>
              </a:defRPr>
            </a:lvl9pPr>
          </a:lstStyle>
          <a:p>
            <a:pPr algn="ctr">
              <a:defRPr/>
            </a:pPr>
            <a:r>
              <a:rPr lang="uz-Cyrl-UZ" altLang="ru-RU" sz="4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трёхчлен</a:t>
            </a:r>
            <a:endParaRPr lang="ru-RU" altLang="ru-RU" sz="48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91016" y="3368239"/>
            <a:ext cx="2711509" cy="9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     Члены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707683" y="2317482"/>
                <a:ext cx="1166666" cy="78476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Cyrl-UZ" sz="4400" b="1" i="1">
                          <a:latin typeface="Cambria Math"/>
                          <a:cs typeface="Arial" pitchFamily="34" charset="0"/>
                        </a:rPr>
                        <m:t>, 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83" y="2317482"/>
                <a:ext cx="1166666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361503" y="2332808"/>
                <a:ext cx="1423788" cy="7694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ru-RU" sz="4400" b="1" dirty="0">
                    <a:solidFill>
                      <a:srgbClr val="002060"/>
                    </a:solidFill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503" y="2332808"/>
                <a:ext cx="1423788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435015" y="4574005"/>
                <a:ext cx="1926488" cy="78476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  <a:cs typeface="Arial" pitchFamily="34" charset="0"/>
                        </a:rPr>
                        <m:t>𝟒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Cyrl-UZ" sz="4400" b="1" i="1">
                          <a:latin typeface="Cambria Math"/>
                          <a:cs typeface="Arial" pitchFamily="34" charset="0"/>
                        </a:rPr>
                        <m:t>, 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015" y="4574005"/>
                <a:ext cx="1926488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656013" y="4575801"/>
                <a:ext cx="1108958" cy="7829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p>
                      </m:sSup>
                      <m:r>
                        <a:rPr lang="uz-Cyrl-UZ" sz="4400" b="1" i="1">
                          <a:latin typeface="Cambria Math"/>
                          <a:cs typeface="Arial" pitchFamily="34" charset="0"/>
                        </a:rPr>
                        <m:t>, 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013" y="4575801"/>
                <a:ext cx="1108958" cy="7829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0002525" y="4542521"/>
                <a:ext cx="1615507" cy="78476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ru-RU" sz="4400" b="1" i="1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𝒄𝒙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525" y="4542521"/>
                <a:ext cx="1615507" cy="784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Математические загадки с подвохом, математические загадки для детей с  ответам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0" y="360609"/>
            <a:ext cx="3001968" cy="348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9378</TotalTime>
  <Words>864</Words>
  <Application>Microsoft Office PowerPoint</Application>
  <PresentationFormat>Произвольный</PresentationFormat>
  <Paragraphs>118</Paragraphs>
  <Slides>14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575</cp:revision>
  <dcterms:created xsi:type="dcterms:W3CDTF">2020-04-09T07:32:19Z</dcterms:created>
  <dcterms:modified xsi:type="dcterms:W3CDTF">2021-02-18T17:26:38Z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