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60" r:id="rId2"/>
    <p:sldId id="492" r:id="rId3"/>
    <p:sldId id="611" r:id="rId4"/>
    <p:sldId id="616" r:id="rId5"/>
    <p:sldId id="613" r:id="rId6"/>
    <p:sldId id="614" r:id="rId7"/>
    <p:sldId id="618" r:id="rId8"/>
    <p:sldId id="619" r:id="rId9"/>
    <p:sldId id="620" r:id="rId10"/>
    <p:sldId id="621" r:id="rId11"/>
    <p:sldId id="622" r:id="rId12"/>
    <p:sldId id="623" r:id="rId13"/>
    <p:sldId id="617" r:id="rId14"/>
    <p:sldId id="624" r:id="rId15"/>
    <p:sldId id="610" r:id="rId16"/>
    <p:sldId id="625" r:id="rId17"/>
    <p:sldId id="626" r:id="rId18"/>
    <p:sldId id="510" r:id="rId19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611"/>
            <p14:sldId id="616"/>
            <p14:sldId id="613"/>
            <p14:sldId id="614"/>
            <p14:sldId id="618"/>
            <p14:sldId id="619"/>
            <p14:sldId id="620"/>
            <p14:sldId id="621"/>
            <p14:sldId id="622"/>
            <p14:sldId id="623"/>
            <p14:sldId id="617"/>
            <p14:sldId id="624"/>
            <p14:sldId id="610"/>
            <p14:sldId id="625"/>
            <p14:sldId id="626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821023"/>
    <a:srgbClr val="A50021"/>
    <a:srgbClr val="00A859"/>
    <a:srgbClr val="FF6B6B"/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2" autoAdjust="0"/>
    <p:restoredTop sz="94600" autoAdjust="0"/>
  </p:normalViewPr>
  <p:slideViewPr>
    <p:cSldViewPr>
      <p:cViewPr>
        <p:scale>
          <a:sx n="47" d="100"/>
          <a:sy n="47" d="100"/>
        </p:scale>
        <p:origin x="-816" y="-228"/>
      </p:cViewPr>
      <p:guideLst>
        <p:guide orient="horz" pos="7304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78DEE-EFEC-40BA-9431-A0CDBB1F63FD}" type="slidenum">
              <a:rPr lang="ru-RU"/>
              <a:pPr/>
              <a:t>4</a:t>
            </a:fld>
            <a:endParaRPr lang="ru-RU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BDE03-673A-49F9-9691-1E9736DEC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0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png"/><Relationship Id="rId4" Type="http://schemas.openxmlformats.org/officeDocument/2006/relationships/image" Target="../media/image18.w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1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27.jpeg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43.png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microsoft.com/office/2007/relationships/hdphoto" Target="../media/hdphoto2.wdp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17813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>
              <a:spcBef>
                <a:spcPts val="319"/>
              </a:spcBef>
            </a:pPr>
            <a:r>
              <a:rPr lang="ru-RU" sz="57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2044905" y="1387388"/>
            <a:ext cx="1300693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4876800" y="578524"/>
            <a:ext cx="4572000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209806" y="2593566"/>
            <a:ext cx="9429093" cy="3590572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lnSpc>
                <a:spcPts val="4955"/>
              </a:lnSpc>
              <a:spcBef>
                <a:spcPts val="279"/>
              </a:spcBef>
            </a:pPr>
            <a:endParaRPr lang="ru-RU"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lnSpc>
                <a:spcPts val="4955"/>
              </a:lnSpc>
              <a:spcBef>
                <a:spcPts val="279"/>
              </a:spcBef>
            </a:pPr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lnSpc>
                <a:spcPts val="4955"/>
              </a:lnSpc>
              <a:spcBef>
                <a:spcPts val="279"/>
              </a:spcBef>
            </a:pPr>
            <a:endParaRPr lang="ru-RU" sz="4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Степень с натуральным</a:t>
            </a:r>
          </a:p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показателем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028" name="Picture 4" descr="Математика, логотип умения считать Иллюстрация вектора - иллюстрации  насчитывающей считать, умения: 651809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" b="99885" l="6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255724"/>
            <a:ext cx="4845386" cy="32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90012" y="6909697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12041081"/>
              </p:ext>
            </p:extLst>
          </p:nvPr>
        </p:nvGraphicFramePr>
        <p:xfrm>
          <a:off x="1447800" y="3585456"/>
          <a:ext cx="3911600" cy="88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Формула" r:id="rId3" imgW="672840" imgH="203040" progId="Equation.3">
                  <p:embed/>
                </p:oleObj>
              </mc:Choice>
              <mc:Fallback>
                <p:oleObj name="Формула" r:id="rId3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5456"/>
                        <a:ext cx="3911600" cy="885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>
            <a:off x="2163688" y="3452326"/>
            <a:ext cx="604867" cy="2189043"/>
          </a:xfrm>
          <a:prstGeom prst="rightBrace">
            <a:avLst>
              <a:gd name="adj1" fmla="val 4288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55771"/>
              </p:ext>
            </p:extLst>
          </p:nvPr>
        </p:nvGraphicFramePr>
        <p:xfrm>
          <a:off x="838200" y="4537074"/>
          <a:ext cx="4343400" cy="150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Формула" r:id="rId5" imgW="914400" imgH="431640" progId="Equation.3">
                  <p:embed/>
                </p:oleObj>
              </mc:Choice>
              <mc:Fallback>
                <p:oleObj name="Формула" r:id="rId5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37074"/>
                        <a:ext cx="4343400" cy="1502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97086" y="3486277"/>
            <a:ext cx="8180109" cy="13630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Читают: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в степени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или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-я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степень числа 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007" y="567146"/>
            <a:ext cx="14286387" cy="225555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Степень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числа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 натуральным показателем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большим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1, называется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произведение 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множителей,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каждый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из которых равен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172200"/>
            <a:ext cx="13940749" cy="154767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 	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Степенью числа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  показателем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называется само число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4580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9222"/>
              </p:ext>
            </p:extLst>
          </p:nvPr>
        </p:nvGraphicFramePr>
        <p:xfrm>
          <a:off x="5986780" y="5029200"/>
          <a:ext cx="2656840" cy="88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Формула" r:id="rId7" imgW="457200" imgH="203040" progId="Equation.3">
                  <p:embed/>
                </p:oleObj>
              </mc:Choice>
              <mc:Fallback>
                <p:oleObj name="Формула" r:id="rId7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780" y="5029200"/>
                        <a:ext cx="2656840" cy="885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7400" y="152400"/>
            <a:ext cx="10951368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1194" y="5181600"/>
                <a:ext cx="1913152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𝟐𝟕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=27</a:t>
                </a:r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194" y="5181600"/>
                <a:ext cx="1913152" cy="721801"/>
              </a:xfrm>
              <a:prstGeom prst="rect">
                <a:avLst/>
              </a:prstGeom>
              <a:blipFill rotWithShape="1">
                <a:blip r:embed="rId9"/>
                <a:stretch>
                  <a:fillRect t="-13559" r="-9554" b="-3559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06200" y="5181599"/>
                <a:ext cx="250466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𝟖𝟒𝟓</m:t>
                        </m:r>
                      </m:e>
                      <m:sup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=845</a:t>
                </a:r>
                <a:endParaRPr lang="uz-Latn-UZ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0" y="5181599"/>
                <a:ext cx="2504660" cy="721801"/>
              </a:xfrm>
              <a:prstGeom prst="rect">
                <a:avLst/>
              </a:prstGeom>
              <a:blipFill rotWithShape="1">
                <a:blip r:embed="rId10"/>
                <a:stretch>
                  <a:fillRect t="-13559" r="-7317" b="-3559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051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068450"/>
              </p:ext>
            </p:extLst>
          </p:nvPr>
        </p:nvGraphicFramePr>
        <p:xfrm>
          <a:off x="1916113" y="1855788"/>
          <a:ext cx="8604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Формула" r:id="rId3" imgW="164880" imgH="190440" progId="Equation.3">
                  <p:embed/>
                </p:oleObj>
              </mc:Choice>
              <mc:Fallback>
                <p:oleObj name="Формула" r:id="rId3" imgW="164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1855788"/>
                        <a:ext cx="860425" cy="88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1338"/>
              </p:ext>
            </p:extLst>
          </p:nvPr>
        </p:nvGraphicFramePr>
        <p:xfrm>
          <a:off x="3810000" y="3200400"/>
          <a:ext cx="1792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Формула" r:id="rId5" imgW="342720" imgH="228600" progId="Equation.3">
                  <p:embed/>
                </p:oleObj>
              </mc:Choice>
              <mc:Fallback>
                <p:oleObj name="Формула" r:id="rId5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00400"/>
                        <a:ext cx="1792287" cy="1038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85076"/>
              </p:ext>
            </p:extLst>
          </p:nvPr>
        </p:nvGraphicFramePr>
        <p:xfrm>
          <a:off x="6400800" y="1295400"/>
          <a:ext cx="1970087" cy="2134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Формула" r:id="rId7" imgW="342720" imgH="469800" progId="Equation.3">
                  <p:embed/>
                </p:oleObj>
              </mc:Choice>
              <mc:Fallback>
                <p:oleObj name="Формула" r:id="rId7" imgW="342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295400"/>
                        <a:ext cx="1970087" cy="2134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56198"/>
              </p:ext>
            </p:extLst>
          </p:nvPr>
        </p:nvGraphicFramePr>
        <p:xfrm>
          <a:off x="9448800" y="2590800"/>
          <a:ext cx="26558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Формула" r:id="rId9" imgW="507960" imgH="241200" progId="Equation.3">
                  <p:embed/>
                </p:oleObj>
              </mc:Choice>
              <mc:Fallback>
                <p:oleObj name="Формула" r:id="rId9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2590800"/>
                        <a:ext cx="2655888" cy="111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95624"/>
              </p:ext>
            </p:extLst>
          </p:nvPr>
        </p:nvGraphicFramePr>
        <p:xfrm>
          <a:off x="3810000" y="5365750"/>
          <a:ext cx="10604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Формула" r:id="rId11" imgW="203040" imgH="203040" progId="Equation.3">
                  <p:embed/>
                </p:oleObj>
              </mc:Choice>
              <mc:Fallback>
                <p:oleObj name="Формула" r:id="rId11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65750"/>
                        <a:ext cx="1060450" cy="100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479775"/>
              </p:ext>
            </p:extLst>
          </p:nvPr>
        </p:nvGraphicFramePr>
        <p:xfrm>
          <a:off x="6970374" y="5029200"/>
          <a:ext cx="2520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Формула" r:id="rId13" imgW="482400" imgH="241200" progId="Equation.3">
                  <p:embed/>
                </p:oleObj>
              </mc:Choice>
              <mc:Fallback>
                <p:oleObj name="Формула" r:id="rId13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374" y="5029200"/>
                        <a:ext cx="2520950" cy="1238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226369"/>
            <a:ext cx="13940749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Назовите 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основание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степени</a:t>
            </a:r>
          </a:p>
        </p:txBody>
      </p:sp>
      <p:pic>
        <p:nvPicPr>
          <p:cNvPr id="9" name="Picture 2" descr="учитель карандаша характера Иллюстрация вектора - иллюстрации насчитывающей  карандаша, характера: 2573409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 flipH="1">
            <a:off x="11121350" y="3657600"/>
            <a:ext cx="2819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409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4465320"/>
            <a:ext cx="2590800" cy="35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46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80023484"/>
              </p:ext>
            </p:extLst>
          </p:nvPr>
        </p:nvGraphicFramePr>
        <p:xfrm>
          <a:off x="4259263" y="1522413"/>
          <a:ext cx="46672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Формула" r:id="rId3" imgW="1218960" imgH="203040" progId="Equation.3">
                  <p:embed/>
                </p:oleObj>
              </mc:Choice>
              <mc:Fallback>
                <p:oleObj name="Формула" r:id="rId3" imgW="1218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1522413"/>
                        <a:ext cx="46672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00757"/>
              </p:ext>
            </p:extLst>
          </p:nvPr>
        </p:nvGraphicFramePr>
        <p:xfrm>
          <a:off x="2936875" y="2560638"/>
          <a:ext cx="87455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Формула" r:id="rId5" imgW="2006280" imgH="228600" progId="Equation.3">
                  <p:embed/>
                </p:oleObj>
              </mc:Choice>
              <mc:Fallback>
                <p:oleObj name="Формула" r:id="rId5" imgW="2006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2560638"/>
                        <a:ext cx="8745538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271292"/>
            <a:ext cx="14630400" cy="80900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Это действие третьей ступени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432" y="1522512"/>
            <a:ext cx="3341171" cy="74745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Например:</a:t>
            </a:r>
          </a:p>
        </p:txBody>
      </p:sp>
      <p:graphicFrame>
        <p:nvGraphicFramePr>
          <p:cNvPr id="24580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343866"/>
              </p:ext>
            </p:extLst>
          </p:nvPr>
        </p:nvGraphicFramePr>
        <p:xfrm>
          <a:off x="635000" y="3856038"/>
          <a:ext cx="22860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Формула" r:id="rId7" imgW="393480" imgH="203040" progId="Equation.3">
                  <p:embed/>
                </p:oleObj>
              </mc:Choice>
              <mc:Fallback>
                <p:oleObj name="Формула" r:id="rId7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856038"/>
                        <a:ext cx="22860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36714"/>
              </p:ext>
            </p:extLst>
          </p:nvPr>
        </p:nvGraphicFramePr>
        <p:xfrm>
          <a:off x="3746500" y="3941763"/>
          <a:ext cx="2360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Формула" r:id="rId9" imgW="406080" imgH="203040" progId="Equation.3">
                  <p:embed/>
                </p:oleObj>
              </mc:Choice>
              <mc:Fallback>
                <p:oleObj name="Формула" r:id="rId9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3941763"/>
                        <a:ext cx="236061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2432" y="226368"/>
            <a:ext cx="13940749" cy="154767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Нахождение значения степени называют 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возведением в степень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66170"/>
              </p:ext>
            </p:extLst>
          </p:nvPr>
        </p:nvGraphicFramePr>
        <p:xfrm>
          <a:off x="6623050" y="3336925"/>
          <a:ext cx="74564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Формула" r:id="rId11" imgW="1282680" imgH="469800" progId="Equation.3">
                  <p:embed/>
                </p:oleObj>
              </mc:Choice>
              <mc:Fallback>
                <p:oleObj name="Формула" r:id="rId11" imgW="1282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3336925"/>
                        <a:ext cx="74564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66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2"/>
          <a:stretch>
            <a:fillRect/>
          </a:stretch>
        </p:blipFill>
        <p:spPr bwMode="auto">
          <a:xfrm>
            <a:off x="11808461" y="0"/>
            <a:ext cx="2821939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5"/>
          <a:stretch>
            <a:fillRect/>
          </a:stretch>
        </p:blipFill>
        <p:spPr bwMode="auto">
          <a:xfrm>
            <a:off x="11772902" y="2731770"/>
            <a:ext cx="2857499" cy="27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0"/>
          <p:cNvSpPr txBox="1">
            <a:spLocks noChangeArrowheads="1"/>
          </p:cNvSpPr>
          <p:nvPr/>
        </p:nvSpPr>
        <p:spPr bwMode="auto">
          <a:xfrm>
            <a:off x="1579880" y="5238750"/>
            <a:ext cx="2623821" cy="6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8" tIns="65304" rIns="130608" bIns="6530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z-Latn-UZ"/>
          </a:p>
        </p:txBody>
      </p:sp>
      <p:sp>
        <p:nvSpPr>
          <p:cNvPr id="17413" name="Text Box 21"/>
          <p:cNvSpPr txBox="1">
            <a:spLocks noChangeArrowheads="1"/>
          </p:cNvSpPr>
          <p:nvPr/>
        </p:nvSpPr>
        <p:spPr bwMode="auto">
          <a:xfrm>
            <a:off x="1348741" y="4892040"/>
            <a:ext cx="3200400" cy="6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8" tIns="65304" rIns="130608" bIns="6530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z-Latn-UZ"/>
          </a:p>
        </p:txBody>
      </p:sp>
      <p:grpSp>
        <p:nvGrpSpPr>
          <p:cNvPr id="17414" name="Group 31"/>
          <p:cNvGrpSpPr>
            <a:grpSpLocks/>
          </p:cNvGrpSpPr>
          <p:nvPr/>
        </p:nvGrpSpPr>
        <p:grpSpPr bwMode="auto">
          <a:xfrm>
            <a:off x="1257302" y="4114800"/>
            <a:ext cx="9908539" cy="3714751"/>
            <a:chOff x="567" y="2370"/>
            <a:chExt cx="3901" cy="1950"/>
          </a:xfrm>
        </p:grpSpPr>
        <p:grpSp>
          <p:nvGrpSpPr>
            <p:cNvPr id="17418" name="Group 27"/>
            <p:cNvGrpSpPr>
              <a:grpSpLocks/>
            </p:cNvGrpSpPr>
            <p:nvPr/>
          </p:nvGrpSpPr>
          <p:grpSpPr bwMode="auto">
            <a:xfrm>
              <a:off x="567" y="2370"/>
              <a:ext cx="3901" cy="1950"/>
              <a:chOff x="567" y="2024"/>
              <a:chExt cx="3901" cy="1950"/>
            </a:xfrm>
          </p:grpSpPr>
          <p:sp>
            <p:nvSpPr>
              <p:cNvPr id="17422" name="Line 7"/>
              <p:cNvSpPr>
                <a:spLocks noChangeShapeType="1"/>
              </p:cNvSpPr>
              <p:nvPr/>
            </p:nvSpPr>
            <p:spPr bwMode="auto">
              <a:xfrm>
                <a:off x="567" y="2024"/>
                <a:ext cx="140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3" name="Line 8"/>
              <p:cNvSpPr>
                <a:spLocks noChangeShapeType="1"/>
              </p:cNvSpPr>
              <p:nvPr/>
            </p:nvSpPr>
            <p:spPr bwMode="auto">
              <a:xfrm>
                <a:off x="1927" y="2069"/>
                <a:ext cx="0" cy="59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4" name="Line 9"/>
              <p:cNvSpPr>
                <a:spLocks noChangeShapeType="1"/>
              </p:cNvSpPr>
              <p:nvPr/>
            </p:nvSpPr>
            <p:spPr bwMode="auto">
              <a:xfrm>
                <a:off x="1927" y="2659"/>
                <a:ext cx="1271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5" name="Line 10"/>
              <p:cNvSpPr>
                <a:spLocks noChangeShapeType="1"/>
              </p:cNvSpPr>
              <p:nvPr/>
            </p:nvSpPr>
            <p:spPr bwMode="auto">
              <a:xfrm>
                <a:off x="3198" y="2704"/>
                <a:ext cx="0" cy="681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6" name="Line 11"/>
              <p:cNvSpPr>
                <a:spLocks noChangeShapeType="1"/>
              </p:cNvSpPr>
              <p:nvPr/>
            </p:nvSpPr>
            <p:spPr bwMode="auto">
              <a:xfrm>
                <a:off x="3243" y="3385"/>
                <a:ext cx="1225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7" name="Line 12"/>
              <p:cNvSpPr>
                <a:spLocks noChangeShapeType="1"/>
              </p:cNvSpPr>
              <p:nvPr/>
            </p:nvSpPr>
            <p:spPr bwMode="auto">
              <a:xfrm>
                <a:off x="4468" y="3385"/>
                <a:ext cx="0" cy="589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19" name="Text Box 29"/>
            <p:cNvSpPr txBox="1">
              <a:spLocks noChangeArrowheads="1"/>
            </p:cNvSpPr>
            <p:nvPr/>
          </p:nvSpPr>
          <p:spPr bwMode="auto">
            <a:xfrm>
              <a:off x="2109" y="3158"/>
              <a:ext cx="9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3400" b="1" dirty="0">
                  <a:latin typeface="Arial" pitchFamily="34" charset="0"/>
                  <a:cs typeface="Arial" pitchFamily="34" charset="0"/>
                </a:rPr>
                <a:t>2 ступень</a:t>
              </a:r>
            </a:p>
          </p:txBody>
        </p:sp>
        <p:sp>
          <p:nvSpPr>
            <p:cNvPr id="17420" name="Text Box 30"/>
            <p:cNvSpPr txBox="1">
              <a:spLocks noChangeArrowheads="1"/>
            </p:cNvSpPr>
            <p:nvPr/>
          </p:nvSpPr>
          <p:spPr bwMode="auto">
            <a:xfrm>
              <a:off x="3424" y="3802"/>
              <a:ext cx="104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3400" b="1" dirty="0">
                  <a:latin typeface="Arial" pitchFamily="34" charset="0"/>
                  <a:cs typeface="Arial" pitchFamily="34" charset="0"/>
                </a:rPr>
                <a:t>1 ступень</a:t>
              </a:r>
            </a:p>
          </p:txBody>
        </p:sp>
        <p:sp>
          <p:nvSpPr>
            <p:cNvPr id="17421" name="Text Box 29"/>
            <p:cNvSpPr txBox="1">
              <a:spLocks noChangeArrowheads="1"/>
            </p:cNvSpPr>
            <p:nvPr/>
          </p:nvSpPr>
          <p:spPr bwMode="auto">
            <a:xfrm>
              <a:off x="855" y="2430"/>
              <a:ext cx="100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3400" b="1" dirty="0">
                  <a:latin typeface="Arial" pitchFamily="34" charset="0"/>
                  <a:cs typeface="Arial" pitchFamily="34" charset="0"/>
                </a:rPr>
                <a:t>3 ступень</a:t>
              </a:r>
            </a:p>
          </p:txBody>
        </p:sp>
      </p:grpSp>
      <p:grpSp>
        <p:nvGrpSpPr>
          <p:cNvPr id="6" name="Группа 2"/>
          <p:cNvGrpSpPr>
            <a:grpSpLocks/>
          </p:cNvGrpSpPr>
          <p:nvPr/>
        </p:nvGrpSpPr>
        <p:grpSpPr bwMode="auto">
          <a:xfrm>
            <a:off x="11734800" y="5657851"/>
            <a:ext cx="2895600" cy="2571750"/>
            <a:chOff x="8085501" y="5197277"/>
            <a:chExt cx="1995124" cy="2362398"/>
          </a:xfrm>
        </p:grpSpPr>
        <p:pic>
          <p:nvPicPr>
            <p:cNvPr id="174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501" y="5197277"/>
              <a:ext cx="1995124" cy="236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Box 23"/>
            <p:cNvSpPr txBox="1">
              <a:spLocks noChangeArrowheads="1"/>
            </p:cNvSpPr>
            <p:nvPr/>
          </p:nvSpPr>
          <p:spPr bwMode="auto">
            <a:xfrm>
              <a:off x="8434093" y="6577860"/>
              <a:ext cx="1575109" cy="574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/>
              <a:r>
                <a:rPr lang="ru-RU" sz="3400" b="1" dirty="0">
                  <a:latin typeface="Arial" pitchFamily="34" charset="0"/>
                  <a:ea typeface="Microsoft JhengHei" pitchFamily="34" charset="-120"/>
                  <a:cs typeface="Arial" pitchFamily="34" charset="0"/>
                </a:rPr>
                <a:t>степень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220213" y="483811"/>
            <a:ext cx="60419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4800" b="1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действий </a:t>
            </a:r>
            <a:endParaRPr lang="uz-Latn-UZ" sz="4800" dirty="0">
              <a:solidFill>
                <a:srgbClr val="1A0A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19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0.00856 L -0.45868 0.33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6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05232 L -0.23681 0.13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6538E-6 -4.97272E-6 L -0.71472 -0.514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36" y="-25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55681" y="6705600"/>
            <a:ext cx="38100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7" name="Прямоугольник 16"/>
          <p:cNvSpPr/>
          <p:nvPr/>
        </p:nvSpPr>
        <p:spPr>
          <a:xfrm>
            <a:off x="5886609" y="5879736"/>
            <a:ext cx="28956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6" name="Прямоугольник 15"/>
          <p:cNvSpPr/>
          <p:nvPr/>
        </p:nvSpPr>
        <p:spPr>
          <a:xfrm>
            <a:off x="4572159" y="4812936"/>
            <a:ext cx="28956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5" name="Прямоугольник 14"/>
          <p:cNvSpPr/>
          <p:nvPr/>
        </p:nvSpPr>
        <p:spPr>
          <a:xfrm>
            <a:off x="3394075" y="3657600"/>
            <a:ext cx="324612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4" name="Прямоугольник 13"/>
          <p:cNvSpPr/>
          <p:nvPr/>
        </p:nvSpPr>
        <p:spPr>
          <a:xfrm>
            <a:off x="2004695" y="2630985"/>
            <a:ext cx="28956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" name="Прямоугольник 1"/>
          <p:cNvSpPr/>
          <p:nvPr/>
        </p:nvSpPr>
        <p:spPr>
          <a:xfrm>
            <a:off x="320040" y="1463402"/>
            <a:ext cx="28956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782490"/>
              </p:ext>
            </p:extLst>
          </p:nvPr>
        </p:nvGraphicFramePr>
        <p:xfrm>
          <a:off x="502920" y="1540101"/>
          <a:ext cx="2433637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Формула" r:id="rId3" imgW="431640" imgH="203040" progId="Equation.3">
                  <p:embed/>
                </p:oleObj>
              </mc:Choice>
              <mc:Fallback>
                <p:oleObj name="Формула" r:id="rId3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" y="1540101"/>
                        <a:ext cx="2433637" cy="1065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503531"/>
              </p:ext>
            </p:extLst>
          </p:nvPr>
        </p:nvGraphicFramePr>
        <p:xfrm>
          <a:off x="4750117" y="4769030"/>
          <a:ext cx="284956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Формула" r:id="rId5" imgW="545760" imgH="203040" progId="Equation.3">
                  <p:embed/>
                </p:oleObj>
              </mc:Choice>
              <mc:Fallback>
                <p:oleObj name="Формула" r:id="rId5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117" y="4769030"/>
                        <a:ext cx="2849563" cy="1065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488328"/>
              </p:ext>
            </p:extLst>
          </p:nvPr>
        </p:nvGraphicFramePr>
        <p:xfrm>
          <a:off x="2004695" y="2621823"/>
          <a:ext cx="27876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Формула" r:id="rId7" imgW="533160" imgH="241200" progId="Equation.3">
                  <p:embed/>
                </p:oleObj>
              </mc:Choice>
              <mc:Fallback>
                <p:oleObj name="Формула" r:id="rId7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695" y="2621823"/>
                        <a:ext cx="2787650" cy="111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645753"/>
              </p:ext>
            </p:extLst>
          </p:nvPr>
        </p:nvGraphicFramePr>
        <p:xfrm>
          <a:off x="3416935" y="3657600"/>
          <a:ext cx="33147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Формула" r:id="rId9" imgW="634680" imgH="228600" progId="Equation.3">
                  <p:embed/>
                </p:oleObj>
              </mc:Choice>
              <mc:Fallback>
                <p:oleObj name="Формула" r:id="rId9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935" y="3657600"/>
                        <a:ext cx="3314700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42862"/>
              </p:ext>
            </p:extLst>
          </p:nvPr>
        </p:nvGraphicFramePr>
        <p:xfrm>
          <a:off x="5886609" y="5955936"/>
          <a:ext cx="2984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Формула" r:id="rId11" imgW="571320" imgH="241200" progId="Equation.3">
                  <p:embed/>
                </p:oleObj>
              </mc:Choice>
              <mc:Fallback>
                <p:oleObj name="Формула" r:id="rId11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609" y="5955936"/>
                        <a:ext cx="29845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15606"/>
              </p:ext>
            </p:extLst>
          </p:nvPr>
        </p:nvGraphicFramePr>
        <p:xfrm>
          <a:off x="7320121" y="6858000"/>
          <a:ext cx="38496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Формула" r:id="rId13" imgW="736560" imgH="228600" progId="Equation.3">
                  <p:embed/>
                </p:oleObj>
              </mc:Choice>
              <mc:Fallback>
                <p:oleObj name="Формула" r:id="rId13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21" y="6858000"/>
                        <a:ext cx="3849688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85597"/>
            <a:ext cx="13940749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Определите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порядок действий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 выражениях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r="8180"/>
          <a:stretch/>
        </p:blipFill>
        <p:spPr bwMode="auto">
          <a:xfrm>
            <a:off x="812800" y="4745467"/>
            <a:ext cx="240284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80359" y="1701313"/>
                <a:ext cx="7286867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0" smtClean="0">
                              <a:latin typeface="Cambria Math"/>
                            </a:rPr>
                            <m:t>(−</m:t>
                          </m:r>
                          <m:r>
                            <a:rPr lang="ru-RU" b="1" i="0" smtClean="0">
                              <a:latin typeface="Cambria Math"/>
                            </a:rPr>
                            <m:t>𝟑</m:t>
                          </m:r>
                          <m:r>
                            <a:rPr lang="ru-RU" b="1" i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b="1" i="0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ru-RU" b="1" i="0" smtClean="0">
                          <a:latin typeface="Cambria Math"/>
                        </a:rPr>
                        <m:t>=(−</m:t>
                      </m:r>
                      <m:r>
                        <a:rPr lang="ru-RU" b="1" i="0" smtClean="0">
                          <a:latin typeface="Cambria Math"/>
                        </a:rPr>
                        <m:t>𝟑</m:t>
                      </m:r>
                      <m:r>
                        <a:rPr lang="ru-RU" b="1" i="0" smtClean="0">
                          <a:latin typeface="Cambria Math"/>
                        </a:rPr>
                        <m:t>) ∙(−</m:t>
                      </m:r>
                      <m:r>
                        <a:rPr lang="ru-RU" b="1" i="0" smtClean="0">
                          <a:latin typeface="Cambria Math"/>
                        </a:rPr>
                        <m:t>𝟑</m:t>
                      </m:r>
                      <m:r>
                        <a:rPr lang="ru-RU" b="1" i="0" smtClean="0">
                          <a:latin typeface="Cambria Math"/>
                        </a:rPr>
                        <m:t>)∙(−</m:t>
                      </m:r>
                      <m:r>
                        <a:rPr lang="ru-RU" b="1" i="0" smtClean="0">
                          <a:latin typeface="Cambria Math"/>
                        </a:rPr>
                        <m:t>𝟑</m:t>
                      </m:r>
                      <m:r>
                        <a:rPr lang="ru-RU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59" y="1701313"/>
                <a:ext cx="7286867" cy="8162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2400" y="2764244"/>
                <a:ext cx="6485430" cy="826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0" smtClean="0">
                              <a:latin typeface="Cambria Math"/>
                            </a:rPr>
                            <m:t>−</m:t>
                          </m:r>
                          <m:r>
                            <a:rPr lang="ru-RU" b="1" i="0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b="1" i="0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ru-RU" b="1" i="0" smtClean="0">
                          <a:latin typeface="Cambria Math"/>
                        </a:rPr>
                        <m:t>=−(</m:t>
                      </m:r>
                      <m:r>
                        <a:rPr lang="ru-RU" b="1" i="0" smtClean="0">
                          <a:latin typeface="Cambria Math"/>
                        </a:rPr>
                        <m:t>𝟑</m:t>
                      </m:r>
                      <m:r>
                        <a:rPr lang="ru-RU" b="1" i="0" smtClean="0">
                          <a:latin typeface="Cambria Math"/>
                          <a:ea typeface="Cambria Math"/>
                        </a:rPr>
                        <m:t> ∙</m:t>
                      </m:r>
                      <m:r>
                        <a:rPr lang="ru-RU" b="1" i="0" smtClean="0">
                          <a:latin typeface="Cambria Math"/>
                        </a:rPr>
                        <m:t>𝟑</m:t>
                      </m:r>
                      <m:r>
                        <a:rPr lang="ru-RU" b="1" i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0" smtClean="0">
                          <a:latin typeface="Cambria Math"/>
                        </a:rPr>
                        <m:t>𝟑</m:t>
                      </m:r>
                      <m:r>
                        <a:rPr lang="ru-RU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0" smtClean="0">
                          <a:latin typeface="Cambria Math"/>
                        </a:rPr>
                        <m:t>𝟑</m:t>
                      </m:r>
                      <m:r>
                        <a:rPr lang="ru-RU" b="1" i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0" smtClean="0">
                          <a:latin typeface="Cambria Math"/>
                        </a:rPr>
                        <m:t>𝟑</m:t>
                      </m:r>
                      <m:r>
                        <a:rPr lang="ru-RU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764244"/>
                <a:ext cx="6485430" cy="8267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9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3957639" y="1390444"/>
            <a:ext cx="2763091" cy="1777449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∙5</a:t>
            </a:r>
            <a:endParaRPr lang="uz-Latn-U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10144802" y="1390445"/>
            <a:ext cx="2667000" cy="1777449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3с</a:t>
            </a:r>
            <a:endParaRPr lang="uz-Latn-U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680" y="842776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121-122.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апишите сумму в виде произведения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9729" y="2057398"/>
            <a:ext cx="4414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1) 4+4+4+4+4=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37306" y="2057400"/>
            <a:ext cx="3010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4800" b="1" kern="0" dirty="0" err="1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с+с+с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196" y="3542753"/>
            <a:ext cx="4650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1) 2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+2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2m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84997" y="3471782"/>
            <a:ext cx="4979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-2d)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-2d)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04212" y="3388379"/>
            <a:ext cx="255026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dirty="0"/>
          </a:p>
          <a:p>
            <a:pPr algn="ctr"/>
            <a:r>
              <a:rPr lang="uz-Latn-UZ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2(c-2d</a:t>
            </a:r>
            <a:r>
              <a:rPr lang="uz-Latn-UZ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uz-Latn-UZ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93813" y="3478331"/>
            <a:ext cx="147838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dirty="0"/>
          </a:p>
          <a:p>
            <a:pPr algn="ctr"/>
            <a:r>
              <a:rPr lang="uz-Latn-UZ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6m</a:t>
            </a:r>
            <a:endParaRPr lang="uz-Latn-UZ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656" y="5171190"/>
            <a:ext cx="3884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3+3+...+3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2214790" y="4808140"/>
            <a:ext cx="604867" cy="2431743"/>
          </a:xfrm>
          <a:prstGeom prst="rightBrace">
            <a:avLst>
              <a:gd name="adj1" fmla="val 42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837" y="6326445"/>
            <a:ext cx="159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 раз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08203" y="5087787"/>
            <a:ext cx="147838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Cyrl-UZ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z-Cyrl-UZ" sz="48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∙21</a:t>
            </a:r>
            <a:endParaRPr lang="uz-Latn-UZ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83982" y="5138123"/>
            <a:ext cx="4495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4800" b="1" kern="0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4800" b="1" kern="0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+...+</a:t>
            </a:r>
            <a:r>
              <a:rPr lang="en-US" sz="4800" b="1" kern="0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9072187" y="4395675"/>
            <a:ext cx="604867" cy="3146890"/>
          </a:xfrm>
          <a:prstGeom prst="rightBrace">
            <a:avLst>
              <a:gd name="adj1" fmla="val 428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63838" y="6246673"/>
            <a:ext cx="136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n</a:t>
            </a:r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 раз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248455" y="5051029"/>
            <a:ext cx="147838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z-Cyrl-UZ" sz="48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ea typeface="Cambria Math"/>
                <a:cs typeface="Arial" pitchFamily="34" charset="0"/>
              </a:rPr>
              <a:t>n</a:t>
            </a:r>
            <a:endParaRPr lang="uz-Latn-UZ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43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29" grpId="0" animBg="1"/>
      <p:bldP spid="32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680" y="842776"/>
            <a:ext cx="14020800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-12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. Упростите выражение используя запись произведения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виде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степени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9729" y="2057398"/>
            <a:ext cx="3493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1) 2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∙2∙2∙15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714240" y="1973995"/>
                <a:ext cx="1718768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z-Latn-UZ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z-Latn-UZ" sz="4800" b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Arial" pitchFamily="34" charset="0"/>
                  </a:rPr>
                  <a:t>∙</a:t>
                </a:r>
                <a:r>
                  <a:rPr lang="ru-RU" sz="4800" b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Arial" pitchFamily="34" charset="0"/>
                  </a:rPr>
                  <a:t>15</a:t>
                </a:r>
                <a:endParaRPr lang="uz-Latn-UZ" sz="4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uz-Latn-UZ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40" y="1973995"/>
                <a:ext cx="1718768" cy="914400"/>
              </a:xfrm>
              <a:prstGeom prst="rect">
                <a:avLst/>
              </a:prstGeom>
              <a:blipFill rotWithShape="1">
                <a:blip r:embed="rId2"/>
                <a:stretch>
                  <a:fillRect t="-7792" r="-13986" b="-2922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6507606" y="2016758"/>
            <a:ext cx="4693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5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8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∙8∙8∙2∙2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1063435" y="1973995"/>
                <a:ext cx="2956375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z-Latn-UZ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e>
                      <m:sup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sz="4800" b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Arial" pitchFamily="34" charset="0"/>
                  </a:rPr>
                  <a:t>∙</a:t>
                </a:r>
                <a:r>
                  <a:rPr lang="uz-Latn-UZ" sz="48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e>
                      <m:sup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z-Latn-UZ" sz="4800" b="1" dirty="0">
                    <a:solidFill>
                      <a:schemeClr val="tx1"/>
                    </a:solidFill>
                    <a:latin typeface="Cambria Math"/>
                    <a:ea typeface="Cambria Math"/>
                    <a:cs typeface="Arial" pitchFamily="34" charset="0"/>
                  </a:rPr>
                  <a:t>∙</a:t>
                </a:r>
                <a:r>
                  <a:rPr lang="uz-Latn-UZ" sz="48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r>
                          <a:rPr lang="ru-RU" sz="4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uz-Latn-UZ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435" y="1973995"/>
                <a:ext cx="2956375" cy="914400"/>
              </a:xfrm>
              <a:prstGeom prst="rect">
                <a:avLst/>
              </a:prstGeom>
              <a:blipFill rotWithShape="1">
                <a:blip r:embed="rId3"/>
                <a:stretch>
                  <a:fillRect t="-9740" b="-2727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097391" y="3990757"/>
            <a:ext cx="4179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1) 9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∙9∙9∙</a:t>
            </a:r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а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∙а∙</a:t>
            </a:r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а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117203" y="3886200"/>
                <a:ext cx="1869255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z-Latn-UZ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𝟗</m:t>
                        </m:r>
                      </m:e>
                      <m:sup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z-Latn-UZ" sz="4800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:r>
                  <a:rPr lang="uz-Latn-UZ" sz="48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а</m:t>
                        </m:r>
                      </m:e>
                      <m:sup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203" y="3886200"/>
                <a:ext cx="1869255" cy="914400"/>
              </a:xfrm>
              <a:prstGeom prst="rect">
                <a:avLst/>
              </a:prstGeom>
              <a:blipFill rotWithShape="1">
                <a:blip r:embed="rId4"/>
                <a:stretch>
                  <a:fillRect t="-8442" b="-2857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097391" y="5486400"/>
                <a:ext cx="7119898" cy="1158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b="1" kern="0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х</m:t>
                        </m:r>
                      </m:num>
                      <m:den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у</m:t>
                        </m:r>
                      </m:den>
                    </m:f>
                    <m:r>
                      <m:rPr>
                        <m:nor/>
                      </m:rPr>
                      <a:rPr lang="ru-RU" sz="4800" b="1" kern="0" dirty="0">
                        <a:solidFill>
                          <a:srgbClr val="1A0A5E"/>
                        </a:solidFill>
                        <a:latin typeface="Arial" pitchFamily="34" charset="0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х</m:t>
                        </m:r>
                      </m:num>
                      <m:den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у</m:t>
                        </m:r>
                      </m:den>
                    </m:f>
                    <m:r>
                      <m:rPr>
                        <m:nor/>
                      </m:rPr>
                      <a:rPr lang="ru-RU" sz="4800" b="1" kern="0" dirty="0">
                        <a:solidFill>
                          <a:srgbClr val="1A0A5E"/>
                        </a:solidFill>
                        <a:latin typeface="Arial" pitchFamily="34" charset="0"/>
                        <a:ea typeface="Cambria Math"/>
                        <a:cs typeface="Arial" pitchFamily="34" charset="0"/>
                      </a:rPr>
                      <m:t>∙</m:t>
                    </m:r>
                    <m:f>
                      <m:fPr>
                        <m:ctrlP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х</m:t>
                        </m:r>
                      </m:num>
                      <m:den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у</m:t>
                        </m:r>
                      </m:den>
                    </m:f>
                    <m:r>
                      <m:rPr>
                        <m:nor/>
                      </m:rPr>
                      <a:rPr lang="ru-RU" sz="4800" b="1" kern="0" dirty="0">
                        <a:solidFill>
                          <a:srgbClr val="1A0A5E"/>
                        </a:solidFill>
                        <a:latin typeface="Arial" pitchFamily="34" charset="0"/>
                        <a:ea typeface="Cambria Math"/>
                        <a:cs typeface="Arial" pitchFamily="34" charset="0"/>
                      </a:rPr>
                      <m:t>∙</m:t>
                    </m:r>
                    <m:d>
                      <m:dPr>
                        <m:ctrlPr>
                          <a:rPr lang="ru-RU" sz="4800" b="1" i="1" kern="0" dirty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4800" b="1" i="1" kern="0" dirty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х−у</m:t>
                        </m:r>
                      </m:e>
                    </m:d>
                    <m:r>
                      <m:rPr>
                        <m:nor/>
                      </m:rPr>
                      <a:rPr lang="ru-RU" sz="4800" b="1" kern="0" dirty="0">
                        <a:solidFill>
                          <a:srgbClr val="1A0A5E"/>
                        </a:solidFill>
                        <a:latin typeface="Arial" pitchFamily="34" charset="0"/>
                        <a:ea typeface="Cambria Math"/>
                        <a:cs typeface="Arial" pitchFamily="34" charset="0"/>
                      </a:rPr>
                      <m:t>∙</m:t>
                    </m:r>
                    <m:d>
                      <m:dPr>
                        <m:ctrlPr>
                          <a:rPr lang="ru-RU" sz="4800" b="1" i="1" kern="0" dirty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4800" b="1" i="1" kern="0" dirty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х−у</m:t>
                        </m:r>
                      </m:e>
                    </m:d>
                    <m:r>
                      <a:rPr lang="ru-RU" sz="4800" b="1" i="1" kern="0" dirty="0" smtClean="0">
                        <a:solidFill>
                          <a:srgbClr val="1A0A5E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000" dirty="0"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391" y="5486400"/>
                <a:ext cx="7119898" cy="1158587"/>
              </a:xfrm>
              <a:prstGeom prst="rect">
                <a:avLst/>
              </a:prstGeom>
              <a:blipFill rotWithShape="1">
                <a:blip r:embed="rId5"/>
                <a:stretch>
                  <a:fillRect l="-3853" t="-7368" b="-368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087278" y="5374987"/>
                <a:ext cx="3427124" cy="1219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z-Latn-UZ" sz="48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kern="0" dirty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kern="0" dirty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(</m:t>
                        </m:r>
                        <m:f>
                          <m:fPr>
                            <m:ctrlPr>
                              <a:rPr lang="ru-RU" sz="4800" b="1" i="1" kern="0">
                                <a:solidFill>
                                  <a:srgbClr val="1A0A5E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4800" b="1" i="1" kern="0">
                                <a:solidFill>
                                  <a:srgbClr val="1A0A5E"/>
                                </a:solidFill>
                                <a:latin typeface="Cambria Math"/>
                                <a:cs typeface="Arial" pitchFamily="34" charset="0"/>
                              </a:rPr>
                              <m:t>х</m:t>
                            </m:r>
                          </m:num>
                          <m:den>
                            <m:r>
                              <a:rPr lang="ru-RU" sz="4800" b="1" i="1" kern="0">
                                <a:solidFill>
                                  <a:srgbClr val="1A0A5E"/>
                                </a:solidFill>
                                <a:latin typeface="Cambria Math"/>
                                <a:cs typeface="Arial" pitchFamily="34" charset="0"/>
                              </a:rPr>
                              <m:t>у</m:t>
                            </m:r>
                          </m:den>
                        </m:f>
                        <m:r>
                          <a:rPr lang="ru-RU" sz="4800" b="1" i="1" ker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ru-RU" sz="4800" b="1" i="1" kern="0" dirty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ru-RU" sz="4800" b="1" i="1" kern="0" dirty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4800" b="1" kern="0" dirty="0">
                            <a:solidFill>
                              <a:srgbClr val="1A0A5E"/>
                            </a:solidFill>
                            <a:latin typeface="Arial" pitchFamily="34" charset="0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ru-RU" sz="4800" b="1" i="1" kern="0" dirty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(х−у)</m:t>
                        </m:r>
                      </m:e>
                      <m:sup>
                        <m:r>
                          <a:rPr lang="ru-RU" sz="4800" b="1" i="1" kern="0" dirty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278" y="5374987"/>
                <a:ext cx="3427124" cy="1219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779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680" y="842776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. Упростите выражение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9729" y="2057398"/>
            <a:ext cx="4568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4800" b="1" kern="0" dirty="0" err="1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800" b="1" kern="0" dirty="0" err="1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ru-RU" sz="4800" b="1" kern="0" dirty="0" err="1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р</a:t>
            </a:r>
            <a:r>
              <a:rPr lang="ru-RU" sz="4800" b="1" kern="0" dirty="0" err="1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ru-RU" sz="4800" b="1" kern="0" dirty="0" err="1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р</a:t>
            </a:r>
            <a:r>
              <a:rPr lang="ru-RU" sz="4800" b="1" kern="0" dirty="0" err="1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∙р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+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q∙q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63439" y="1973995"/>
                <a:ext cx="2353764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z-Latn-UZ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  <m:r>
                        <a:rPr lang="uz-Latn-UZ" sz="4800" b="1" i="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800" b="1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uz-Latn-UZ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439" y="1973995"/>
                <a:ext cx="2353764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7870332" y="2057398"/>
            <a:ext cx="4554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a+a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a+a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uz-Latn-UZ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2214869" y="2798656"/>
                <a:ext cx="1524000" cy="914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z-Latn-UZ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uz-Latn-UZ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uz-Latn-UZ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4869" y="2798656"/>
                <a:ext cx="15240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325474" y="4959218"/>
                <a:ext cx="341138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b="1" kern="0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1) 2</a:t>
                </a:r>
                <a:r>
                  <a:rPr lang="ru-RU" sz="4800" b="1" kern="0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(−</m:t>
                        </m:r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800" b="1" kern="0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uz-Latn-UZ" sz="4000" dirty="0"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474" y="4959218"/>
                <a:ext cx="3411383" cy="847733"/>
              </a:xfrm>
              <a:prstGeom prst="rect">
                <a:avLst/>
              </a:prstGeom>
              <a:blipFill rotWithShape="1">
                <a:blip r:embed="rId4"/>
                <a:stretch>
                  <a:fillRect l="-8229" t="-15108" r="-7156" b="-3669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8834520" y="4917516"/>
            <a:ext cx="1177147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uz-Latn-UZ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315491" y="6178418"/>
                <a:ext cx="4103880" cy="1155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800" b="1" kern="0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4800" b="1" i="0" kern="0" smtClean="0">
                        <a:solidFill>
                          <a:srgbClr val="1A0A5E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ru-RU" sz="4800" b="1" kern="0" dirty="0">
                        <a:solidFill>
                          <a:srgbClr val="1A0A5E"/>
                        </a:solidFill>
                        <a:latin typeface="Arial" pitchFamily="34" charset="0"/>
                        <a:ea typeface="Cambria Math"/>
                        <a:cs typeface="Arial" pitchFamily="34" charset="0"/>
                      </a:rPr>
                      <m:t>∙</m:t>
                    </m:r>
                    <m:sSup>
                      <m:sSupPr>
                        <m:ctrlPr>
                          <a:rPr lang="ru-RU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ru-RU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ru-RU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ru-RU" sz="4800" b="1" i="1" kern="0" dirty="0" smtClean="0">
                        <a:solidFill>
                          <a:srgbClr val="1A0A5E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000" dirty="0"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491" y="6178418"/>
                <a:ext cx="4103880" cy="1155766"/>
              </a:xfrm>
              <a:prstGeom prst="rect">
                <a:avLst/>
              </a:prstGeom>
              <a:blipFill rotWithShape="1">
                <a:blip r:embed="rId5"/>
                <a:stretch>
                  <a:fillRect l="-6835" b="-1216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9895500" y="6101113"/>
            <a:ext cx="1293524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-8</a:t>
            </a:r>
            <a:endParaRPr lang="uz-Latn-UZ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3439" y="4215321"/>
            <a:ext cx="4865758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uz-Latn-UZ" sz="3600" b="1" kern="0" dirty="0" smtClean="0">
                <a:latin typeface="Arial" pitchFamily="34" charset="0"/>
                <a:cs typeface="Arial" pitchFamily="34" charset="0"/>
              </a:rPr>
              <a:t>38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. Вычислите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3202" y="4959218"/>
            <a:ext cx="1401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ea typeface="Cambria Math"/>
                <a:cs typeface="Arial" pitchFamily="34" charset="0"/>
              </a:rPr>
              <a:t>∙9</a:t>
            </a:r>
            <a:r>
              <a:rPr lang="ru-RU" sz="4800" b="1" kern="0" dirty="0" smtClean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=</a:t>
            </a:r>
            <a:endParaRPr lang="uz-Latn-UZ" sz="4000" dirty="0">
              <a:solidFill>
                <a:srgbClr val="1A0A5E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132866" y="5973107"/>
                <a:ext cx="2878801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0" kern="0" smtClean="0">
                          <a:solidFill>
                            <a:srgbClr val="1A0A5E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4800" b="1" i="1" kern="0" smtClean="0">
                              <a:solidFill>
                                <a:srgbClr val="1A0A5E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800" b="1" i="1" kern="0" smtClean="0">
                              <a:solidFill>
                                <a:srgbClr val="1A0A5E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800" b="1" i="1" kern="0" smtClean="0">
                              <a:solidFill>
                                <a:srgbClr val="1A0A5E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ru-RU" sz="4800" b="1" kern="0" dirty="0">
                          <a:solidFill>
                            <a:srgbClr val="1A0A5E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ru-RU" sz="4800" b="1" i="0" kern="0" dirty="0" smtClean="0">
                          <a:solidFill>
                            <a:srgbClr val="1A0A5E"/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16</m:t>
                      </m:r>
                      <m:r>
                        <a:rPr lang="ru-RU" sz="4800" b="1" i="1" kern="0" dirty="0" smtClean="0">
                          <a:solidFill>
                            <a:srgbClr val="1A0A5E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uz-Latn-UZ" sz="4000" dirty="0"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866" y="5973107"/>
                <a:ext cx="2878801" cy="14752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209" y="5642034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616420" y="2888395"/>
                <a:ext cx="36815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=а</m:t>
                        </m:r>
                      </m:e>
                      <m:sup>
                        <m:r>
                          <a:rPr lang="ru-RU" sz="4800" b="1" i="1" kern="0" smtClea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sz="4800" b="1" kern="0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а</m:t>
                        </m:r>
                      </m:e>
                      <m:sup>
                        <m:r>
                          <a:rPr lang="ru-RU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sz="4800" b="1" kern="0" dirty="0" smtClean="0">
                    <a:solidFill>
                      <a:srgbClr val="1A0A5E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а</m:t>
                        </m:r>
                      </m:e>
                      <m:sup>
                        <m:r>
                          <a:rPr lang="ru-RU" sz="4800" b="1" i="1" kern="0">
                            <a:solidFill>
                              <a:srgbClr val="1A0A5E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800" b="1" kern="0" dirty="0" smtClean="0">
                    <a:solidFill>
                      <a:srgbClr val="1A0A5E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uz-Latn-UZ" sz="4000" b="1" dirty="0">
                  <a:solidFill>
                    <a:srgbClr val="1A0A5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420" y="2888395"/>
                <a:ext cx="3681521" cy="847733"/>
              </a:xfrm>
              <a:prstGeom prst="rect">
                <a:avLst/>
              </a:prstGeom>
              <a:blipFill rotWithShape="1">
                <a:blip r:embed="rId8"/>
                <a:stretch>
                  <a:fillRect t="-15108" r="-6457" b="-3669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728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8" grpId="0" animBg="1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2" y="258777"/>
            <a:ext cx="14296594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9462" name="Picture 6" descr="Смайлики картинки гиф анимации: Школьная доска скачат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76523"/>
            <a:ext cx="4191000" cy="41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1752600"/>
            <a:ext cx="62721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126 (2,4) 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129 (2,4)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138 (2,4)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Стр. 56-57 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249630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04800" y="1407029"/>
            <a:ext cx="4307840" cy="3012646"/>
          </a:xfrm>
          <a:prstGeom prst="foldedCorner">
            <a:avLst>
              <a:gd name="adj" fmla="val 311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z-Latn-U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546222" y="4003246"/>
            <a:ext cx="4343400" cy="3012646"/>
          </a:xfrm>
          <a:prstGeom prst="foldedCorner">
            <a:avLst>
              <a:gd name="adj" fmla="val 311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Степень с натуральным показателем</a:t>
            </a:r>
            <a:endParaRPr lang="uz-Latn-U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7467600" y="1407029"/>
            <a:ext cx="4343400" cy="3012646"/>
          </a:xfrm>
          <a:prstGeom prst="foldedCorner">
            <a:avLst>
              <a:gd name="adj" fmla="val 311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uz-Latn-U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9906000" y="3993704"/>
            <a:ext cx="4343400" cy="3012646"/>
          </a:xfrm>
          <a:prstGeom prst="foldedCorner">
            <a:avLst>
              <a:gd name="adj" fmla="val 311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Задания для закрепления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14356080" cy="3733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 117. Лодка 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 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 течению реки 2,4 ч и против течения 3,2 ч. Путь, пройденный лодкой по течению, оказался на 13,2 км длиннее пути, пройденного против течения. Найти скорость лодки в стоячей воде, если скорость течения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реки равна 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3,5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км/ч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4495800"/>
            <a:ext cx="11125200" cy="2362200"/>
          </a:xfrm>
          <a:prstGeom prst="rect">
            <a:avLst/>
          </a:prstGeom>
        </p:spPr>
        <p:txBody>
          <a:bodyPr lIns="130622" tIns="65311" rIns="130622" bIns="65311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км/ч  скорость в стоячей воде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3,5 км/ч скорость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течения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 descr="sailbo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880" y="3721893"/>
            <a:ext cx="365760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5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82659E-7 L -0.71407 0.137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Oval 2"/>
          <p:cNvSpPr>
            <a:spLocks noChangeArrowheads="1"/>
          </p:cNvSpPr>
          <p:nvPr/>
        </p:nvSpPr>
        <p:spPr bwMode="auto">
          <a:xfrm>
            <a:off x="11526521" y="247650"/>
            <a:ext cx="2771141" cy="1762126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flatTx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2,4ч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195" name="Freeform 3"/>
          <p:cNvSpPr>
            <a:spLocks/>
          </p:cNvSpPr>
          <p:nvPr/>
        </p:nvSpPr>
        <p:spPr bwMode="auto">
          <a:xfrm rot="21130455" flipH="1">
            <a:off x="670560" y="2891790"/>
            <a:ext cx="13119101" cy="725806"/>
          </a:xfrm>
          <a:custGeom>
            <a:avLst/>
            <a:gdLst>
              <a:gd name="T0" fmla="*/ 0 w 5837"/>
              <a:gd name="T1" fmla="*/ 816 h 927"/>
              <a:gd name="T2" fmla="*/ 556 w 5837"/>
              <a:gd name="T3" fmla="*/ 99 h 927"/>
              <a:gd name="T4" fmla="*/ 1010 w 5837"/>
              <a:gd name="T5" fmla="*/ 442 h 927"/>
              <a:gd name="T6" fmla="*/ 697 w 5837"/>
              <a:gd name="T7" fmla="*/ 301 h 927"/>
              <a:gd name="T8" fmla="*/ 455 w 5837"/>
              <a:gd name="T9" fmla="*/ 594 h 927"/>
              <a:gd name="T10" fmla="*/ 727 w 5837"/>
              <a:gd name="T11" fmla="*/ 877 h 927"/>
              <a:gd name="T12" fmla="*/ 1071 w 5837"/>
              <a:gd name="T13" fmla="*/ 675 h 927"/>
              <a:gd name="T14" fmla="*/ 1263 w 5837"/>
              <a:gd name="T15" fmla="*/ 311 h 927"/>
              <a:gd name="T16" fmla="*/ 1627 w 5837"/>
              <a:gd name="T17" fmla="*/ 79 h 927"/>
              <a:gd name="T18" fmla="*/ 1940 w 5837"/>
              <a:gd name="T19" fmla="*/ 372 h 927"/>
              <a:gd name="T20" fmla="*/ 1667 w 5837"/>
              <a:gd name="T21" fmla="*/ 281 h 927"/>
              <a:gd name="T22" fmla="*/ 1485 w 5837"/>
              <a:gd name="T23" fmla="*/ 594 h 927"/>
              <a:gd name="T24" fmla="*/ 1738 w 5837"/>
              <a:gd name="T25" fmla="*/ 907 h 927"/>
              <a:gd name="T26" fmla="*/ 2112 w 5837"/>
              <a:gd name="T27" fmla="*/ 715 h 927"/>
              <a:gd name="T28" fmla="*/ 2213 w 5837"/>
              <a:gd name="T29" fmla="*/ 392 h 927"/>
              <a:gd name="T30" fmla="*/ 2546 w 5837"/>
              <a:gd name="T31" fmla="*/ 58 h 927"/>
              <a:gd name="T32" fmla="*/ 2910 w 5837"/>
              <a:gd name="T33" fmla="*/ 382 h 927"/>
              <a:gd name="T34" fmla="*/ 2607 w 5837"/>
              <a:gd name="T35" fmla="*/ 301 h 927"/>
              <a:gd name="T36" fmla="*/ 2465 w 5837"/>
              <a:gd name="T37" fmla="*/ 584 h 927"/>
              <a:gd name="T38" fmla="*/ 2496 w 5837"/>
              <a:gd name="T39" fmla="*/ 756 h 927"/>
              <a:gd name="T40" fmla="*/ 2839 w 5837"/>
              <a:gd name="T41" fmla="*/ 897 h 927"/>
              <a:gd name="T42" fmla="*/ 3052 w 5837"/>
              <a:gd name="T43" fmla="*/ 766 h 927"/>
              <a:gd name="T44" fmla="*/ 3102 w 5837"/>
              <a:gd name="T45" fmla="*/ 614 h 927"/>
              <a:gd name="T46" fmla="*/ 3183 w 5837"/>
              <a:gd name="T47" fmla="*/ 402 h 927"/>
              <a:gd name="T48" fmla="*/ 3294 w 5837"/>
              <a:gd name="T49" fmla="*/ 169 h 927"/>
              <a:gd name="T50" fmla="*/ 3486 w 5837"/>
              <a:gd name="T51" fmla="*/ 48 h 927"/>
              <a:gd name="T52" fmla="*/ 3708 w 5837"/>
              <a:gd name="T53" fmla="*/ 109 h 927"/>
              <a:gd name="T54" fmla="*/ 3900 w 5837"/>
              <a:gd name="T55" fmla="*/ 372 h 927"/>
              <a:gd name="T56" fmla="*/ 3567 w 5837"/>
              <a:gd name="T57" fmla="*/ 240 h 927"/>
              <a:gd name="T58" fmla="*/ 3456 w 5837"/>
              <a:gd name="T59" fmla="*/ 483 h 927"/>
              <a:gd name="T60" fmla="*/ 3425 w 5837"/>
              <a:gd name="T61" fmla="*/ 604 h 927"/>
              <a:gd name="T62" fmla="*/ 3476 w 5837"/>
              <a:gd name="T63" fmla="*/ 756 h 927"/>
              <a:gd name="T64" fmla="*/ 3587 w 5837"/>
              <a:gd name="T65" fmla="*/ 826 h 927"/>
              <a:gd name="T66" fmla="*/ 3729 w 5837"/>
              <a:gd name="T67" fmla="*/ 857 h 927"/>
              <a:gd name="T68" fmla="*/ 3900 w 5837"/>
              <a:gd name="T69" fmla="*/ 796 h 927"/>
              <a:gd name="T70" fmla="*/ 4133 w 5837"/>
              <a:gd name="T71" fmla="*/ 584 h 927"/>
              <a:gd name="T72" fmla="*/ 4173 w 5837"/>
              <a:gd name="T73" fmla="*/ 422 h 927"/>
              <a:gd name="T74" fmla="*/ 4436 w 5837"/>
              <a:gd name="T75" fmla="*/ 18 h 927"/>
              <a:gd name="T76" fmla="*/ 4871 w 5837"/>
              <a:gd name="T77" fmla="*/ 311 h 927"/>
              <a:gd name="T78" fmla="*/ 4567 w 5837"/>
              <a:gd name="T79" fmla="*/ 240 h 927"/>
              <a:gd name="T80" fmla="*/ 4416 w 5837"/>
              <a:gd name="T81" fmla="*/ 503 h 927"/>
              <a:gd name="T82" fmla="*/ 4416 w 5837"/>
              <a:gd name="T83" fmla="*/ 725 h 927"/>
              <a:gd name="T84" fmla="*/ 4588 w 5837"/>
              <a:gd name="T85" fmla="*/ 826 h 927"/>
              <a:gd name="T86" fmla="*/ 4891 w 5837"/>
              <a:gd name="T87" fmla="*/ 867 h 927"/>
              <a:gd name="T88" fmla="*/ 5073 w 5837"/>
              <a:gd name="T89" fmla="*/ 604 h 927"/>
              <a:gd name="T90" fmla="*/ 5153 w 5837"/>
              <a:gd name="T91" fmla="*/ 372 h 927"/>
              <a:gd name="T92" fmla="*/ 5295 w 5837"/>
              <a:gd name="T93" fmla="*/ 129 h 927"/>
              <a:gd name="T94" fmla="*/ 5497 w 5837"/>
              <a:gd name="T95" fmla="*/ 58 h 927"/>
              <a:gd name="T96" fmla="*/ 5740 w 5837"/>
              <a:gd name="T97" fmla="*/ 190 h 927"/>
              <a:gd name="T98" fmla="*/ 5810 w 5837"/>
              <a:gd name="T99" fmla="*/ 442 h 927"/>
              <a:gd name="T100" fmla="*/ 5578 w 5837"/>
              <a:gd name="T101" fmla="*/ 240 h 927"/>
              <a:gd name="T102" fmla="*/ 5366 w 5837"/>
              <a:gd name="T103" fmla="*/ 553 h 927"/>
              <a:gd name="T104" fmla="*/ 5416 w 5837"/>
              <a:gd name="T105" fmla="*/ 725 h 927"/>
              <a:gd name="T106" fmla="*/ 5537 w 5837"/>
              <a:gd name="T107" fmla="*/ 836 h 927"/>
              <a:gd name="T108" fmla="*/ 5719 w 5837"/>
              <a:gd name="T109" fmla="*/ 867 h 927"/>
              <a:gd name="T110" fmla="*/ 5750 w 5837"/>
              <a:gd name="T111" fmla="*/ 766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noFill/>
          <a:ln w="762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196" name="Freeform 4"/>
          <p:cNvSpPr>
            <a:spLocks/>
          </p:cNvSpPr>
          <p:nvPr/>
        </p:nvSpPr>
        <p:spPr bwMode="auto">
          <a:xfrm rot="684269" flipH="1">
            <a:off x="45720" y="5126356"/>
            <a:ext cx="9966960" cy="902970"/>
          </a:xfrm>
          <a:custGeom>
            <a:avLst/>
            <a:gdLst>
              <a:gd name="T0" fmla="*/ 0 w 5837"/>
              <a:gd name="T1" fmla="*/ 816 h 927"/>
              <a:gd name="T2" fmla="*/ 556 w 5837"/>
              <a:gd name="T3" fmla="*/ 99 h 927"/>
              <a:gd name="T4" fmla="*/ 1010 w 5837"/>
              <a:gd name="T5" fmla="*/ 442 h 927"/>
              <a:gd name="T6" fmla="*/ 697 w 5837"/>
              <a:gd name="T7" fmla="*/ 301 h 927"/>
              <a:gd name="T8" fmla="*/ 455 w 5837"/>
              <a:gd name="T9" fmla="*/ 594 h 927"/>
              <a:gd name="T10" fmla="*/ 727 w 5837"/>
              <a:gd name="T11" fmla="*/ 877 h 927"/>
              <a:gd name="T12" fmla="*/ 1071 w 5837"/>
              <a:gd name="T13" fmla="*/ 675 h 927"/>
              <a:gd name="T14" fmla="*/ 1263 w 5837"/>
              <a:gd name="T15" fmla="*/ 311 h 927"/>
              <a:gd name="T16" fmla="*/ 1627 w 5837"/>
              <a:gd name="T17" fmla="*/ 79 h 927"/>
              <a:gd name="T18" fmla="*/ 1940 w 5837"/>
              <a:gd name="T19" fmla="*/ 372 h 927"/>
              <a:gd name="T20" fmla="*/ 1667 w 5837"/>
              <a:gd name="T21" fmla="*/ 281 h 927"/>
              <a:gd name="T22" fmla="*/ 1485 w 5837"/>
              <a:gd name="T23" fmla="*/ 594 h 927"/>
              <a:gd name="T24" fmla="*/ 1738 w 5837"/>
              <a:gd name="T25" fmla="*/ 907 h 927"/>
              <a:gd name="T26" fmla="*/ 2112 w 5837"/>
              <a:gd name="T27" fmla="*/ 715 h 927"/>
              <a:gd name="T28" fmla="*/ 2213 w 5837"/>
              <a:gd name="T29" fmla="*/ 392 h 927"/>
              <a:gd name="T30" fmla="*/ 2546 w 5837"/>
              <a:gd name="T31" fmla="*/ 58 h 927"/>
              <a:gd name="T32" fmla="*/ 2910 w 5837"/>
              <a:gd name="T33" fmla="*/ 382 h 927"/>
              <a:gd name="T34" fmla="*/ 2607 w 5837"/>
              <a:gd name="T35" fmla="*/ 301 h 927"/>
              <a:gd name="T36" fmla="*/ 2465 w 5837"/>
              <a:gd name="T37" fmla="*/ 584 h 927"/>
              <a:gd name="T38" fmla="*/ 2496 w 5837"/>
              <a:gd name="T39" fmla="*/ 756 h 927"/>
              <a:gd name="T40" fmla="*/ 2839 w 5837"/>
              <a:gd name="T41" fmla="*/ 897 h 927"/>
              <a:gd name="T42" fmla="*/ 3052 w 5837"/>
              <a:gd name="T43" fmla="*/ 766 h 927"/>
              <a:gd name="T44" fmla="*/ 3102 w 5837"/>
              <a:gd name="T45" fmla="*/ 614 h 927"/>
              <a:gd name="T46" fmla="*/ 3183 w 5837"/>
              <a:gd name="T47" fmla="*/ 402 h 927"/>
              <a:gd name="T48" fmla="*/ 3294 w 5837"/>
              <a:gd name="T49" fmla="*/ 169 h 927"/>
              <a:gd name="T50" fmla="*/ 3486 w 5837"/>
              <a:gd name="T51" fmla="*/ 48 h 927"/>
              <a:gd name="T52" fmla="*/ 3708 w 5837"/>
              <a:gd name="T53" fmla="*/ 109 h 927"/>
              <a:gd name="T54" fmla="*/ 3900 w 5837"/>
              <a:gd name="T55" fmla="*/ 372 h 927"/>
              <a:gd name="T56" fmla="*/ 3567 w 5837"/>
              <a:gd name="T57" fmla="*/ 240 h 927"/>
              <a:gd name="T58" fmla="*/ 3456 w 5837"/>
              <a:gd name="T59" fmla="*/ 483 h 927"/>
              <a:gd name="T60" fmla="*/ 3425 w 5837"/>
              <a:gd name="T61" fmla="*/ 604 h 927"/>
              <a:gd name="T62" fmla="*/ 3476 w 5837"/>
              <a:gd name="T63" fmla="*/ 756 h 927"/>
              <a:gd name="T64" fmla="*/ 3587 w 5837"/>
              <a:gd name="T65" fmla="*/ 826 h 927"/>
              <a:gd name="T66" fmla="*/ 3729 w 5837"/>
              <a:gd name="T67" fmla="*/ 857 h 927"/>
              <a:gd name="T68" fmla="*/ 3900 w 5837"/>
              <a:gd name="T69" fmla="*/ 796 h 927"/>
              <a:gd name="T70" fmla="*/ 4133 w 5837"/>
              <a:gd name="T71" fmla="*/ 584 h 927"/>
              <a:gd name="T72" fmla="*/ 4173 w 5837"/>
              <a:gd name="T73" fmla="*/ 422 h 927"/>
              <a:gd name="T74" fmla="*/ 4436 w 5837"/>
              <a:gd name="T75" fmla="*/ 18 h 927"/>
              <a:gd name="T76" fmla="*/ 4871 w 5837"/>
              <a:gd name="T77" fmla="*/ 311 h 927"/>
              <a:gd name="T78" fmla="*/ 4567 w 5837"/>
              <a:gd name="T79" fmla="*/ 240 h 927"/>
              <a:gd name="T80" fmla="*/ 4416 w 5837"/>
              <a:gd name="T81" fmla="*/ 503 h 927"/>
              <a:gd name="T82" fmla="*/ 4416 w 5837"/>
              <a:gd name="T83" fmla="*/ 725 h 927"/>
              <a:gd name="T84" fmla="*/ 4588 w 5837"/>
              <a:gd name="T85" fmla="*/ 826 h 927"/>
              <a:gd name="T86" fmla="*/ 4891 w 5837"/>
              <a:gd name="T87" fmla="*/ 867 h 927"/>
              <a:gd name="T88" fmla="*/ 5073 w 5837"/>
              <a:gd name="T89" fmla="*/ 604 h 927"/>
              <a:gd name="T90" fmla="*/ 5153 w 5837"/>
              <a:gd name="T91" fmla="*/ 372 h 927"/>
              <a:gd name="T92" fmla="*/ 5295 w 5837"/>
              <a:gd name="T93" fmla="*/ 129 h 927"/>
              <a:gd name="T94" fmla="*/ 5497 w 5837"/>
              <a:gd name="T95" fmla="*/ 58 h 927"/>
              <a:gd name="T96" fmla="*/ 5740 w 5837"/>
              <a:gd name="T97" fmla="*/ 190 h 927"/>
              <a:gd name="T98" fmla="*/ 5810 w 5837"/>
              <a:gd name="T99" fmla="*/ 442 h 927"/>
              <a:gd name="T100" fmla="*/ 5578 w 5837"/>
              <a:gd name="T101" fmla="*/ 240 h 927"/>
              <a:gd name="T102" fmla="*/ 5366 w 5837"/>
              <a:gd name="T103" fmla="*/ 553 h 927"/>
              <a:gd name="T104" fmla="*/ 5416 w 5837"/>
              <a:gd name="T105" fmla="*/ 725 h 927"/>
              <a:gd name="T106" fmla="*/ 5537 w 5837"/>
              <a:gd name="T107" fmla="*/ 836 h 927"/>
              <a:gd name="T108" fmla="*/ 5719 w 5837"/>
              <a:gd name="T109" fmla="*/ 867 h 927"/>
              <a:gd name="T110" fmla="*/ 5750 w 5837"/>
              <a:gd name="T111" fmla="*/ 766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noFill/>
          <a:ln w="762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197" name="Line 5"/>
          <p:cNvSpPr>
            <a:spLocks noChangeShapeType="1"/>
          </p:cNvSpPr>
          <p:nvPr/>
        </p:nvSpPr>
        <p:spPr bwMode="auto">
          <a:xfrm>
            <a:off x="1" y="5467350"/>
            <a:ext cx="9497061" cy="142494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 flipV="1">
            <a:off x="358141" y="3080386"/>
            <a:ext cx="13682979" cy="130873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199" name="Freeform 7"/>
          <p:cNvSpPr>
            <a:spLocks/>
          </p:cNvSpPr>
          <p:nvPr/>
        </p:nvSpPr>
        <p:spPr bwMode="auto">
          <a:xfrm rot="14786010" flipH="1">
            <a:off x="11453675" y="4504199"/>
            <a:ext cx="2001811" cy="2588630"/>
          </a:xfrm>
          <a:custGeom>
            <a:avLst/>
            <a:gdLst>
              <a:gd name="T0" fmla="*/ 0 w 1122"/>
              <a:gd name="T1" fmla="*/ 1546 h 1546"/>
              <a:gd name="T2" fmla="*/ 960 w 1122"/>
              <a:gd name="T3" fmla="*/ 1132 h 1546"/>
              <a:gd name="T4" fmla="*/ 970 w 1122"/>
              <a:gd name="T5" fmla="*/ 0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2" h="1546">
                <a:moveTo>
                  <a:pt x="0" y="1546"/>
                </a:moveTo>
                <a:cubicBezTo>
                  <a:pt x="399" y="1468"/>
                  <a:pt x="798" y="1390"/>
                  <a:pt x="960" y="1132"/>
                </a:cubicBezTo>
                <a:cubicBezTo>
                  <a:pt x="1122" y="874"/>
                  <a:pt x="968" y="189"/>
                  <a:pt x="970" y="0"/>
                </a:cubicBezTo>
              </a:path>
            </a:pathLst>
          </a:custGeom>
          <a:noFill/>
          <a:ln w="76200" cap="flat" cmpd="sng">
            <a:solidFill>
              <a:srgbClr val="99003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200" name="Line 8"/>
          <p:cNvSpPr>
            <a:spLocks noChangeShapeType="1"/>
          </p:cNvSpPr>
          <p:nvPr/>
        </p:nvSpPr>
        <p:spPr bwMode="auto">
          <a:xfrm flipH="1">
            <a:off x="6852920" y="2558416"/>
            <a:ext cx="2336800" cy="28956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 rot="-664037">
            <a:off x="6546439" y="1439298"/>
            <a:ext cx="2947222" cy="10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3,5км/ч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2202" name="Picture 10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573" flipH="1">
            <a:off x="-400387" y="2738267"/>
            <a:ext cx="4511634" cy="24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03" name="Picture 11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8650">
            <a:off x="9875949" y="542481"/>
            <a:ext cx="4306296" cy="25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204" name="Text Box 12"/>
          <p:cNvSpPr txBox="1">
            <a:spLocks noChangeArrowheads="1"/>
          </p:cNvSpPr>
          <p:nvPr/>
        </p:nvSpPr>
        <p:spPr bwMode="auto">
          <a:xfrm rot="21316050">
            <a:off x="10004377" y="3170258"/>
            <a:ext cx="3219797" cy="20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6000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13,2</a:t>
            </a:r>
          </a:p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больше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5" name="Oval 13"/>
          <p:cNvSpPr>
            <a:spLocks noChangeArrowheads="1"/>
          </p:cNvSpPr>
          <p:nvPr/>
        </p:nvSpPr>
        <p:spPr bwMode="auto">
          <a:xfrm>
            <a:off x="408942" y="6061710"/>
            <a:ext cx="2463800" cy="1762126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18900000" scaled="1"/>
          </a:gradFill>
          <a:ln w="9525" algn="ctr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flatTx/>
          </a:bodyPr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3,2ч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6" name="Text Box 14"/>
          <p:cNvSpPr txBox="1">
            <a:spLocks noChangeArrowheads="1"/>
          </p:cNvSpPr>
          <p:nvPr/>
        </p:nvSpPr>
        <p:spPr bwMode="auto">
          <a:xfrm rot="-655106">
            <a:off x="6552498" y="1482150"/>
            <a:ext cx="2209841" cy="10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x+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,5</a:t>
            </a:r>
            <a:endParaRPr lang="ru-RU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07" name="Line 15"/>
          <p:cNvSpPr>
            <a:spLocks noChangeShapeType="1"/>
          </p:cNvSpPr>
          <p:nvPr/>
        </p:nvSpPr>
        <p:spPr bwMode="auto">
          <a:xfrm flipH="1" flipV="1">
            <a:off x="5905501" y="5215890"/>
            <a:ext cx="2669539" cy="40386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 rot="691355">
            <a:off x="5628374" y="4406394"/>
            <a:ext cx="2947222" cy="10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,5</a:t>
            </a:r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км/ч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 rot="-651126">
            <a:off x="9665462" y="2148468"/>
            <a:ext cx="735078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0" name="Line 18"/>
          <p:cNvSpPr>
            <a:spLocks noChangeShapeType="1"/>
          </p:cNvSpPr>
          <p:nvPr/>
        </p:nvSpPr>
        <p:spPr bwMode="auto">
          <a:xfrm flipH="1">
            <a:off x="7213601" y="2983230"/>
            <a:ext cx="2537461" cy="3276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 rot="-469069">
            <a:off x="6189994" y="1448882"/>
            <a:ext cx="3792005" cy="105522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  <a:flatTx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,4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(x+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,5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)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436622" y="5505451"/>
            <a:ext cx="3182619" cy="49911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 rot="859780">
            <a:off x="3949944" y="4325436"/>
            <a:ext cx="776756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4" name="Text Box 22"/>
          <p:cNvSpPr txBox="1">
            <a:spLocks noChangeArrowheads="1"/>
          </p:cNvSpPr>
          <p:nvPr/>
        </p:nvSpPr>
        <p:spPr bwMode="auto">
          <a:xfrm rot="684092">
            <a:off x="3913323" y="4598225"/>
            <a:ext cx="2530441" cy="10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x-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,5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3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2215" name="Text Box 23"/>
          <p:cNvSpPr txBox="1">
            <a:spLocks noChangeArrowheads="1"/>
          </p:cNvSpPr>
          <p:nvPr/>
        </p:nvSpPr>
        <p:spPr bwMode="auto">
          <a:xfrm rot="658942">
            <a:off x="3876142" y="4598224"/>
            <a:ext cx="3599645" cy="105522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  <a:flatTx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3,2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(x-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,5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)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82659E-7 L -0.71407 0.137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2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2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2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2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68786E-6 L 0.47378 0.14729 " pathEditMode="relative" ptsTypes="AA">
                                      <p:cBhvr>
                                        <p:cTn id="66" dur="5000" fill="hold"/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2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2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2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92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4" grpId="0" animBg="1"/>
      <p:bldP spid="392199" grpId="0" animBg="1"/>
      <p:bldP spid="392201" grpId="0"/>
      <p:bldP spid="392204" grpId="0"/>
      <p:bldP spid="392205" grpId="0" animBg="1"/>
      <p:bldP spid="392206" grpId="0"/>
      <p:bldP spid="392207" grpId="0" animBg="1"/>
      <p:bldP spid="392207" grpId="1" animBg="1"/>
      <p:bldP spid="392208" grpId="0"/>
      <p:bldP spid="392208" grpId="1"/>
      <p:bldP spid="392209" grpId="0"/>
      <p:bldP spid="392209" grpId="1"/>
      <p:bldP spid="392210" grpId="0" animBg="1"/>
      <p:bldP spid="392210" grpId="1" animBg="1"/>
      <p:bldP spid="392211" grpId="0" animBg="1"/>
      <p:bldP spid="392212" grpId="0" animBg="1"/>
      <p:bldP spid="392213" grpId="0"/>
      <p:bldP spid="392213" grpId="1"/>
      <p:bldP spid="392214" grpId="0"/>
      <p:bldP spid="3922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48979"/>
              </p:ext>
            </p:extLst>
          </p:nvPr>
        </p:nvGraphicFramePr>
        <p:xfrm>
          <a:off x="381000" y="457200"/>
          <a:ext cx="13563600" cy="4272279"/>
        </p:xfrm>
        <a:graphic>
          <a:graphicData uri="http://schemas.openxmlformats.org/drawingml/2006/table">
            <a:tbl>
              <a:tblPr/>
              <a:tblGrid>
                <a:gridCol w="2625203"/>
                <a:gridCol w="1988790"/>
                <a:gridCol w="2863858"/>
                <a:gridCol w="3341167"/>
                <a:gridCol w="2744582"/>
              </a:tblGrid>
              <a:tr h="1424093"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4000" b="1" dirty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ч)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Скорость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4000" b="1" dirty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км/ч)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Расстояние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4000" b="1" dirty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км)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4093"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течению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 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х+3,5 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2,4(х + </a:t>
                      </a:r>
                      <a:r>
                        <a:rPr lang="ru-RU" sz="4000" b="1" dirty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3,5)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13,2км&gt;</a:t>
                      </a:r>
                      <a:endParaRPr lang="ru-RU" sz="6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4093"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Против    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течения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 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х-3,5 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3,2(х</a:t>
                      </a:r>
                      <a:r>
                        <a:rPr lang="ru-RU" sz="4000" b="1" baseline="0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4000" b="1" dirty="0" smtClean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- 3,5</a:t>
                      </a:r>
                      <a:r>
                        <a:rPr lang="ru-RU" sz="4000" b="1" dirty="0">
                          <a:solidFill>
                            <a:srgbClr val="00008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endParaRPr lang="ru-RU" sz="4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00008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9728" marR="109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385" name="Line 1"/>
          <p:cNvSpPr>
            <a:spLocks noChangeShapeType="1"/>
          </p:cNvSpPr>
          <p:nvPr/>
        </p:nvSpPr>
        <p:spPr bwMode="auto">
          <a:xfrm>
            <a:off x="13639800" y="2819400"/>
            <a:ext cx="73150" cy="857256"/>
          </a:xfrm>
          <a:prstGeom prst="line">
            <a:avLst/>
          </a:prstGeom>
          <a:ln w="76200">
            <a:solidFill>
              <a:schemeClr val="tx1"/>
            </a:solidFill>
            <a:headEnd/>
            <a:tailEnd type="triangle" w="med" len="med"/>
          </a:ln>
          <a:scene3d>
            <a:camera prst="orthographicFront">
              <a:rot lat="21299999" lon="300000" rev="21299999"/>
            </a:camera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978835" y="5257800"/>
            <a:ext cx="10744275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2,4(х+3,5) – 3,2 (х-3,5) = 13,2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C:\Users\Администратор\Desktop\Для презентаций\Анимации\0012-012-K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7584"/>
            <a:ext cx="2857520" cy="1597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760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60398" y="418308"/>
            <a:ext cx="10744275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2,4(х+3,5) – </a:t>
            </a: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3,2(х-3,5</a:t>
            </a:r>
            <a:r>
              <a:rPr lang="ru-RU" b="1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= 13,2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C:\Users\Администратор\Desktop\Для презентаций\Анимации\0012-012-K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7267" y="1132922"/>
            <a:ext cx="4074809" cy="2278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5958" y="1432396"/>
            <a:ext cx="10744275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2,4х + 8,4 </a:t>
            </a:r>
            <a:r>
              <a:rPr lang="ru-RU" b="1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3,2х+11,2 = </a:t>
            </a:r>
            <a:r>
              <a:rPr lang="ru-RU" b="1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8038" y="2272180"/>
            <a:ext cx="10744275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- 0,8х + 19,6 = 13,2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53440" y="3131300"/>
            <a:ext cx="10744275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- 0,8х = 13,2 - 19,6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53440" y="3971084"/>
            <a:ext cx="402336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- 0,8х = - 6,4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66800" y="5538564"/>
            <a:ext cx="381000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 = 8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57600" y="5958456"/>
            <a:ext cx="7124700" cy="14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Ответ:  скорость лодки</a:t>
            </a:r>
          </a:p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стоячей воде 8 км/ч 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2742" y="4009665"/>
            <a:ext cx="15969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(-10)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947022" y="3955533"/>
            <a:ext cx="0" cy="914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60120" y="4698780"/>
            <a:ext cx="381000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0622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8х = 64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37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62859376"/>
              </p:ext>
            </p:extLst>
          </p:nvPr>
        </p:nvGraphicFramePr>
        <p:xfrm>
          <a:off x="3238500" y="2559050"/>
          <a:ext cx="41767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Формула" r:id="rId3" imgW="838080" imgH="177480" progId="Equation.3">
                  <p:embed/>
                </p:oleObj>
              </mc:Choice>
              <mc:Fallback>
                <p:oleObj name="Формула" r:id="rId3" imgW="838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559050"/>
                        <a:ext cx="417671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>
            <a:off x="4650564" y="1843742"/>
            <a:ext cx="604867" cy="3505203"/>
          </a:xfrm>
          <a:prstGeom prst="rightBrace">
            <a:avLst>
              <a:gd name="adj1" fmla="val 407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687974"/>
              </p:ext>
            </p:extLst>
          </p:nvPr>
        </p:nvGraphicFramePr>
        <p:xfrm>
          <a:off x="3200396" y="3898777"/>
          <a:ext cx="43132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Формула" r:id="rId5" imgW="812520" imgH="177480" progId="Equation.3">
                  <p:embed/>
                </p:oleObj>
              </mc:Choice>
              <mc:Fallback>
                <p:oleObj name="Формула" r:id="rId5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396" y="3898777"/>
                        <a:ext cx="43132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863638"/>
              </p:ext>
            </p:extLst>
          </p:nvPr>
        </p:nvGraphicFramePr>
        <p:xfrm>
          <a:off x="7585390" y="2560320"/>
          <a:ext cx="1939610" cy="93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Формула" r:id="rId7" imgW="304560" imgH="177480" progId="Equation.3">
                  <p:embed/>
                </p:oleObj>
              </mc:Choice>
              <mc:Fallback>
                <p:oleObj name="Формула" r:id="rId7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390" y="2560320"/>
                        <a:ext cx="1939610" cy="936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2432" y="312777"/>
            <a:ext cx="13940749" cy="154767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Краткая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запись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суммы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одинаковых слагаемых</a:t>
            </a:r>
          </a:p>
        </p:txBody>
      </p:sp>
      <p:graphicFrame>
        <p:nvGraphicFramePr>
          <p:cNvPr id="8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94661"/>
              </p:ext>
            </p:extLst>
          </p:nvPr>
        </p:nvGraphicFramePr>
        <p:xfrm>
          <a:off x="2667000" y="5461611"/>
          <a:ext cx="7086600" cy="88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Формула" r:id="rId9" imgW="914400" imgH="152280" progId="Equation.3">
                  <p:embed/>
                </p:oleObj>
              </mc:Choice>
              <mc:Fallback>
                <p:oleObj name="Формула" r:id="rId9" imgW="9144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61611"/>
                        <a:ext cx="7086600" cy="885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 rot="5400000">
            <a:off x="5429134" y="3847039"/>
            <a:ext cx="604867" cy="5605663"/>
          </a:xfrm>
          <a:prstGeom prst="rightBrace">
            <a:avLst>
              <a:gd name="adj1" fmla="val 407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88233"/>
              </p:ext>
            </p:extLst>
          </p:nvPr>
        </p:nvGraphicFramePr>
        <p:xfrm>
          <a:off x="4426505" y="6781800"/>
          <a:ext cx="4716382" cy="80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Формула" r:id="rId11" imgW="888840" imgH="203040" progId="Equation.3">
                  <p:embed/>
                </p:oleObj>
              </mc:Choice>
              <mc:Fallback>
                <p:oleObj name="Формула" r:id="rId11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505" y="6781800"/>
                        <a:ext cx="4716382" cy="809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05253"/>
              </p:ext>
            </p:extLst>
          </p:nvPr>
        </p:nvGraphicFramePr>
        <p:xfrm>
          <a:off x="9372600" y="5510507"/>
          <a:ext cx="2286000" cy="83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Формула" r:id="rId13" imgW="355320" imgH="139680" progId="Equation.3">
                  <p:embed/>
                </p:oleObj>
              </mc:Choice>
              <mc:Fallback>
                <p:oleObj name="Формула" r:id="rId13" imgW="3553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510507"/>
                        <a:ext cx="2286000" cy="83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297537"/>
            <a:ext cx="2280320" cy="29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997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965095" y="2473018"/>
            <a:ext cx="1497766" cy="1123325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39348" y="2732247"/>
          <a:ext cx="8562341" cy="86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Формула" r:id="rId3" imgW="1320480" imgH="177480" progId="Equation.3">
                  <p:embed/>
                </p:oleObj>
              </mc:Choice>
              <mc:Fallback>
                <p:oleObj name="Формула" r:id="rId3" imgW="1320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348" y="2732247"/>
                        <a:ext cx="8562341" cy="864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>
            <a:off x="5169362" y="-104869"/>
            <a:ext cx="604867" cy="7834470"/>
          </a:xfrm>
          <a:prstGeom prst="rightBrace">
            <a:avLst>
              <a:gd name="adj1" fmla="val 40727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628390" y="4460439"/>
          <a:ext cx="5310426" cy="76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Формула" r:id="rId5" imgW="1054080" imgH="203040" progId="Equation.3">
                  <p:embed/>
                </p:oleObj>
              </mc:Choice>
              <mc:Fallback>
                <p:oleObj name="Формула" r:id="rId5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90" y="4460439"/>
                        <a:ext cx="5310426" cy="768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 стрелкой 9"/>
          <p:cNvCxnSpPr>
            <a:endCxn id="7" idx="4"/>
          </p:cNvCxnSpPr>
          <p:nvPr/>
        </p:nvCxnSpPr>
        <p:spPr>
          <a:xfrm flipH="1" flipV="1">
            <a:off x="10713978" y="3596343"/>
            <a:ext cx="172819" cy="103691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32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359430"/>
              </p:ext>
            </p:extLst>
          </p:nvPr>
        </p:nvGraphicFramePr>
        <p:xfrm>
          <a:off x="10013408" y="2386608"/>
          <a:ext cx="140113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Формула" r:id="rId7" imgW="164880" imgH="203040" progId="Equation.3">
                  <p:embed/>
                </p:oleObj>
              </mc:Choice>
              <mc:Fallback>
                <p:oleObj name="Формула" r:id="rId7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3408" y="2386608"/>
                        <a:ext cx="1401139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7219" y="399187"/>
            <a:ext cx="13940749" cy="154767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 	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Краткая запись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произведения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одинаковых множителей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0307" y="4806077"/>
            <a:ext cx="2995533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Степень</a:t>
            </a:r>
          </a:p>
        </p:txBody>
      </p:sp>
      <p:pic>
        <p:nvPicPr>
          <p:cNvPr id="12" name="Picture 2" descr="Карандаш Учитель рисования, Карандаш мультяшный, мультипликационный  персонаж, карандаш, цветной карандаш png | PNG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9" y="4892437"/>
            <a:ext cx="2420049" cy="2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34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607723" y="2344445"/>
            <a:ext cx="1843405" cy="1468963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75064" y="1810747"/>
            <a:ext cx="1152128" cy="950506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12696795"/>
              </p:ext>
            </p:extLst>
          </p:nvPr>
        </p:nvGraphicFramePr>
        <p:xfrm>
          <a:off x="5768557" y="1706660"/>
          <a:ext cx="2403634" cy="221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Формула" r:id="rId3" imgW="164880" imgH="203040" progId="Equation.3">
                  <p:embed/>
                </p:oleObj>
              </mc:Choice>
              <mc:Fallback>
                <p:oleObj name="Формула" r:id="rId3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557" y="1706660"/>
                        <a:ext cx="2403634" cy="2217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82995"/>
              </p:ext>
            </p:extLst>
          </p:nvPr>
        </p:nvGraphicFramePr>
        <p:xfrm>
          <a:off x="10515600" y="1800587"/>
          <a:ext cx="886461" cy="93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Формула" r:id="rId5" imgW="126720" imgH="177480" progId="Equation.3">
                  <p:embed/>
                </p:oleObj>
              </mc:Choice>
              <mc:Fallback>
                <p:oleObj name="Формула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0" y="1800587"/>
                        <a:ext cx="886461" cy="931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8121689" y="2286000"/>
            <a:ext cx="2534682" cy="43205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909403"/>
              </p:ext>
            </p:extLst>
          </p:nvPr>
        </p:nvGraphicFramePr>
        <p:xfrm>
          <a:off x="3665915" y="3882979"/>
          <a:ext cx="1497766" cy="174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Формула" r:id="rId7" imgW="114120" imgH="177480" progId="Equation.3">
                  <p:embed/>
                </p:oleObj>
              </mc:Choice>
              <mc:Fallback>
                <p:oleObj name="Формула" r:id="rId7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915" y="3882979"/>
                        <a:ext cx="1497766" cy="17493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4495800" y="3701507"/>
            <a:ext cx="1447800" cy="9906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63000" y="2761253"/>
            <a:ext cx="4723725" cy="287110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Показатель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степени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(сколько раз умножают)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9200" y="5181600"/>
            <a:ext cx="5415002" cy="216322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Основание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степени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(что умножают)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12777"/>
            <a:ext cx="13940749" cy="154767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 	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Произведение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одинаковых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множителей заменяют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степенью</a:t>
            </a:r>
          </a:p>
        </p:txBody>
      </p:sp>
    </p:spTree>
    <p:extLst>
      <p:ext uri="{BB962C8B-B14F-4D97-AF65-F5344CB8AC3E}">
        <p14:creationId xmlns:p14="http://schemas.microsoft.com/office/powerpoint/2010/main" val="7996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6735</TotalTime>
  <Words>670</Words>
  <Application>Microsoft Office PowerPoint</Application>
  <PresentationFormat>Произвольный</PresentationFormat>
  <Paragraphs>193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Формула</vt:lpstr>
      <vt:lpstr>Презентация PowerPoint</vt:lpstr>
      <vt:lpstr>Презентация PowerPoint</vt:lpstr>
      <vt:lpstr>    № 117. Лодка шла по  течению реки 2,4 ч и против течения 3,2 ч. Путь, пройденный лодкой по течению, оказался на 13,2 км длиннее пути, пройденного против течения. Найти скорость лодки в стоячей воде, если скорость течения реки равна 3,5 км/ч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428</cp:revision>
  <dcterms:created xsi:type="dcterms:W3CDTF">2020-04-09T07:32:19Z</dcterms:created>
  <dcterms:modified xsi:type="dcterms:W3CDTF">2021-02-18T17:20:50Z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