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60" r:id="rId2"/>
    <p:sldId id="492" r:id="rId3"/>
    <p:sldId id="642" r:id="rId4"/>
    <p:sldId id="643" r:id="rId5"/>
    <p:sldId id="626" r:id="rId6"/>
    <p:sldId id="627" r:id="rId7"/>
    <p:sldId id="629" r:id="rId8"/>
    <p:sldId id="634" r:id="rId9"/>
    <p:sldId id="635" r:id="rId10"/>
    <p:sldId id="510" r:id="rId11"/>
    <p:sldId id="644" r:id="rId12"/>
    <p:sldId id="645" r:id="rId13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642"/>
            <p14:sldId id="643"/>
            <p14:sldId id="626"/>
            <p14:sldId id="627"/>
            <p14:sldId id="629"/>
            <p14:sldId id="634"/>
            <p14:sldId id="635"/>
            <p14:sldId id="510"/>
            <p14:sldId id="644"/>
            <p14:sldId id="645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21023"/>
    <a:srgbClr val="1A0A5E"/>
    <a:srgbClr val="00A859"/>
    <a:srgbClr val="FF6B6B"/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47" d="100"/>
          <a:sy n="47" d="100"/>
        </p:scale>
        <p:origin x="-816" y="-228"/>
      </p:cViewPr>
      <p:guideLst>
        <p:guide orient="horz" pos="7304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 dirty="0"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EE0-B5A9-4A17-8923-CAEEF5FC2CE8}" type="datetimeFigureOut">
              <a:rPr lang="ru-RU" smtClean="0"/>
              <a:pPr/>
              <a:t>18.02.2021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7B74-F710-46DB-84B2-7F17C513CC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6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microsoft.com/office/2007/relationships/hdphoto" Target="../media/hdphoto4.wdp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37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microsoft.com/office/2007/relationships/hdphoto" Target="../media/hdphoto3.wdp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49.png"/><Relationship Id="rId10" Type="http://schemas.openxmlformats.org/officeDocument/2006/relationships/image" Target="../media/image78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17813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>
              <a:spcBef>
                <a:spcPts val="319"/>
              </a:spcBef>
            </a:pPr>
            <a:r>
              <a:rPr lang="ru-RU" sz="57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2044905" y="1387388"/>
            <a:ext cx="1300693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4876800" y="578524"/>
            <a:ext cx="4572000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209806" y="2593566"/>
            <a:ext cx="9429093" cy="4290764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lnSpc>
                <a:spcPts val="4955"/>
              </a:lnSpc>
              <a:spcBef>
                <a:spcPts val="279"/>
              </a:spcBef>
            </a:pPr>
            <a:endParaRPr lang="ru-RU"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lnSpc>
                <a:spcPts val="4955"/>
              </a:lnSpc>
              <a:spcBef>
                <a:spcPts val="279"/>
              </a:spcBef>
            </a:pPr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lnSpc>
                <a:spcPts val="4955"/>
              </a:lnSpc>
              <a:spcBef>
                <a:spcPts val="279"/>
              </a:spcBef>
            </a:pP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 по теме: «Свойства степени с натуральным показателем»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028" name="Picture 4" descr="Математика, логотип умения считать Иллюстрация вектора - иллюстрации  насчитывающей считать, умения: 651809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" b="99885" l="6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255724"/>
            <a:ext cx="4159586" cy="278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79852" y="705217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2" y="258777"/>
            <a:ext cx="14296594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5562600" y="1752600"/>
            <a:ext cx="62721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 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191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(2,4) 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 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198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(2,4)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 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(2,4)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Стр. 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65-66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Ребенок делает домашнее задание и его сестра помогает ему. семейное  воспитани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96256"/>
            <a:ext cx="504531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09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646" y="228600"/>
            <a:ext cx="2203124" cy="28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8332" y="762000"/>
            <a:ext cx="14020800" cy="1261866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uz-Latn-UZ" sz="3600" b="1" kern="0" dirty="0" smtClean="0">
                <a:latin typeface="Arial" pitchFamily="34" charset="0"/>
                <a:cs typeface="Arial" pitchFamily="34" charset="0"/>
              </a:rPr>
              <a:t>91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-19</a:t>
            </a:r>
            <a:r>
              <a:rPr lang="uz-Latn-UZ" sz="3600" b="1" kern="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Запишите произведение </a:t>
            </a:r>
            <a:endParaRPr lang="uz-Latn-UZ" sz="3600" b="1" kern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 виде степени</a:t>
            </a:r>
            <a:r>
              <a:rPr lang="uz-Latn-UZ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с показателем </a:t>
            </a:r>
            <a:r>
              <a:rPr lang="uz-Cyrl-UZ" sz="4000" b="1" kern="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  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676394" y="2459011"/>
                <a:ext cx="2094164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394" y="2459011"/>
                <a:ext cx="2094164" cy="794833"/>
              </a:xfrm>
              <a:prstGeom prst="rect">
                <a:avLst/>
              </a:prstGeom>
              <a:blipFill rotWithShape="1">
                <a:blip r:embed="rId5"/>
                <a:stretch>
                  <a:fillRect l="-11337" t="-11450" b="-3587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653024" y="2209314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4404" y="2459011"/>
                <a:ext cx="3670355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1)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4" y="2459011"/>
                <a:ext cx="3670355" cy="794833"/>
              </a:xfrm>
              <a:prstGeom prst="rect">
                <a:avLst/>
              </a:prstGeom>
              <a:blipFill rotWithShape="1">
                <a:blip r:embed="rId6"/>
                <a:stretch>
                  <a:fillRect t="-12977" b="-3435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758309" y="2444268"/>
                <a:ext cx="2520563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09" y="2444268"/>
                <a:ext cx="2520563" cy="794833"/>
              </a:xfrm>
              <a:prstGeom prst="rect">
                <a:avLst/>
              </a:prstGeom>
              <a:blipFill rotWithShape="1">
                <a:blip r:embed="rId7"/>
                <a:stretch>
                  <a:fillRect l="-9443" t="-11538" b="-3692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192382" y="2430144"/>
                <a:ext cx="2253502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 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382" y="2430144"/>
                <a:ext cx="2253502" cy="794833"/>
              </a:xfrm>
              <a:prstGeom prst="rect">
                <a:avLst/>
              </a:prstGeom>
              <a:blipFill rotWithShape="1">
                <a:blip r:embed="rId8"/>
                <a:stretch>
                  <a:fillRect l="-10541" t="-11538" b="-3692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561963" y="2319728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497502" y="3747828"/>
                <a:ext cx="213423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02" y="3747828"/>
                <a:ext cx="2134239" cy="784767"/>
              </a:xfrm>
              <a:prstGeom prst="rect">
                <a:avLst/>
              </a:prstGeom>
              <a:blipFill rotWithShape="1">
                <a:blip r:embed="rId9"/>
                <a:stretch>
                  <a:fillRect l="-11429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614641" y="3471645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55549" y="3747828"/>
                <a:ext cx="367035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3</a:t>
                </a:r>
                <a:r>
                  <a:rPr lang="uz-Latn-UZ" sz="4400" b="1" dirty="0" smtClean="0"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cs typeface="Arial" pitchFamily="34" charset="0"/>
                  </a:rPr>
                  <a:t>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9" y="3747828"/>
                <a:ext cx="3670355" cy="784767"/>
              </a:xfrm>
              <a:prstGeom prst="rect">
                <a:avLst/>
              </a:prstGeom>
              <a:blipFill rotWithShape="1">
                <a:blip r:embed="rId10"/>
                <a:stretch>
                  <a:fillRect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641934" y="3637412"/>
                <a:ext cx="243560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934" y="3637412"/>
                <a:ext cx="2435603" cy="784767"/>
              </a:xfrm>
              <a:prstGeom prst="rect">
                <a:avLst/>
              </a:prstGeom>
              <a:blipFill rotWithShape="1">
                <a:blip r:embed="rId11"/>
                <a:stretch>
                  <a:fillRect l="-9774"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043969" y="3644214"/>
                <a:ext cx="229357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 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969" y="3644214"/>
                <a:ext cx="2293578" cy="784767"/>
              </a:xfrm>
              <a:prstGeom prst="rect">
                <a:avLst/>
              </a:prstGeom>
              <a:blipFill rotWithShape="1">
                <a:blip r:embed="rId12"/>
                <a:stretch>
                  <a:fillRect l="-10372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415891" y="3471645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454807" y="4896741"/>
                <a:ext cx="3643113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07" y="4896741"/>
                <a:ext cx="3643113" cy="794833"/>
              </a:xfrm>
              <a:prstGeom prst="rect">
                <a:avLst/>
              </a:prstGeom>
              <a:blipFill rotWithShape="1">
                <a:blip r:embed="rId13"/>
                <a:stretch>
                  <a:fillRect l="-6365" t="-11450" b="-3587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14404" y="4906807"/>
                <a:ext cx="421989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1)   </a:t>
                </a:r>
                <a:r>
                  <a:rPr lang="en-US" sz="4400" b="1" dirty="0" smtClean="0">
                    <a:cs typeface="Arial" pitchFamily="34" charset="0"/>
                  </a:rPr>
                  <a:t>0,25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4" y="4906807"/>
                <a:ext cx="4219893" cy="784767"/>
              </a:xfrm>
              <a:prstGeom prst="rect">
                <a:avLst/>
              </a:prstGeom>
              <a:blipFill rotWithShape="1">
                <a:blip r:embed="rId14"/>
                <a:stretch>
                  <a:fillRect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851498" y="4878947"/>
                <a:ext cx="3285195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  0,5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 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498" y="4878947"/>
                <a:ext cx="3285195" cy="794833"/>
              </a:xfrm>
              <a:prstGeom prst="rect">
                <a:avLst/>
              </a:prstGeom>
              <a:blipFill rotWithShape="1">
                <a:blip r:embed="rId15"/>
                <a:stretch>
                  <a:fillRect l="-5751" t="-11450" b="-3587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182883" y="4762078"/>
            <a:ext cx="295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78817" y="6096000"/>
                <a:ext cx="3670355" cy="110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3</a:t>
                </a:r>
                <a:r>
                  <a:rPr lang="uz-Latn-UZ" sz="4400" b="1" dirty="0" smtClean="0"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𝟒𝟗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𝟖𝟏</m:t>
                        </m:r>
                      </m:den>
                    </m:f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𝟏𝟒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17" y="6096000"/>
                <a:ext cx="3670355" cy="1109791"/>
              </a:xfrm>
              <a:prstGeom prst="rect">
                <a:avLst/>
              </a:prstGeom>
              <a:blipFill rotWithShape="1">
                <a:blip r:embed="rId16"/>
                <a:stretch>
                  <a:fillRect l="-1163" b="-934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168128" y="6041818"/>
                <a:ext cx="3633495" cy="1218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4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/>
                                <a:cs typeface="Arial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  <a:cs typeface="Arial" pitchFamily="34" charset="0"/>
                              </a:rPr>
                              <m:t>𝟗</m:t>
                            </m:r>
                          </m:den>
                        </m:f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28" y="6041818"/>
                <a:ext cx="3633495" cy="1218154"/>
              </a:xfrm>
              <a:prstGeom prst="rect">
                <a:avLst/>
              </a:prstGeom>
              <a:blipFill rotWithShape="1">
                <a:blip r:embed="rId17"/>
                <a:stretch>
                  <a:fillRect l="-6376" b="-11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259074" y="6100593"/>
            <a:ext cx="1394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7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763247" y="6138639"/>
                <a:ext cx="291438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smtClean="0">
                    <a:cs typeface="Arial" pitchFamily="34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 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247" y="6138639"/>
                <a:ext cx="2914388" cy="1067152"/>
              </a:xfrm>
              <a:prstGeom prst="rect">
                <a:avLst/>
              </a:prstGeom>
              <a:blipFill rotWithShape="1">
                <a:blip r:embed="rId18"/>
                <a:stretch>
                  <a:fillRect l="-7933" b="-1371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165721" y="6164383"/>
            <a:ext cx="295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5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9"/>
          <p:cNvGrpSpPr>
            <a:grpSpLocks/>
          </p:cNvGrpSpPr>
          <p:nvPr/>
        </p:nvGrpSpPr>
        <p:grpSpPr bwMode="auto">
          <a:xfrm>
            <a:off x="688341" y="207646"/>
            <a:ext cx="12689840" cy="2903219"/>
            <a:chOff x="271" y="109"/>
            <a:chExt cx="4996" cy="1524"/>
          </a:xfrm>
        </p:grpSpPr>
        <p:sp>
          <p:nvSpPr>
            <p:cNvPr id="119057" name="Text Box 273"/>
            <p:cNvSpPr txBox="1">
              <a:spLocks noChangeArrowheads="1"/>
            </p:cNvSpPr>
            <p:nvPr/>
          </p:nvSpPr>
          <p:spPr bwMode="auto">
            <a:xfrm>
              <a:off x="271" y="109"/>
              <a:ext cx="1930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Вычислите:</a:t>
              </a:r>
              <a:r>
                <a:rPr lang="ru-RU" sz="63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9061" name="Text Box 277"/>
            <p:cNvSpPr txBox="1">
              <a:spLocks noChangeArrowheads="1"/>
            </p:cNvSpPr>
            <p:nvPr/>
          </p:nvSpPr>
          <p:spPr bwMode="auto">
            <a:xfrm>
              <a:off x="5039" y="1076"/>
              <a:ext cx="22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3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4" name="Group 316"/>
          <p:cNvGrpSpPr>
            <a:grpSpLocks/>
          </p:cNvGrpSpPr>
          <p:nvPr/>
        </p:nvGrpSpPr>
        <p:grpSpPr bwMode="auto">
          <a:xfrm>
            <a:off x="919480" y="1032511"/>
            <a:ext cx="13423901" cy="2857500"/>
            <a:chOff x="362" y="542"/>
            <a:chExt cx="5285" cy="1500"/>
          </a:xfrm>
        </p:grpSpPr>
        <p:sp>
          <p:nvSpPr>
            <p:cNvPr id="119092" name="Rectangle 308"/>
            <p:cNvSpPr>
              <a:spLocks noChangeArrowheads="1"/>
            </p:cNvSpPr>
            <p:nvPr/>
          </p:nvSpPr>
          <p:spPr bwMode="auto">
            <a:xfrm>
              <a:off x="362" y="1533"/>
              <a:ext cx="28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  <p:grpSp>
          <p:nvGrpSpPr>
            <p:cNvPr id="5" name="Group 309"/>
            <p:cNvGrpSpPr>
              <a:grpSpLocks noChangeAspect="1"/>
            </p:cNvGrpSpPr>
            <p:nvPr/>
          </p:nvGrpSpPr>
          <p:grpSpPr bwMode="auto">
            <a:xfrm>
              <a:off x="5130" y="542"/>
              <a:ext cx="517" cy="553"/>
              <a:chOff x="261" y="2775"/>
              <a:chExt cx="517" cy="553"/>
            </a:xfrm>
          </p:grpSpPr>
          <p:sp>
            <p:nvSpPr>
              <p:cNvPr id="119094" name="AutoShape 310"/>
              <p:cNvSpPr>
                <a:spLocks noChangeAspect="1" noChangeArrowheads="1" noTextEdit="1"/>
              </p:cNvSpPr>
              <p:nvPr/>
            </p:nvSpPr>
            <p:spPr bwMode="auto">
              <a:xfrm>
                <a:off x="261" y="2989"/>
                <a:ext cx="517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9095" name="Rectangle 311"/>
              <p:cNvSpPr>
                <a:spLocks noChangeArrowheads="1"/>
              </p:cNvSpPr>
              <p:nvPr/>
            </p:nvSpPr>
            <p:spPr bwMode="auto">
              <a:xfrm>
                <a:off x="355" y="2775"/>
                <a:ext cx="0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ru-RU" sz="6300" dirty="0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1554561" y="1263284"/>
            <a:ext cx="2713184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10² - 3²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69774" y="2213790"/>
            <a:ext cx="2790128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(10 -3)²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69774" y="3370892"/>
            <a:ext cx="2692345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(6 - 8)⁵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33220" y="4407807"/>
            <a:ext cx="3128362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10 - 5·2⁴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69773" y="5617542"/>
            <a:ext cx="3739105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- 1³ + ( -2)³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69773" y="6534270"/>
            <a:ext cx="3814447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- 6² - ( -1)⁴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491574" y="2190245"/>
            <a:ext cx="1482077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7²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07874" y="3250705"/>
            <a:ext cx="2365333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( -2)⁵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98136" y="4287620"/>
            <a:ext cx="5775017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10 - 5·16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10 - 80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29909" y="5617542"/>
            <a:ext cx="2540059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- 1 - 8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95514" y="6534270"/>
            <a:ext cx="2867072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- 36 - 1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7275" y="1200364"/>
            <a:ext cx="2921574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100 – 9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6716" y="1169248"/>
            <a:ext cx="917820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41029" y="2194137"/>
            <a:ext cx="917820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95958" y="3250705"/>
            <a:ext cx="1299335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14498" y="4287620"/>
            <a:ext cx="1299335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- 70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04536" y="5579925"/>
            <a:ext cx="972323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89808" y="6534270"/>
            <a:ext cx="1299335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- 37</a:t>
            </a:r>
          </a:p>
        </p:txBody>
      </p:sp>
      <p:pic>
        <p:nvPicPr>
          <p:cNvPr id="28" name="Picture 2" descr="Ученик первого класса заявил, что он слишком умный… Тогда учитель устроил  ему экзамен… - KakZachem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1953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4375"/>
          <a:stretch/>
        </p:blipFill>
        <p:spPr bwMode="auto">
          <a:xfrm>
            <a:off x="10679879" y="157941"/>
            <a:ext cx="3232813" cy="32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69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4" grpId="0" animBg="1"/>
      <p:bldP spid="85" grpId="0" animBg="1"/>
      <p:bldP spid="86" grpId="0" animBg="1"/>
      <p:bldP spid="87" grpId="0" animBg="1"/>
      <p:bldP spid="8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249630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609600" y="1407029"/>
            <a:ext cx="4307840" cy="3012646"/>
          </a:xfrm>
          <a:prstGeom prst="foldedCorner">
            <a:avLst>
              <a:gd name="adj" fmla="val 311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5125720" y="2590800"/>
            <a:ext cx="4343400" cy="3012646"/>
          </a:xfrm>
          <a:prstGeom prst="foldedCorner">
            <a:avLst>
              <a:gd name="adj" fmla="val 311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uz-Latn-U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9677400" y="3969334"/>
            <a:ext cx="4343400" cy="3012646"/>
          </a:xfrm>
          <a:prstGeom prst="foldedCorner">
            <a:avLst>
              <a:gd name="adj" fmla="val 311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Задания для закрепления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9"/>
          <p:cNvGrpSpPr>
            <a:grpSpLocks/>
          </p:cNvGrpSpPr>
          <p:nvPr/>
        </p:nvGrpSpPr>
        <p:grpSpPr bwMode="auto">
          <a:xfrm>
            <a:off x="688341" y="207646"/>
            <a:ext cx="12689840" cy="2903219"/>
            <a:chOff x="271" y="109"/>
            <a:chExt cx="4996" cy="1524"/>
          </a:xfrm>
        </p:grpSpPr>
        <p:sp>
          <p:nvSpPr>
            <p:cNvPr id="119057" name="Text Box 273"/>
            <p:cNvSpPr txBox="1">
              <a:spLocks noChangeArrowheads="1"/>
            </p:cNvSpPr>
            <p:nvPr/>
          </p:nvSpPr>
          <p:spPr bwMode="auto">
            <a:xfrm>
              <a:off x="271" y="109"/>
              <a:ext cx="1930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Вычислите:</a:t>
              </a:r>
              <a:r>
                <a:rPr lang="ru-RU" sz="63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9061" name="Text Box 277"/>
            <p:cNvSpPr txBox="1">
              <a:spLocks noChangeArrowheads="1"/>
            </p:cNvSpPr>
            <p:nvPr/>
          </p:nvSpPr>
          <p:spPr bwMode="auto">
            <a:xfrm>
              <a:off x="5039" y="1076"/>
              <a:ext cx="22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63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4" name="Group 316"/>
          <p:cNvGrpSpPr>
            <a:grpSpLocks/>
          </p:cNvGrpSpPr>
          <p:nvPr/>
        </p:nvGrpSpPr>
        <p:grpSpPr bwMode="auto">
          <a:xfrm>
            <a:off x="919480" y="1032511"/>
            <a:ext cx="13423901" cy="2857500"/>
            <a:chOff x="362" y="542"/>
            <a:chExt cx="5285" cy="1500"/>
          </a:xfrm>
        </p:grpSpPr>
        <p:sp>
          <p:nvSpPr>
            <p:cNvPr id="119092" name="Rectangle 308"/>
            <p:cNvSpPr>
              <a:spLocks noChangeArrowheads="1"/>
            </p:cNvSpPr>
            <p:nvPr/>
          </p:nvSpPr>
          <p:spPr bwMode="auto">
            <a:xfrm>
              <a:off x="362" y="1533"/>
              <a:ext cx="28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  <p:grpSp>
          <p:nvGrpSpPr>
            <p:cNvPr id="5" name="Group 309"/>
            <p:cNvGrpSpPr>
              <a:grpSpLocks noChangeAspect="1"/>
            </p:cNvGrpSpPr>
            <p:nvPr/>
          </p:nvGrpSpPr>
          <p:grpSpPr bwMode="auto">
            <a:xfrm>
              <a:off x="5130" y="542"/>
              <a:ext cx="517" cy="553"/>
              <a:chOff x="261" y="2775"/>
              <a:chExt cx="517" cy="553"/>
            </a:xfrm>
          </p:grpSpPr>
          <p:sp>
            <p:nvSpPr>
              <p:cNvPr id="119094" name="AutoShape 310"/>
              <p:cNvSpPr>
                <a:spLocks noChangeAspect="1" noChangeArrowheads="1" noTextEdit="1"/>
              </p:cNvSpPr>
              <p:nvPr/>
            </p:nvSpPr>
            <p:spPr bwMode="auto">
              <a:xfrm>
                <a:off x="261" y="2989"/>
                <a:ext cx="517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9095" name="Rectangle 311"/>
              <p:cNvSpPr>
                <a:spLocks noChangeArrowheads="1"/>
              </p:cNvSpPr>
              <p:nvPr/>
            </p:nvSpPr>
            <p:spPr bwMode="auto">
              <a:xfrm>
                <a:off x="355" y="2775"/>
                <a:ext cx="0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ru-RU" sz="6300" dirty="0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1013474" y="1721648"/>
            <a:ext cx="2713184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10² - 3²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34313" y="2975188"/>
            <a:ext cx="2790128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(10 -3)²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34313" y="4287620"/>
            <a:ext cx="2692345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(6 - 8)⁵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13993" y="5638800"/>
            <a:ext cx="3128362" cy="916728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10 - 5·2⁴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50535" y="2975188"/>
            <a:ext cx="1482077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7²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90936" y="4287620"/>
            <a:ext cx="2365333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( -2)⁵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08449" y="5620908"/>
            <a:ext cx="5775017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10 - 5·16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10 - 80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26658" y="1663594"/>
            <a:ext cx="2921574" cy="9167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100 – 9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0032" y="1636290"/>
            <a:ext cx="917820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5048" y="2997413"/>
            <a:ext cx="917820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4153" y="4287620"/>
            <a:ext cx="1299335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30211" y="5638800"/>
            <a:ext cx="1299335" cy="9167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- 70</a:t>
            </a:r>
          </a:p>
        </p:txBody>
      </p:sp>
      <p:pic>
        <p:nvPicPr>
          <p:cNvPr id="28" name="Picture 2" descr="Ученик первого класса заявил, что он слишком умный… Тогда учитель устроил  ему экзамен… - KakZachem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1953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4375"/>
          <a:stretch/>
        </p:blipFill>
        <p:spPr bwMode="auto">
          <a:xfrm>
            <a:off x="9609673" y="956698"/>
            <a:ext cx="3232813" cy="32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93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4" grpId="0" animBg="1"/>
      <p:bldP spid="85" grpId="0" animBg="1"/>
      <p:bldP spid="86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8"/>
          <p:cNvGrpSpPr>
            <a:grpSpLocks/>
          </p:cNvGrpSpPr>
          <p:nvPr/>
        </p:nvGrpSpPr>
        <p:grpSpPr bwMode="auto">
          <a:xfrm rot="3001879" flipH="1">
            <a:off x="11626216" y="-347344"/>
            <a:ext cx="377190" cy="1780539"/>
            <a:chOff x="3797" y="754"/>
            <a:chExt cx="852" cy="1931"/>
          </a:xfrm>
        </p:grpSpPr>
        <p:sp>
          <p:nvSpPr>
            <p:cNvPr id="156881" name="Freeform 209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2" name="Freeform 210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3" name="Freeform 211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884" name="Freeform 212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extrusionH="76200" contourW="12700">
              <a:extrusionClr>
                <a:srgbClr val="FF0000"/>
              </a:extrusionClr>
              <a:contourClr>
                <a:srgbClr val="984410"/>
              </a:contourClr>
            </a:sp3d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213"/>
          <p:cNvGrpSpPr>
            <a:grpSpLocks/>
          </p:cNvGrpSpPr>
          <p:nvPr/>
        </p:nvGrpSpPr>
        <p:grpSpPr bwMode="auto">
          <a:xfrm>
            <a:off x="3977615" y="484166"/>
            <a:ext cx="6974271" cy="1139175"/>
            <a:chOff x="1020" y="572"/>
            <a:chExt cx="4087" cy="852"/>
          </a:xfrm>
        </p:grpSpPr>
        <p:sp>
          <p:nvSpPr>
            <p:cNvPr id="156886" name="WordArt 214"/>
            <p:cNvSpPr>
              <a:spLocks noChangeArrowheads="1" noChangeShapeType="1" noTextEdit="1"/>
            </p:cNvSpPr>
            <p:nvPr/>
          </p:nvSpPr>
          <p:spPr bwMode="auto">
            <a:xfrm>
              <a:off x="1020" y="572"/>
              <a:ext cx="4087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400" b="1" kern="10" dirty="0">
                  <a:ln w="317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latin typeface="Times New Roman"/>
                  <a:cs typeface="Times New Roman"/>
                </a:rPr>
                <a:t>Свойства  степени</a:t>
              </a:r>
            </a:p>
          </p:txBody>
        </p:sp>
        <p:sp>
          <p:nvSpPr>
            <p:cNvPr id="156889" name="Rectangle 217"/>
            <p:cNvSpPr>
              <a:spLocks noChangeArrowheads="1"/>
            </p:cNvSpPr>
            <p:nvPr/>
          </p:nvSpPr>
          <p:spPr bwMode="auto">
            <a:xfrm>
              <a:off x="2835" y="845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0" name="Rectangle 218"/>
            <p:cNvSpPr>
              <a:spLocks noChangeArrowheads="1"/>
            </p:cNvSpPr>
            <p:nvPr/>
          </p:nvSpPr>
          <p:spPr bwMode="auto">
            <a:xfrm>
              <a:off x="3555" y="911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1" name="Rectangle 219"/>
            <p:cNvSpPr>
              <a:spLocks noChangeArrowheads="1"/>
            </p:cNvSpPr>
            <p:nvPr/>
          </p:nvSpPr>
          <p:spPr bwMode="auto">
            <a:xfrm>
              <a:off x="2981" y="911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2" name="Rectangle 220"/>
            <p:cNvSpPr>
              <a:spLocks noChangeArrowheads="1"/>
            </p:cNvSpPr>
            <p:nvPr/>
          </p:nvSpPr>
          <p:spPr bwMode="auto">
            <a:xfrm>
              <a:off x="2396" y="935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3" name="Rectangle 221"/>
            <p:cNvSpPr>
              <a:spLocks noChangeArrowheads="1"/>
            </p:cNvSpPr>
            <p:nvPr/>
          </p:nvSpPr>
          <p:spPr bwMode="auto">
            <a:xfrm>
              <a:off x="1882" y="911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4" name="Rectangle 222"/>
            <p:cNvSpPr>
              <a:spLocks noChangeArrowheads="1"/>
            </p:cNvSpPr>
            <p:nvPr/>
          </p:nvSpPr>
          <p:spPr bwMode="auto">
            <a:xfrm>
              <a:off x="3313" y="906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8" name="Rectangle 226"/>
            <p:cNvSpPr>
              <a:spLocks noChangeArrowheads="1"/>
            </p:cNvSpPr>
            <p:nvPr/>
          </p:nvSpPr>
          <p:spPr bwMode="auto">
            <a:xfrm>
              <a:off x="2925" y="890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899" name="Rectangle 227"/>
            <p:cNvSpPr>
              <a:spLocks noChangeArrowheads="1"/>
            </p:cNvSpPr>
            <p:nvPr/>
          </p:nvSpPr>
          <p:spPr bwMode="auto">
            <a:xfrm>
              <a:off x="1292" y="935"/>
              <a:ext cx="133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900" name="Rectangle 228"/>
            <p:cNvSpPr>
              <a:spLocks noChangeArrowheads="1"/>
            </p:cNvSpPr>
            <p:nvPr/>
          </p:nvSpPr>
          <p:spPr bwMode="auto">
            <a:xfrm>
              <a:off x="1719" y="911"/>
              <a:ext cx="0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302"/>
          <p:cNvGrpSpPr>
            <a:grpSpLocks/>
          </p:cNvGrpSpPr>
          <p:nvPr/>
        </p:nvGrpSpPr>
        <p:grpSpPr bwMode="auto">
          <a:xfrm>
            <a:off x="6856299" y="3854799"/>
            <a:ext cx="937261" cy="1914526"/>
            <a:chOff x="2726" y="1569"/>
            <a:chExt cx="369" cy="1005"/>
          </a:xfrm>
        </p:grpSpPr>
        <p:sp>
          <p:nvSpPr>
            <p:cNvPr id="156975" name="Rectangle 303"/>
            <p:cNvSpPr>
              <a:spLocks noChangeArrowheads="1"/>
            </p:cNvSpPr>
            <p:nvPr/>
          </p:nvSpPr>
          <p:spPr bwMode="auto">
            <a:xfrm>
              <a:off x="3095" y="2065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>
                <a:solidFill>
                  <a:srgbClr val="FF0000"/>
                </a:solidFill>
              </a:endParaRPr>
            </a:p>
          </p:txBody>
        </p:sp>
        <p:sp>
          <p:nvSpPr>
            <p:cNvPr id="156976" name="Rectangle 304"/>
            <p:cNvSpPr>
              <a:spLocks noChangeArrowheads="1"/>
            </p:cNvSpPr>
            <p:nvPr/>
          </p:nvSpPr>
          <p:spPr bwMode="auto">
            <a:xfrm>
              <a:off x="2950" y="2065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>
                <a:solidFill>
                  <a:srgbClr val="FF0000"/>
                </a:solidFill>
              </a:endParaRPr>
            </a:p>
          </p:txBody>
        </p:sp>
        <p:sp>
          <p:nvSpPr>
            <p:cNvPr id="156978" name="Rectangle 306"/>
            <p:cNvSpPr>
              <a:spLocks noChangeArrowheads="1"/>
            </p:cNvSpPr>
            <p:nvPr/>
          </p:nvSpPr>
          <p:spPr bwMode="auto">
            <a:xfrm>
              <a:off x="2952" y="1569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  <p:sp>
          <p:nvSpPr>
            <p:cNvPr id="156979" name="Rectangle 307"/>
            <p:cNvSpPr>
              <a:spLocks noChangeArrowheads="1"/>
            </p:cNvSpPr>
            <p:nvPr/>
          </p:nvSpPr>
          <p:spPr bwMode="auto">
            <a:xfrm>
              <a:off x="2726" y="2023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7036" name="AutoShape 364"/>
          <p:cNvSpPr>
            <a:spLocks noChangeArrowheads="1"/>
          </p:cNvSpPr>
          <p:nvPr/>
        </p:nvSpPr>
        <p:spPr bwMode="auto">
          <a:xfrm>
            <a:off x="8413665" y="2759149"/>
            <a:ext cx="5842010" cy="334329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Показатели умножаем</a:t>
            </a:r>
          </a:p>
        </p:txBody>
      </p:sp>
      <p:sp>
        <p:nvSpPr>
          <p:cNvPr id="157064" name="AutoShape 392"/>
          <p:cNvSpPr>
            <a:spLocks noChangeArrowheads="1"/>
          </p:cNvSpPr>
          <p:nvPr/>
        </p:nvSpPr>
        <p:spPr bwMode="auto">
          <a:xfrm>
            <a:off x="8439185" y="2254945"/>
            <a:ext cx="5918205" cy="3686201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Показатели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складываем</a:t>
            </a:r>
          </a:p>
        </p:txBody>
      </p:sp>
      <p:grpSp>
        <p:nvGrpSpPr>
          <p:cNvPr id="6" name="Group 395"/>
          <p:cNvGrpSpPr>
            <a:grpSpLocks/>
          </p:cNvGrpSpPr>
          <p:nvPr/>
        </p:nvGrpSpPr>
        <p:grpSpPr bwMode="auto">
          <a:xfrm>
            <a:off x="9801875" y="2814390"/>
            <a:ext cx="2430780" cy="1036319"/>
            <a:chOff x="3880" y="3137"/>
            <a:chExt cx="957" cy="544"/>
          </a:xfrm>
        </p:grpSpPr>
        <p:sp>
          <p:nvSpPr>
            <p:cNvPr id="157068" name="Rectangle 396"/>
            <p:cNvSpPr>
              <a:spLocks noChangeArrowheads="1"/>
            </p:cNvSpPr>
            <p:nvPr/>
          </p:nvSpPr>
          <p:spPr bwMode="auto">
            <a:xfrm>
              <a:off x="3880" y="3137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157069" name="Rectangle 397"/>
            <p:cNvSpPr>
              <a:spLocks noChangeArrowheads="1"/>
            </p:cNvSpPr>
            <p:nvPr/>
          </p:nvSpPr>
          <p:spPr bwMode="auto">
            <a:xfrm>
              <a:off x="4606" y="317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  <p:sp>
          <p:nvSpPr>
            <p:cNvPr id="157074" name="Rectangle 402"/>
            <p:cNvSpPr>
              <a:spLocks noChangeArrowheads="1"/>
            </p:cNvSpPr>
            <p:nvPr/>
          </p:nvSpPr>
          <p:spPr bwMode="auto">
            <a:xfrm>
              <a:off x="4125" y="3163"/>
              <a:ext cx="176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en-US" sz="6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075" name="Rectangle 403"/>
            <p:cNvSpPr>
              <a:spLocks noChangeArrowheads="1"/>
            </p:cNvSpPr>
            <p:nvPr/>
          </p:nvSpPr>
          <p:spPr bwMode="auto">
            <a:xfrm>
              <a:off x="4837" y="316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411"/>
          <p:cNvGrpSpPr>
            <a:grpSpLocks/>
          </p:cNvGrpSpPr>
          <p:nvPr/>
        </p:nvGrpSpPr>
        <p:grpSpPr bwMode="auto">
          <a:xfrm>
            <a:off x="9486915" y="2486733"/>
            <a:ext cx="2385061" cy="1447799"/>
            <a:chOff x="3747" y="2165"/>
            <a:chExt cx="939" cy="760"/>
          </a:xfrm>
        </p:grpSpPr>
        <p:sp>
          <p:nvSpPr>
            <p:cNvPr id="157084" name="Rectangle 412"/>
            <p:cNvSpPr>
              <a:spLocks noChangeArrowheads="1"/>
            </p:cNvSpPr>
            <p:nvPr/>
          </p:nvSpPr>
          <p:spPr bwMode="auto">
            <a:xfrm>
              <a:off x="3747" y="2165"/>
              <a:ext cx="9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9400" dirty="0">
                <a:solidFill>
                  <a:srgbClr val="FF0000"/>
                </a:solidFill>
              </a:endParaRPr>
            </a:p>
          </p:txBody>
        </p:sp>
        <p:sp>
          <p:nvSpPr>
            <p:cNvPr id="157085" name="Rectangle 413"/>
            <p:cNvSpPr>
              <a:spLocks noChangeArrowheads="1"/>
            </p:cNvSpPr>
            <p:nvPr/>
          </p:nvSpPr>
          <p:spPr bwMode="auto">
            <a:xfrm>
              <a:off x="4420" y="2166"/>
              <a:ext cx="9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9400" dirty="0">
                <a:solidFill>
                  <a:srgbClr val="FF0000"/>
                </a:solidFill>
              </a:endParaRPr>
            </a:p>
          </p:txBody>
        </p:sp>
        <p:sp>
          <p:nvSpPr>
            <p:cNvPr id="157086" name="Rectangle 414"/>
            <p:cNvSpPr>
              <a:spLocks noChangeArrowheads="1"/>
            </p:cNvSpPr>
            <p:nvPr/>
          </p:nvSpPr>
          <p:spPr bwMode="auto">
            <a:xfrm>
              <a:off x="4529" y="2204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6" name="Прямоугольник 345"/>
          <p:cNvSpPr/>
          <p:nvPr/>
        </p:nvSpPr>
        <p:spPr>
          <a:xfrm>
            <a:off x="2298870" y="385479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dirty="0"/>
          </a:p>
        </p:txBody>
      </p:sp>
      <p:sp>
        <p:nvSpPr>
          <p:cNvPr id="347" name="Прямоугольник 346"/>
          <p:cNvSpPr/>
          <p:nvPr/>
        </p:nvSpPr>
        <p:spPr>
          <a:xfrm>
            <a:off x="4127683" y="385479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6070797" y="385479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dirty="0"/>
          </a:p>
        </p:txBody>
      </p:sp>
      <p:sp>
        <p:nvSpPr>
          <p:cNvPr id="350" name="Прямоугольник 349"/>
          <p:cNvSpPr/>
          <p:nvPr/>
        </p:nvSpPr>
        <p:spPr>
          <a:xfrm>
            <a:off x="2870374" y="3597622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/>
          </a:p>
        </p:txBody>
      </p:sp>
      <p:sp>
        <p:nvSpPr>
          <p:cNvPr id="354" name="Прямоугольник 353"/>
          <p:cNvSpPr/>
          <p:nvPr/>
        </p:nvSpPr>
        <p:spPr>
          <a:xfrm>
            <a:off x="6642301" y="3683347"/>
            <a:ext cx="1376279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3441878" y="3854798"/>
            <a:ext cx="489123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dirty="0"/>
              <a:t>: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156390" y="3940525"/>
            <a:ext cx="72385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58" name="AutoShape 392"/>
          <p:cNvSpPr>
            <a:spLocks noChangeArrowheads="1"/>
          </p:cNvSpPr>
          <p:nvPr/>
        </p:nvSpPr>
        <p:spPr bwMode="auto">
          <a:xfrm>
            <a:off x="8483618" y="2088840"/>
            <a:ext cx="5829341" cy="36004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FEFFF"/>
              </a:gs>
              <a:gs pos="100000">
                <a:srgbClr val="FFC5C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Показатели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вычитаем</a:t>
            </a:r>
          </a:p>
        </p:txBody>
      </p:sp>
      <p:sp>
        <p:nvSpPr>
          <p:cNvPr id="362" name="Прямоугольник 361"/>
          <p:cNvSpPr/>
          <p:nvPr/>
        </p:nvSpPr>
        <p:spPr>
          <a:xfrm>
            <a:off x="10952521" y="2197174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12552732" y="2540077"/>
            <a:ext cx="1651996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300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en-US" sz="63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Прямоугольник 363"/>
          <p:cNvSpPr/>
          <p:nvPr/>
        </p:nvSpPr>
        <p:spPr>
          <a:xfrm>
            <a:off x="13009935" y="2282900"/>
            <a:ext cx="616067" cy="74745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5" name="Прямоугольник 364"/>
          <p:cNvSpPr/>
          <p:nvPr/>
        </p:nvSpPr>
        <p:spPr>
          <a:xfrm>
            <a:off x="13879727" y="2282900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2375865" y="5611894"/>
            <a:ext cx="3681397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   )  =</a:t>
            </a:r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 а </a:t>
            </a:r>
          </a:p>
        </p:txBody>
      </p:sp>
      <p:sp>
        <p:nvSpPr>
          <p:cNvPr id="367" name="Прямоугольник 366"/>
          <p:cNvSpPr/>
          <p:nvPr/>
        </p:nvSpPr>
        <p:spPr>
          <a:xfrm>
            <a:off x="5649536" y="5543601"/>
            <a:ext cx="1183919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Прямоугольник 367"/>
          <p:cNvSpPr/>
          <p:nvPr/>
        </p:nvSpPr>
        <p:spPr>
          <a:xfrm>
            <a:off x="3404572" y="5440442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rgbClr val="2F2FC7"/>
              </a:solidFill>
            </a:endParaRPr>
          </a:p>
        </p:txBody>
      </p:sp>
      <p:sp>
        <p:nvSpPr>
          <p:cNvPr id="369" name="Прямоугольник 368"/>
          <p:cNvSpPr/>
          <p:nvPr/>
        </p:nvSpPr>
        <p:spPr>
          <a:xfrm>
            <a:off x="4132366" y="5440442"/>
            <a:ext cx="67737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/>
          </a:p>
        </p:txBody>
      </p:sp>
      <p:sp>
        <p:nvSpPr>
          <p:cNvPr id="126" name="Овал 125"/>
          <p:cNvSpPr/>
          <p:nvPr/>
        </p:nvSpPr>
        <p:spPr>
          <a:xfrm>
            <a:off x="517645" y="2300198"/>
            <a:ext cx="1463040" cy="109728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sz="63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5409616" y="2161768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 err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3363145" y="2185702"/>
            <a:ext cx="1046061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 smtClean="0">
                <a:solidFill>
                  <a:srgbClr val="000000"/>
                </a:solidFill>
                <a:latin typeface="Cambria Math"/>
                <a:ea typeface="Cambria Math"/>
              </a:rPr>
              <a:t>∙ </a:t>
            </a:r>
            <a:r>
              <a:rPr lang="ru-RU" sz="6300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2298870" y="2161768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 err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sz="6300" dirty="0"/>
          </a:p>
        </p:txBody>
      </p:sp>
      <p:sp>
        <p:nvSpPr>
          <p:cNvPr id="130" name="TextBox 129"/>
          <p:cNvSpPr txBox="1"/>
          <p:nvPr/>
        </p:nvSpPr>
        <p:spPr>
          <a:xfrm>
            <a:off x="4718339" y="2161768"/>
            <a:ext cx="666149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dirty="0"/>
              <a:t>=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985680" y="1988948"/>
            <a:ext cx="1496505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874934" y="1988948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4301627" y="1965014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/>
          </a:p>
        </p:txBody>
      </p:sp>
      <p:sp>
        <p:nvSpPr>
          <p:cNvPr id="134" name="Овал 133"/>
          <p:cNvSpPr/>
          <p:nvPr/>
        </p:nvSpPr>
        <p:spPr>
          <a:xfrm>
            <a:off x="571453" y="4029074"/>
            <a:ext cx="1463040" cy="109728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sz="63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4699187" y="3683347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/>
          </a:p>
        </p:txBody>
      </p:sp>
      <p:sp>
        <p:nvSpPr>
          <p:cNvPr id="145" name="Овал 144"/>
          <p:cNvSpPr/>
          <p:nvPr/>
        </p:nvSpPr>
        <p:spPr>
          <a:xfrm>
            <a:off x="571453" y="5720078"/>
            <a:ext cx="1463040" cy="1036915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sz="6300" dirty="0" smtClean="0">
                <a:solidFill>
                  <a:schemeClr val="tx1"/>
                </a:solidFill>
              </a:rPr>
              <a:t>3</a:t>
            </a:r>
            <a:endParaRPr lang="ru-RU" sz="6300" dirty="0">
              <a:solidFill>
                <a:schemeClr val="tx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352309" y="2454352"/>
            <a:ext cx="2073830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6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638325" y="2540077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7752098" y="2540077"/>
            <a:ext cx="1463040" cy="1036915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uz-Cyrl-UZ" sz="6300" dirty="0" smtClean="0">
                <a:solidFill>
                  <a:schemeClr val="tx1"/>
                </a:solidFill>
              </a:rPr>
              <a:t>4</a:t>
            </a:r>
            <a:endParaRPr lang="ru-RU" sz="6300" dirty="0">
              <a:solidFill>
                <a:schemeClr val="tx1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7774962" y="4945151"/>
            <a:ext cx="1463040" cy="1036915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ru-RU" sz="6300" dirty="0" smtClean="0">
                <a:solidFill>
                  <a:schemeClr val="tx1"/>
                </a:solidFill>
              </a:rPr>
              <a:t>5</a:t>
            </a:r>
            <a:endParaRPr lang="ru-RU" sz="63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832377" y="4516524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9832377" y="5284502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dirty="0"/>
          </a:p>
        </p:txBody>
      </p:sp>
      <p:sp>
        <p:nvSpPr>
          <p:cNvPr id="80" name="TextBox 79"/>
          <p:cNvSpPr txBox="1"/>
          <p:nvPr/>
        </p:nvSpPr>
        <p:spPr>
          <a:xfrm>
            <a:off x="9832376" y="5030877"/>
            <a:ext cx="85370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1889791" y="5364341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dirty="0"/>
          </a:p>
        </p:txBody>
      </p:sp>
      <p:sp>
        <p:nvSpPr>
          <p:cNvPr id="82" name="TextBox 81"/>
          <p:cNvSpPr txBox="1"/>
          <p:nvPr/>
        </p:nvSpPr>
        <p:spPr>
          <a:xfrm>
            <a:off x="12004092" y="5116602"/>
            <a:ext cx="670566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2004092" y="4516524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2512152" y="5373910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2512152" y="4516524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746783" y="4345072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260872" y="4430798"/>
            <a:ext cx="800106" cy="188622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11400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90" name="TextBox 89"/>
          <p:cNvSpPr txBox="1"/>
          <p:nvPr/>
        </p:nvSpPr>
        <p:spPr>
          <a:xfrm rot="10800000">
            <a:off x="10289579" y="4668782"/>
            <a:ext cx="800106" cy="188622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11400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089685" y="4859426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612548" y="6303723"/>
            <a:ext cx="558748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955450" y="6303723"/>
            <a:ext cx="1149546" cy="83978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≠ 0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0269646" y="6303723"/>
            <a:ext cx="460965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11813534" y="6303723"/>
            <a:ext cx="460965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706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7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57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36" grpId="0" animBg="1"/>
      <p:bldP spid="157036" grpId="1" animBg="1"/>
      <p:bldP spid="157064" grpId="0" animBg="1"/>
      <p:bldP spid="157064" grpId="1" animBg="1"/>
      <p:bldP spid="346" grpId="0"/>
      <p:bldP spid="347" grpId="0"/>
      <p:bldP spid="348" grpId="0"/>
      <p:bldP spid="350" grpId="0"/>
      <p:bldP spid="354" grpId="0"/>
      <p:bldP spid="355" grpId="0"/>
      <p:bldP spid="356" grpId="0"/>
      <p:bldP spid="358" grpId="0" animBg="1"/>
      <p:bldP spid="358" grpId="1" animBg="1"/>
      <p:bldP spid="362" grpId="0"/>
      <p:bldP spid="363" grpId="0"/>
      <p:bldP spid="364" grpId="0"/>
      <p:bldP spid="365" grpId="0"/>
      <p:bldP spid="366" grpId="0"/>
      <p:bldP spid="367" grpId="0"/>
      <p:bldP spid="368" grpId="0"/>
      <p:bldP spid="369" grpId="0"/>
      <p:bldP spid="126" grpId="0" animBg="1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 animBg="1"/>
      <p:bldP spid="135" grpId="0"/>
      <p:bldP spid="145" grpId="0" animBg="1"/>
      <p:bldP spid="146" grpId="0"/>
      <p:bldP spid="147" grpId="0"/>
      <p:bldP spid="148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9" grpId="0"/>
      <p:bldP spid="90" grpId="0"/>
      <p:bldP spid="91" grpId="0"/>
      <p:bldP spid="92" grpId="0"/>
      <p:bldP spid="93" grpId="0"/>
      <p:bldP spid="94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680" y="842776"/>
            <a:ext cx="14020800" cy="132342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175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-177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. Запишите в виде степени с основанием   </a:t>
            </a:r>
            <a:r>
              <a:rPr lang="ru-RU" sz="4400" b="1" i="1" dirty="0" smtClean="0">
                <a:solidFill>
                  <a:srgbClr val="821023"/>
                </a:solidFill>
                <a:latin typeface="Times New Roman" pitchFamily="18" charset="0"/>
              </a:rPr>
              <a:t>a</a:t>
            </a:r>
            <a:endParaRPr lang="ru-RU" sz="3600" b="1" dirty="0">
              <a:solidFill>
                <a:srgbClr val="821023"/>
              </a:solidFill>
            </a:endParaRPr>
          </a:p>
          <a:p>
            <a:pPr algn="ctr"/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4631" y="1862742"/>
                <a:ext cx="2737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5400" b="1" i="1" dirty="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ru-RU" sz="5400" dirty="0"/>
                          <m:t> </m:t>
                        </m:r>
                      </m:e>
                      <m:sup>
                        <m:r>
                          <a:rPr lang="uz-Cyrl-UZ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uz-Cyrl-UZ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uz-Cyrl-UZ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1" y="1862742"/>
                <a:ext cx="273796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9577" t="-16176" b="-3161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082799" y="1770409"/>
            <a:ext cx="19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 (    )</a:t>
            </a:r>
            <a:endParaRPr lang="uz-Latn-UZ" sz="5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77159" y="1956205"/>
                <a:ext cx="2222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5400" b="1" i="1" dirty="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ru-RU" sz="5400" dirty="0"/>
                          <m:t> </m:t>
                        </m:r>
                      </m:e>
                      <m:sup>
                        <m:r>
                          <a:rPr lang="uz-Cyrl-UZ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uz-Cyrl-UZ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∙ </m:t>
                        </m:r>
                        <m:r>
                          <a:rPr lang="uz-Cyrl-UZ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800" b="1" dirty="0" smtClean="0"/>
                  <a:t>=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59" y="1956205"/>
                <a:ext cx="222204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813" t="-16176" r="-12088" b="-3897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ятно 1 28"/>
              <p:cNvSpPr/>
              <p:nvPr/>
            </p:nvSpPr>
            <p:spPr>
              <a:xfrm>
                <a:off x="4958063" y="1609046"/>
                <a:ext cx="2524929" cy="1414057"/>
              </a:xfrm>
              <a:prstGeom prst="irregularSeal1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ru-RU" sz="6000" b="1" i="1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𝟑𝟎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Пятно 1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63" y="1609046"/>
                <a:ext cx="2524929" cy="1414057"/>
              </a:xfrm>
              <a:prstGeom prst="irregularSeal1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7673" y="3198537"/>
                <a:ext cx="3652369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3" y="3198537"/>
                <a:ext cx="3652369" cy="794833"/>
              </a:xfrm>
              <a:prstGeom prst="rect">
                <a:avLst/>
              </a:prstGeom>
              <a:blipFill rotWithShape="1">
                <a:blip r:embed="rId6"/>
                <a:stretch>
                  <a:fillRect l="-6845" t="-14615" b="-338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946656" y="3134288"/>
            <a:ext cx="19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 (    )</a:t>
            </a:r>
            <a:endParaRPr lang="uz-Latn-UZ" sz="5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32862" y="3198536"/>
                <a:ext cx="3055900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862" y="3198536"/>
                <a:ext cx="3055900" cy="794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432946" y="4589158"/>
            <a:ext cx="19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 (    )</a:t>
            </a:r>
            <a:endParaRPr lang="uz-Latn-UZ" sz="5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15147" y="3070039"/>
                <a:ext cx="35763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sz="5400" b="1" dirty="0" smtClean="0"/>
                  <a:t>=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147" y="3070039"/>
                <a:ext cx="3576329" cy="923330"/>
              </a:xfrm>
              <a:prstGeom prst="rect">
                <a:avLst/>
              </a:prstGeom>
              <a:blipFill rotWithShape="1">
                <a:blip r:embed="rId8"/>
                <a:stretch>
                  <a:fillRect t="-18543" r="-512" b="-3973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ятно 1 49"/>
              <p:cNvSpPr/>
              <p:nvPr/>
            </p:nvSpPr>
            <p:spPr>
              <a:xfrm>
                <a:off x="8710970" y="2776463"/>
                <a:ext cx="2524929" cy="1510482"/>
              </a:xfrm>
              <a:prstGeom prst="irregularSeal1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ru-RU" sz="6000" b="1" i="1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𝟏𝟖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Пятно 1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970" y="2776463"/>
                <a:ext cx="2524929" cy="1510482"/>
              </a:xfrm>
              <a:prstGeom prst="irregularSeal1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8600" y="4680177"/>
                <a:ext cx="5332474" cy="74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5400" b="1" i="1" dirty="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ru-RU" sz="5400" dirty="0"/>
                          <m:t> 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uz-Cyrl-UZ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ru-RU" sz="4000" b="1" i="1" smtClean="0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ru-RU" sz="5400" b="1" i="1" dirty="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ru-RU" sz="5400" dirty="0"/>
                          <m:t> </m:t>
                        </m:r>
                      </m:e>
                      <m:sup>
                        <m:r>
                          <a:rPr lang="ru-RU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ru-RU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80177"/>
                <a:ext cx="5332474" cy="741293"/>
              </a:xfrm>
              <a:prstGeom prst="rect">
                <a:avLst/>
              </a:prstGeom>
              <a:blipFill rotWithShape="1">
                <a:blip r:embed="rId10"/>
                <a:stretch>
                  <a:fillRect l="-4119" t="-12397" b="-330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12647" y="4589158"/>
            <a:ext cx="19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 (    )</a:t>
            </a:r>
            <a:endParaRPr lang="uz-Latn-UZ" sz="5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69516" y="4618100"/>
                <a:ext cx="3438423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16" y="4618100"/>
                <a:ext cx="3438423" cy="794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62757" y="4641708"/>
                <a:ext cx="3438423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57" y="4641708"/>
                <a:ext cx="3438423" cy="794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99277" y="4658433"/>
                <a:ext cx="34384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𝟑𝟓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ru-RU" sz="5400" b="1" dirty="0" smtClean="0"/>
                  <a:t>=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277" y="4658433"/>
                <a:ext cx="3438423" cy="923330"/>
              </a:xfrm>
              <a:prstGeom prst="rect">
                <a:avLst/>
              </a:prstGeom>
              <a:blipFill rotWithShape="1">
                <a:blip r:embed="rId13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ятно 1 55"/>
              <p:cNvSpPr/>
              <p:nvPr/>
            </p:nvSpPr>
            <p:spPr>
              <a:xfrm>
                <a:off x="11927271" y="4358488"/>
                <a:ext cx="2524929" cy="1361272"/>
              </a:xfrm>
              <a:prstGeom prst="irregularSeal1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ru-RU" sz="6000" b="1" i="1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ru-RU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𝟐𝟑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Пятно 1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271" y="4358488"/>
                <a:ext cx="2524929" cy="1361272"/>
              </a:xfrm>
              <a:prstGeom prst="irregularSeal1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0173" y="5903464"/>
                <a:ext cx="3652369" cy="14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 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73" y="5903464"/>
                <a:ext cx="3652369" cy="1427186"/>
              </a:xfrm>
              <a:prstGeom prst="rect">
                <a:avLst/>
              </a:prstGeom>
              <a:blipFill rotWithShape="1">
                <a:blip r:embed="rId15"/>
                <a:stretch>
                  <a:fillRect l="-2337" b="-340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685818" y="5872155"/>
            <a:ext cx="19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(  </a:t>
            </a:r>
            <a:r>
              <a:rPr lang="uz-Latn-UZ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5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936030" y="5906724"/>
                <a:ext cx="2927928" cy="14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  <m:r>
                              <a:rPr lang="uz-Latn-UZ" sz="54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∙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030" y="5906724"/>
                <a:ext cx="2927928" cy="1427186"/>
              </a:xfrm>
              <a:prstGeom prst="rect">
                <a:avLst/>
              </a:prstGeom>
              <a:blipFill rotWithShape="1">
                <a:blip r:embed="rId16"/>
                <a:stretch>
                  <a:fillRect l="-3125" b="-38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15503" y="5909984"/>
                <a:ext cx="2927928" cy="14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𝟏𝟓</m:t>
                            </m:r>
                          </m:sup>
                        </m:sSup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03" y="5909984"/>
                <a:ext cx="2927928" cy="1427186"/>
              </a:xfrm>
              <a:prstGeom prst="rect">
                <a:avLst/>
              </a:prstGeom>
              <a:blipFill rotWithShape="1">
                <a:blip r:embed="rId17"/>
                <a:stretch>
                  <a:fillRect l="-2911" b="-340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618921" y="5881983"/>
                <a:ext cx="2927928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𝟏𝟓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921" y="5881983"/>
                <a:ext cx="2927928" cy="1460015"/>
              </a:xfrm>
              <a:prstGeom prst="rect">
                <a:avLst/>
              </a:prstGeom>
              <a:blipFill rotWithShape="1">
                <a:blip r:embed="rId18"/>
                <a:stretch>
                  <a:fillRect l="-3125" b="-167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833014" y="5924943"/>
                <a:ext cx="2927928" cy="1417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𝟏𝟗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𝟏𝟐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=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014" y="5924943"/>
                <a:ext cx="2927928" cy="1417055"/>
              </a:xfrm>
              <a:prstGeom prst="rect">
                <a:avLst/>
              </a:prstGeom>
              <a:blipFill rotWithShape="1">
                <a:blip r:embed="rId19"/>
                <a:stretch>
                  <a:fillRect l="-2917" t="-2155" r="-1875" b="-2327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ятно 1 63"/>
              <p:cNvSpPr/>
              <p:nvPr/>
            </p:nvSpPr>
            <p:spPr>
              <a:xfrm>
                <a:off x="11968463" y="6054936"/>
                <a:ext cx="2524929" cy="1278974"/>
              </a:xfrm>
              <a:prstGeom prst="irregularSeal1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ru-RU" sz="6000" b="1" i="1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Пятно 1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63" y="6054936"/>
                <a:ext cx="2524929" cy="1278974"/>
              </a:xfrm>
              <a:prstGeom prst="irregularSeal1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456279" y="1615500"/>
            <a:ext cx="4457590" cy="1101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   )  =</a:t>
            </a:r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 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729950" y="1547207"/>
            <a:ext cx="1183919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smtClean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484986" y="1444048"/>
            <a:ext cx="66294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2F2FC7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rgbClr val="2F2FC7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212780" y="1444048"/>
            <a:ext cx="67737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44728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47" grpId="0"/>
      <p:bldP spid="49" grpId="0"/>
      <p:bldP spid="50" grpId="0" animBg="1"/>
      <p:bldP spid="53" grpId="0"/>
      <p:bldP spid="54" grpId="0"/>
      <p:bldP spid="55" grpId="0"/>
      <p:bldP spid="56" grpId="0" animBg="1"/>
      <p:bldP spid="59" grpId="0"/>
      <p:bldP spid="61" grpId="0"/>
      <p:bldP spid="62" grpId="0"/>
      <p:bldP spid="63" grpId="0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9459547" y="397753"/>
            <a:ext cx="5076548" cy="1101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6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601" y="11086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178" y="973752"/>
            <a:ext cx="8686039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uz-Latn-UZ" sz="3600" b="1" kern="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187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. В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озведит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е в степень </a:t>
            </a:r>
          </a:p>
          <a:p>
            <a:pPr algn="ctr"/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произведение 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224268" y="2244541"/>
                <a:ext cx="1562607" cy="78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𝒂𝒙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  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268" y="2244541"/>
                <a:ext cx="1562607" cy="7815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10220" y="2189150"/>
            <a:ext cx="7104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671" y="2171442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290869" y="2315528"/>
                <a:ext cx="2681926" cy="781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sup>
                      </m:sSup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869" y="2315528"/>
                <a:ext cx="2681926" cy="7815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984206" y="2246870"/>
                <a:ext cx="242130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𝒄𝒅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  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206" y="2246870"/>
                <a:ext cx="2421304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189733" y="2204864"/>
            <a:ext cx="7104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6952" y="2097141"/>
            <a:ext cx="2554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825463" y="2291241"/>
                <a:ext cx="6804937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𝟐𝟓</m:t>
                    </m:r>
                  </m:oMath>
                </a14:m>
                <a:r>
                  <a:rPr lang="ru-RU" sz="4400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63" y="2291241"/>
                <a:ext cx="6804937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566518" y="3585247"/>
                <a:ext cx="32843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  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18" y="3585247"/>
                <a:ext cx="3284349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13944" y="3575919"/>
            <a:ext cx="7104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6518" y="3431460"/>
            <a:ext cx="297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8989455" y="3546907"/>
                <a:ext cx="498030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455" y="3546907"/>
                <a:ext cx="4980303" cy="784767"/>
              </a:xfrm>
              <a:prstGeom prst="rect">
                <a:avLst/>
              </a:prstGeom>
              <a:blipFill rotWithShape="1">
                <a:blip r:embed="rId7"/>
                <a:stretch>
                  <a:fillRect t="-13953" b="-356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9537829" y="4492965"/>
                <a:ext cx="41148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𝟏𝟎𝟎𝟎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829" y="4492965"/>
                <a:ext cx="4114800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424395" y="5569610"/>
                <a:ext cx="32843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  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395" y="5569610"/>
                <a:ext cx="3284349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71821" y="5560282"/>
            <a:ext cx="7104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28195" y="5407562"/>
            <a:ext cx="3494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579973" y="5623727"/>
                <a:ext cx="507908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sz="44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44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/>
                                  <a:cs typeface="Arial" pitchFamily="34" charset="0"/>
                                </a:rPr>
                                <m:t>  </m:t>
                              </m:r>
                              <m:r>
                                <a:rPr lang="en-US" sz="44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73" y="5623727"/>
                <a:ext cx="5079082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9527669" y="6523941"/>
                <a:ext cx="41148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𝟐𝟗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669" y="6523941"/>
                <a:ext cx="4114800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035506" y="5452559"/>
            <a:ext cx="2018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21963" y="3385917"/>
            <a:ext cx="147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97036" y="3362787"/>
            <a:ext cx="147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74330" y="3515424"/>
                <a:ext cx="492493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sz="48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  <a:cs typeface="Arial" pitchFamily="34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48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ru-RU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330" y="3515424"/>
                <a:ext cx="4924938" cy="8477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928366" y="5419199"/>
            <a:ext cx="152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41989" y="5508278"/>
            <a:ext cx="1475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9188027" y="5575734"/>
                <a:ext cx="498030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𝟐𝟗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027" y="5575734"/>
                <a:ext cx="4980303" cy="784767"/>
              </a:xfrm>
              <a:prstGeom prst="rect">
                <a:avLst/>
              </a:prstGeom>
              <a:blipFill rotWithShape="1">
                <a:blip r:embed="rId13"/>
                <a:stretch>
                  <a:fillRect t="-14063" b="-3671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13" y="6428814"/>
            <a:ext cx="1413099" cy="174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95"/>
          <p:cNvGrpSpPr>
            <a:grpSpLocks/>
          </p:cNvGrpSpPr>
          <p:nvPr/>
        </p:nvGrpSpPr>
        <p:grpSpPr bwMode="auto">
          <a:xfrm>
            <a:off x="9909113" y="757791"/>
            <a:ext cx="2430780" cy="1036319"/>
            <a:chOff x="3880" y="3137"/>
            <a:chExt cx="957" cy="544"/>
          </a:xfrm>
        </p:grpSpPr>
        <p:sp>
          <p:nvSpPr>
            <p:cNvPr id="43" name="Rectangle 396"/>
            <p:cNvSpPr>
              <a:spLocks noChangeArrowheads="1"/>
            </p:cNvSpPr>
            <p:nvPr/>
          </p:nvSpPr>
          <p:spPr bwMode="auto">
            <a:xfrm>
              <a:off x="3880" y="3137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44" name="Rectangle 397"/>
            <p:cNvSpPr>
              <a:spLocks noChangeArrowheads="1"/>
            </p:cNvSpPr>
            <p:nvPr/>
          </p:nvSpPr>
          <p:spPr bwMode="auto">
            <a:xfrm>
              <a:off x="4606" y="317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  <p:sp>
          <p:nvSpPr>
            <p:cNvPr id="46" name="Rectangle 402"/>
            <p:cNvSpPr>
              <a:spLocks noChangeArrowheads="1"/>
            </p:cNvSpPr>
            <p:nvPr/>
          </p:nvSpPr>
          <p:spPr bwMode="auto">
            <a:xfrm>
              <a:off x="4125" y="3163"/>
              <a:ext cx="176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en-US" sz="6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403"/>
            <p:cNvSpPr>
              <a:spLocks noChangeArrowheads="1"/>
            </p:cNvSpPr>
            <p:nvPr/>
          </p:nvSpPr>
          <p:spPr bwMode="auto">
            <a:xfrm>
              <a:off x="4837" y="316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411"/>
          <p:cNvGrpSpPr>
            <a:grpSpLocks/>
          </p:cNvGrpSpPr>
          <p:nvPr/>
        </p:nvGrpSpPr>
        <p:grpSpPr bwMode="auto">
          <a:xfrm>
            <a:off x="9594153" y="430134"/>
            <a:ext cx="2385061" cy="1447799"/>
            <a:chOff x="3747" y="2165"/>
            <a:chExt cx="939" cy="760"/>
          </a:xfrm>
        </p:grpSpPr>
        <p:sp>
          <p:nvSpPr>
            <p:cNvPr id="56" name="Rectangle 412"/>
            <p:cNvSpPr>
              <a:spLocks noChangeArrowheads="1"/>
            </p:cNvSpPr>
            <p:nvPr/>
          </p:nvSpPr>
          <p:spPr bwMode="auto">
            <a:xfrm>
              <a:off x="3747" y="2165"/>
              <a:ext cx="9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94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413"/>
            <p:cNvSpPr>
              <a:spLocks noChangeArrowheads="1"/>
            </p:cNvSpPr>
            <p:nvPr/>
          </p:nvSpPr>
          <p:spPr bwMode="auto">
            <a:xfrm>
              <a:off x="4420" y="2166"/>
              <a:ext cx="9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9400" dirty="0">
                <a:solidFill>
                  <a:srgbClr val="FF0000"/>
                </a:solidFill>
              </a:endParaRPr>
            </a:p>
          </p:txBody>
        </p:sp>
        <p:sp>
          <p:nvSpPr>
            <p:cNvPr id="58" name="Rectangle 414"/>
            <p:cNvSpPr>
              <a:spLocks noChangeArrowheads="1"/>
            </p:cNvSpPr>
            <p:nvPr/>
          </p:nvSpPr>
          <p:spPr bwMode="auto">
            <a:xfrm>
              <a:off x="4529" y="2204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1059759" y="140575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659970" y="483478"/>
            <a:ext cx="1651996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300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en-US" sz="63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117173" y="226301"/>
            <a:ext cx="616067" cy="74745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3986965" y="226301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745563" y="483478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87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5" grpId="0"/>
      <p:bldP spid="36" grpId="0"/>
      <p:bldP spid="41" grpId="0"/>
      <p:bldP spid="45" grpId="0"/>
      <p:bldP spid="47" grpId="0"/>
      <p:bldP spid="48" grpId="0"/>
      <p:bldP spid="49" grpId="0"/>
      <p:bldP spid="2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050" y="807209"/>
            <a:ext cx="14020800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88-190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Запишите произведение в виде степени по образцу  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1060794" y="1427145"/>
                <a:ext cx="156741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uz-Latn-UZ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uz-Latn-UZ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794" y="1427145"/>
                <a:ext cx="1567417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0835309" y="1319427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588854" y="1407364"/>
                <a:ext cx="268192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400" b="1" i="1" smtClean="0">
                              <a:solidFill>
                                <a:srgbClr val="A5002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A5002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4400" b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854" y="1407364"/>
                <a:ext cx="2681926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776157" y="2593498"/>
                <a:ext cx="1549783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57" y="2593498"/>
                <a:ext cx="1549783" cy="794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553868" y="2501898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43210" y="2601227"/>
                <a:ext cx="3670355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1)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10" y="2601227"/>
                <a:ext cx="3670355" cy="794833"/>
              </a:xfrm>
              <a:prstGeom prst="rect">
                <a:avLst/>
              </a:prstGeom>
              <a:blipFill rotWithShape="1">
                <a:blip r:embed="rId6"/>
                <a:stretch>
                  <a:fillRect t="-11538" b="-3692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9524644" y="2585769"/>
                <a:ext cx="1952907" cy="782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uz-Latn-UZ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uz-Latn-UZ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644" y="2585769"/>
                <a:ext cx="1952907" cy="7829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386805" y="2385553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z-Latn-UZ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393259" y="2593498"/>
                <a:ext cx="3670355" cy="782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3)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259" y="2593498"/>
                <a:ext cx="3670355" cy="782971"/>
              </a:xfrm>
              <a:prstGeom prst="rect">
                <a:avLst/>
              </a:prstGeom>
              <a:blipFill rotWithShape="1">
                <a:blip r:embed="rId8"/>
                <a:stretch>
                  <a:fillRect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1124503" y="2618245"/>
                <a:ext cx="1738995" cy="782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𝟑𝟓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503" y="2618245"/>
                <a:ext cx="1738995" cy="782971"/>
              </a:xfrm>
              <a:prstGeom prst="rect">
                <a:avLst/>
              </a:prstGeom>
              <a:blipFill rotWithShape="1">
                <a:blip r:embed="rId9"/>
                <a:stretch>
                  <a:fillRect l="-4561"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292290" y="4144488"/>
                <a:ext cx="227876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=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290" y="4144488"/>
                <a:ext cx="2278765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821867" y="4029040"/>
            <a:ext cx="142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33050" y="4032558"/>
                <a:ext cx="3042910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1)   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0" y="4032558"/>
                <a:ext cx="3042910" cy="794833"/>
              </a:xfrm>
              <a:prstGeom prst="rect">
                <a:avLst/>
              </a:prstGeom>
              <a:blipFill rotWithShape="1">
                <a:blip r:embed="rId11"/>
                <a:stretch>
                  <a:fillRect t="-13077" b="-3538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81179" y="4113006"/>
                <a:ext cx="256704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800" b="1" i="1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179" y="4113006"/>
                <a:ext cx="2567049" cy="8477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468978" y="5588825"/>
                <a:ext cx="2599365" cy="78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𝟗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𝒏𝒎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78" y="5588825"/>
                <a:ext cx="2599365" cy="7815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952689" y="5477631"/>
            <a:ext cx="1889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6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872553" y="5590429"/>
                <a:ext cx="2811667" cy="78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53" y="5590429"/>
                <a:ext cx="2811667" cy="781561"/>
              </a:xfrm>
              <a:prstGeom prst="rect">
                <a:avLst/>
              </a:prstGeom>
              <a:blipFill rotWithShape="1">
                <a:blip r:embed="rId14"/>
                <a:stretch>
                  <a:fillRect l="-8677"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940472" y="4577934"/>
            <a:ext cx="5076548" cy="1101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63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6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395"/>
          <p:cNvGrpSpPr>
            <a:grpSpLocks/>
          </p:cNvGrpSpPr>
          <p:nvPr/>
        </p:nvGrpSpPr>
        <p:grpSpPr bwMode="auto">
          <a:xfrm>
            <a:off x="9390038" y="4937972"/>
            <a:ext cx="2430780" cy="1036319"/>
            <a:chOff x="3880" y="3137"/>
            <a:chExt cx="957" cy="544"/>
          </a:xfrm>
        </p:grpSpPr>
        <p:sp>
          <p:nvSpPr>
            <p:cNvPr id="26" name="Rectangle 396"/>
            <p:cNvSpPr>
              <a:spLocks noChangeArrowheads="1"/>
            </p:cNvSpPr>
            <p:nvPr/>
          </p:nvSpPr>
          <p:spPr bwMode="auto">
            <a:xfrm>
              <a:off x="3880" y="3137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397"/>
            <p:cNvSpPr>
              <a:spLocks noChangeArrowheads="1"/>
            </p:cNvSpPr>
            <p:nvPr/>
          </p:nvSpPr>
          <p:spPr bwMode="auto">
            <a:xfrm>
              <a:off x="4606" y="317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dirty="0"/>
            </a:p>
          </p:txBody>
        </p:sp>
        <p:sp>
          <p:nvSpPr>
            <p:cNvPr id="28" name="Rectangle 402"/>
            <p:cNvSpPr>
              <a:spLocks noChangeArrowheads="1"/>
            </p:cNvSpPr>
            <p:nvPr/>
          </p:nvSpPr>
          <p:spPr bwMode="auto">
            <a:xfrm>
              <a:off x="4125" y="3163"/>
              <a:ext cx="176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en-US" sz="6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403"/>
            <p:cNvSpPr>
              <a:spLocks noChangeArrowheads="1"/>
            </p:cNvSpPr>
            <p:nvPr/>
          </p:nvSpPr>
          <p:spPr bwMode="auto">
            <a:xfrm>
              <a:off x="4837" y="3162"/>
              <a:ext cx="0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 sz="6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411"/>
          <p:cNvGrpSpPr>
            <a:grpSpLocks/>
          </p:cNvGrpSpPr>
          <p:nvPr/>
        </p:nvGrpSpPr>
        <p:grpSpPr bwMode="auto">
          <a:xfrm>
            <a:off x="9075078" y="4610315"/>
            <a:ext cx="2385061" cy="1447799"/>
            <a:chOff x="3747" y="2165"/>
            <a:chExt cx="939" cy="760"/>
          </a:xfrm>
        </p:grpSpPr>
        <p:sp>
          <p:nvSpPr>
            <p:cNvPr id="40" name="Rectangle 412"/>
            <p:cNvSpPr>
              <a:spLocks noChangeArrowheads="1"/>
            </p:cNvSpPr>
            <p:nvPr/>
          </p:nvSpPr>
          <p:spPr bwMode="auto">
            <a:xfrm>
              <a:off x="3747" y="2165"/>
              <a:ext cx="9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9400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3"/>
            <p:cNvSpPr>
              <a:spLocks noChangeArrowheads="1"/>
            </p:cNvSpPr>
            <p:nvPr/>
          </p:nvSpPr>
          <p:spPr bwMode="auto">
            <a:xfrm>
              <a:off x="4420" y="2166"/>
              <a:ext cx="9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94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14"/>
            <p:cNvSpPr>
              <a:spLocks noChangeArrowheads="1"/>
            </p:cNvSpPr>
            <p:nvPr/>
          </p:nvSpPr>
          <p:spPr bwMode="auto">
            <a:xfrm>
              <a:off x="4529" y="2204"/>
              <a:ext cx="15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ru-RU" sz="3700" b="1" i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0540684" y="4320756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40895" y="4663659"/>
            <a:ext cx="1651996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300" i="1" dirty="0" smtClean="0">
                <a:latin typeface="Cambria Math"/>
                <a:ea typeface="Cambria Math"/>
                <a:cs typeface="Times New Roman" pitchFamily="18" charset="0"/>
              </a:rPr>
              <a:t>∙ </a:t>
            </a:r>
            <a:r>
              <a:rPr lang="en-US" sz="63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598098" y="4406482"/>
            <a:ext cx="616067" cy="74745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467890" y="4406482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226488" y="4663659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28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3" grpId="0"/>
      <p:bldP spid="44" grpId="0"/>
      <p:bldP spid="45" grpId="0"/>
      <p:bldP spid="2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кола бесплатного обучения, карандаш, карандаш, высшее образование, учитель 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3479" y="319921"/>
            <a:ext cx="2591576" cy="280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50" y="807209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uz-Latn-UZ" sz="3600" b="1" kern="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Вычислите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19600" y="1966301"/>
                <a:ext cx="3611117" cy="78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=(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𝟐𝟓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966301"/>
                <a:ext cx="3611117" cy="7815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7810" y="1966301"/>
                <a:ext cx="4433590" cy="781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1)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𝟐𝟓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0" y="1966301"/>
                <a:ext cx="4433590" cy="781561"/>
              </a:xfrm>
              <a:prstGeom prst="rect">
                <a:avLst/>
              </a:prstGeom>
              <a:blipFill rotWithShape="1">
                <a:blip r:embed="rId6"/>
                <a:stretch>
                  <a:fillRect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848600" y="1966301"/>
                <a:ext cx="2015873" cy="78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=1</a:t>
                </a:r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966301"/>
                <a:ext cx="2015873" cy="781561"/>
              </a:xfrm>
              <a:prstGeom prst="rect">
                <a:avLst/>
              </a:prstGeom>
              <a:blipFill rotWithShape="1">
                <a:blip r:embed="rId7"/>
                <a:stretch>
                  <a:fillRect t="-14844" r="-11818" b="-3593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599827" y="2747862"/>
            <a:ext cx="12506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ₓ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0,25</a:t>
            </a:r>
          </a:p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4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1,00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48028" y="3886200"/>
            <a:ext cx="135448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455455" y="4725360"/>
                <a:ext cx="461780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=(−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𝟏𝟐𝟓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𝟖</m:t>
                          </m:r>
                          <m:r>
                            <a:rPr lang="ru-RU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455" y="4725360"/>
                <a:ext cx="4617803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81229" y="4776724"/>
                <a:ext cx="531075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b="1" dirty="0" smtClean="0">
                    <a:cs typeface="Arial" pitchFamily="34" charset="0"/>
                  </a:rPr>
                  <a:t>3</a:t>
                </a:r>
                <a:r>
                  <a:rPr lang="uz-Latn-UZ" sz="4400" b="1" dirty="0" smtClean="0">
                    <a:cs typeface="Arial" pitchFamily="34" charset="0"/>
                  </a:rPr>
                  <a:t>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(−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𝟏𝟐𝟓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29" y="4776724"/>
                <a:ext cx="5310758" cy="784767"/>
              </a:xfrm>
              <a:prstGeom prst="rect">
                <a:avLst/>
              </a:prstGeom>
              <a:blipFill rotWithShape="1">
                <a:blip r:embed="rId9"/>
                <a:stretch>
                  <a:fillRect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677400" y="4832649"/>
                <a:ext cx="400321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=(−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𝟏𝟏</m:t>
                          </m:r>
                        </m:sup>
                      </m:sSup>
                      <m:r>
                        <a:rPr lang="ru-RU" sz="4400" b="1" i="0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ru-RU" sz="4400" b="1" i="0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4832649"/>
                <a:ext cx="4003212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306100" y="5867400"/>
            <a:ext cx="150714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ea typeface="Cambria Math"/>
                <a:cs typeface="Arial" pitchFamily="34" charset="0"/>
              </a:rPr>
              <a:t>ₓ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0,125</a:t>
            </a:r>
          </a:p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8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1,000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458755" y="7000458"/>
            <a:ext cx="135448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учитель карандаша характера Иллюстрация вектора - иллюстрации насчитывающей  карандаша, характера: 2573409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>
            <a:off x="1981200" y="6000549"/>
            <a:ext cx="2070725" cy="19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57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879114" y="3316193"/>
            <a:ext cx="3989286" cy="188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11400" dirty="0"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39" name="TextBox 38"/>
          <p:cNvSpPr txBox="1"/>
          <p:nvPr/>
        </p:nvSpPr>
        <p:spPr>
          <a:xfrm rot="10800000">
            <a:off x="10973454" y="3604192"/>
            <a:ext cx="661728" cy="188622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11400" dirty="0" smtClean="0">
                <a:latin typeface="Times New Roman" pitchFamily="18" charset="0"/>
                <a:cs typeface="Times New Roman" pitchFamily="18" charset="0"/>
              </a:rPr>
              <a:t>(</a:t>
            </a:r>
            <a:endParaRPr lang="ru-RU" sz="1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50" y="807209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200.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Вычислите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561" y="1494201"/>
                <a:ext cx="2677160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  <m:r>
                          <a:rPr lang="uz-Latn-UZ" sz="5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61" y="1494201"/>
                <a:ext cx="2677160" cy="1460015"/>
              </a:xfrm>
              <a:prstGeom prst="rect">
                <a:avLst/>
              </a:prstGeom>
              <a:blipFill rotWithShape="1">
                <a:blip r:embed="rId5"/>
                <a:stretch>
                  <a:fillRect l="-3189" b="-41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2120" y="1477991"/>
                <a:ext cx="2677160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5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20" y="1477991"/>
                <a:ext cx="2677160" cy="1460015"/>
              </a:xfrm>
              <a:prstGeom prst="rect">
                <a:avLst/>
              </a:prstGeom>
              <a:blipFill rotWithShape="1">
                <a:blip r:embed="rId6"/>
                <a:stretch>
                  <a:fillRect l="-9339" b="-41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1580" y="1453522"/>
                <a:ext cx="1600200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80" y="1453522"/>
                <a:ext cx="1600200" cy="1460015"/>
              </a:xfrm>
              <a:prstGeom prst="rect">
                <a:avLst/>
              </a:prstGeom>
              <a:blipFill rotWithShape="1">
                <a:blip r:embed="rId7"/>
                <a:stretch>
                  <a:fillRect l="-5725" b="-41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44920" y="1826791"/>
                <a:ext cx="5943600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sup>
                    </m:sSup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𝟐𝟏𝟔</m:t>
                    </m:r>
                  </m:oMath>
                </a14:m>
                <a:endParaRPr lang="ru-RU" sz="6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20" y="1826791"/>
                <a:ext cx="5943600" cy="794833"/>
              </a:xfrm>
              <a:prstGeom prst="rect">
                <a:avLst/>
              </a:prstGeom>
              <a:blipFill rotWithShape="1">
                <a:blip r:embed="rId8"/>
                <a:stretch>
                  <a:fillRect l="-1538" t="-14615" b="-338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961" y="3216014"/>
                <a:ext cx="2677160" cy="146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>
                                <a:latin typeface="Cambria Math"/>
                                <a:cs typeface="Arial" pitchFamily="34" charset="0"/>
                              </a:rPr>
                              <m:t>  </m:t>
                            </m:r>
                            <m:r>
                              <a:rPr lang="ru-RU" sz="5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54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∙</m:t>
                            </m:r>
                            <m:r>
                              <a:rPr lang="ru-RU" sz="54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1" y="3216014"/>
                <a:ext cx="2677160" cy="1460015"/>
              </a:xfrm>
              <a:prstGeom prst="rect">
                <a:avLst/>
              </a:prstGeom>
              <a:blipFill rotWithShape="1">
                <a:blip r:embed="rId9"/>
                <a:stretch>
                  <a:fillRect l="-3189" b="-167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4520" y="3199804"/>
                <a:ext cx="2677160" cy="156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ru-RU" sz="5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54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20" y="3199804"/>
                <a:ext cx="2677160" cy="1567609"/>
              </a:xfrm>
              <a:prstGeom prst="rect">
                <a:avLst/>
              </a:prstGeom>
              <a:blipFill rotWithShape="1">
                <a:blip r:embed="rId10"/>
                <a:stretch>
                  <a:fillRect l="-933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01920" y="3216014"/>
                <a:ext cx="2799080" cy="142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6600" b="1" dirty="0" smtClean="0"/>
                  <a:t> </a:t>
                </a:r>
                <a:endParaRPr lang="ru-RU" sz="6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920" y="3216014"/>
                <a:ext cx="2799080" cy="1427186"/>
              </a:xfrm>
              <a:prstGeom prst="rect">
                <a:avLst/>
              </a:prstGeom>
              <a:blipFill rotWithShape="1">
                <a:blip r:embed="rId11"/>
                <a:stretch>
                  <a:fillRect l="-3043" b="-38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8000" y="3586191"/>
                <a:ext cx="1295400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ru-RU" sz="6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586191"/>
                <a:ext cx="1295400" cy="794833"/>
              </a:xfrm>
              <a:prstGeom prst="rect">
                <a:avLst/>
              </a:prstGeom>
              <a:blipFill rotWithShape="1">
                <a:blip r:embed="rId12"/>
                <a:stretch>
                  <a:fillRect l="-6573" t="-17557" b="-2977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19387" y="4714319"/>
            <a:ext cx="8022626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205.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Возведите в степень дробь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8711" y="5814874"/>
                <a:ext cx="2449581" cy="1383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dirty="0" smtClean="0">
                    <a:cs typeface="Arial" pitchFamily="34" charset="0"/>
                  </a:rPr>
                  <a:t>1) </a:t>
                </a:r>
                <a:r>
                  <a:rPr lang="uz-Latn-UZ" sz="4400" b="1" dirty="0" smtClean="0">
                    <a:cs typeface="Arial" pitchFamily="34" charset="0"/>
                  </a:rPr>
                  <a:t>  </a:t>
                </a:r>
                <a:r>
                  <a:rPr lang="en-US" sz="4400" b="1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uz-Latn-UZ" sz="5400" b="1" i="1" smtClean="0"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den>
                        </m:f>
                      </m:e>
                      <m:sup>
                        <m:r>
                          <a:rPr lang="en-US" sz="5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uz-Latn-UZ" sz="5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11" y="5814874"/>
                <a:ext cx="2449581" cy="1383649"/>
              </a:xfrm>
              <a:prstGeom prst="rect">
                <a:avLst/>
              </a:prstGeom>
              <a:blipFill rotWithShape="1">
                <a:blip r:embed="rId13"/>
                <a:stretch>
                  <a:fillRect l="-9453" b="-572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04147" y="6040699"/>
            <a:ext cx="180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7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7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79920" y="5814874"/>
                <a:ext cx="2114938" cy="1450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0" smtClean="0">
                          <a:effectLst/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uz-Latn-UZ" sz="4000" b="1" i="0" smtClean="0">
                              <a:effectLst/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40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𝒃</m:t>
                              </m:r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4000" dirty="0"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920" y="5814874"/>
                <a:ext cx="2114938" cy="145078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864902" y="5682945"/>
                <a:ext cx="2412840" cy="1600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3</a:t>
                </a:r>
                <a:r>
                  <a:rPr lang="ru-RU" sz="4400" b="1" dirty="0" smtClean="0">
                    <a:cs typeface="Arial" pitchFamily="34" charset="0"/>
                  </a:rPr>
                  <a:t>) </a:t>
                </a:r>
                <a:r>
                  <a:rPr lang="uz-Latn-UZ" sz="4400" b="1" dirty="0" smtClean="0">
                    <a:cs typeface="Arial" pitchFamily="34" charset="0"/>
                  </a:rPr>
                  <a:t>  </a:t>
                </a:r>
                <a:r>
                  <a:rPr lang="en-US" sz="4400" b="1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uz-Latn-UZ" sz="5400" b="1" i="1" smtClean="0">
                                    <a:latin typeface="Cambria Math"/>
                                    <a:cs typeface="Arial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  <m:sup>
                        <m:r>
                          <a:rPr lang="en-US" sz="5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uz-Latn-UZ" sz="5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902" y="5682945"/>
                <a:ext cx="2412840" cy="1600182"/>
              </a:xfrm>
              <a:prstGeom prst="rect">
                <a:avLst/>
              </a:prstGeom>
              <a:blipFill rotWithShape="1">
                <a:blip r:embed="rId15"/>
                <a:stretch>
                  <a:fillRect l="-9596" b="-456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03142" y="5915927"/>
            <a:ext cx="180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7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7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0189702" y="5703527"/>
                <a:ext cx="227075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effectLst/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4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 </m:t>
                              </m:r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 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44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 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uz-Latn-UZ" sz="4400" b="1" i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4400" dirty="0">
                  <a:effectLst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702" y="5703527"/>
                <a:ext cx="2270750" cy="146835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2288520" y="5682945"/>
                <a:ext cx="1746568" cy="1509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effectLst/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4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𝟏𝟐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44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uz-Latn-UZ" sz="44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4400" dirty="0">
                  <a:effectLst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520" y="5682945"/>
                <a:ext cx="1746568" cy="150951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894858" y="5841784"/>
                <a:ext cx="1994713" cy="13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0" smtClean="0">
                          <a:effectLst/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uz-Latn-UZ" sz="4000" b="1" i="0" smtClean="0">
                              <a:effectLst/>
                              <a:latin typeface="Cambria Math"/>
                              <a:cs typeface="Arial" pitchFamily="34" charset="0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ru-RU" sz="4000" b="1" i="1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1" i="1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uz-Latn-UZ" sz="4000" b="1" i="0" smtClean="0">
                                  <a:effectLst/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4000" dirty="0">
                  <a:effectLst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858" y="5841784"/>
                <a:ext cx="1994713" cy="134158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815888" y="5677843"/>
            <a:ext cx="180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15888" y="6367526"/>
            <a:ext cx="180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450619" y="340191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450619" y="4169897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dirty="0"/>
          </a:p>
        </p:txBody>
      </p:sp>
      <p:sp>
        <p:nvSpPr>
          <p:cNvPr id="31" name="TextBox 30"/>
          <p:cNvSpPr txBox="1"/>
          <p:nvPr/>
        </p:nvSpPr>
        <p:spPr>
          <a:xfrm>
            <a:off x="10450618" y="3916272"/>
            <a:ext cx="85370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508033" y="4249736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en-US" sz="63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300" dirty="0"/>
          </a:p>
        </p:txBody>
      </p:sp>
      <p:sp>
        <p:nvSpPr>
          <p:cNvPr id="33" name="TextBox 32"/>
          <p:cNvSpPr txBox="1"/>
          <p:nvPr/>
        </p:nvSpPr>
        <p:spPr>
          <a:xfrm>
            <a:off x="12622334" y="4001997"/>
            <a:ext cx="670566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dirty="0" smtClean="0">
                <a:latin typeface="Segoe UI"/>
                <a:ea typeface="Segoe UI"/>
                <a:cs typeface="Segoe UI"/>
              </a:rPr>
              <a:t>—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2622334" y="3401919"/>
            <a:ext cx="667752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6300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3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3130394" y="4259305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130394" y="3401919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365025" y="3230467"/>
            <a:ext cx="54913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07927" y="3744821"/>
            <a:ext cx="719048" cy="110139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6300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5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7" grpId="0"/>
      <p:bldP spid="13" grpId="0"/>
      <p:bldP spid="15" grpId="0"/>
      <p:bldP spid="16" grpId="0"/>
      <p:bldP spid="17" grpId="0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</TotalTime>
  <Words>1399</Words>
  <Application>Microsoft Office PowerPoint</Application>
  <PresentationFormat>Произвольный</PresentationFormat>
  <Paragraphs>267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479</cp:revision>
  <dcterms:created xsi:type="dcterms:W3CDTF">2020-04-09T07:32:19Z</dcterms:created>
  <dcterms:modified xsi:type="dcterms:W3CDTF">2021-02-18T17:19:51Z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