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93" r:id="rId3"/>
    <p:sldId id="296" r:id="rId4"/>
    <p:sldId id="283" r:id="rId5"/>
    <p:sldId id="290" r:id="rId6"/>
    <p:sldId id="294" r:id="rId7"/>
    <p:sldId id="297" r:id="rId8"/>
    <p:sldId id="299" r:id="rId9"/>
    <p:sldId id="300" r:id="rId10"/>
    <p:sldId id="302" r:id="rId11"/>
    <p:sldId id="274" r:id="rId12"/>
    <p:sldId id="310" r:id="rId13"/>
    <p:sldId id="303" r:id="rId14"/>
    <p:sldId id="298" r:id="rId15"/>
    <p:sldId id="301" r:id="rId16"/>
    <p:sldId id="304" r:id="rId17"/>
    <p:sldId id="307" r:id="rId18"/>
    <p:sldId id="305" r:id="rId19"/>
    <p:sldId id="309" r:id="rId20"/>
    <p:sldId id="306" r:id="rId21"/>
    <p:sldId id="311" r:id="rId22"/>
  </p:sldIdLst>
  <p:sldSz cx="12192000" cy="6858000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14"/>
    <a:srgbClr val="1F169A"/>
    <a:srgbClr val="5A2781"/>
    <a:srgbClr val="200AA6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7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9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24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13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1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1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9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5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35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2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55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46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9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1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70065" y="2828319"/>
            <a:ext cx="7653192" cy="292291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4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48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СЛОЖЕНИЕ И ВЫЧИТАНИЕ </a:t>
            </a:r>
          </a:p>
          <a:p>
            <a:pPr marL="26841"/>
            <a:r>
              <a:rPr lang="ru-RU" sz="48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СМЕШАННЫХ ДРОБЕЙ</a:t>
            </a:r>
            <a:endParaRPr lang="ru-RU" sz="4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43378" y="3017520"/>
            <a:ext cx="595744" cy="25825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850" y="2784396"/>
            <a:ext cx="2544171" cy="29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ПО УЧЕБНИКУ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96664" y="3918041"/>
                <a:ext cx="10168135" cy="2083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4) 2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e>
                    </m:d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     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ru-RU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4" y="3918041"/>
                <a:ext cx="10168135" cy="2083712"/>
              </a:xfrm>
              <a:prstGeom prst="rect">
                <a:avLst/>
              </a:prstGeom>
              <a:blipFill>
                <a:blip r:embed="rId3"/>
                <a:stretch>
                  <a:fillRect l="-2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45883" y="1967191"/>
                <a:ext cx="11755644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2) 7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den>
                        </m:f>
                      </m:e>
                    </m:d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𝟑𝟕</m:t>
                        </m:r>
                      </m:den>
                    </m:f>
                    <m:r>
                      <a:rPr lang="ru-RU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83" y="1967191"/>
                <a:ext cx="11755644" cy="1105687"/>
              </a:xfrm>
              <a:prstGeom prst="rect">
                <a:avLst/>
              </a:prstGeom>
              <a:blipFill>
                <a:blip r:embed="rId4"/>
                <a:stretch>
                  <a:fillRect l="-2074" b="-116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4061" y="885932"/>
            <a:ext cx="6691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294.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Найдите разность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3827" y="3601011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8869" y="1628217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610336" y="3801026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984386" y="1863009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82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294" y="755863"/>
            <a:ext cx="9052331" cy="6102137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1490" y="1260757"/>
            <a:ext cx="52231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ЗАДАЧУ № 298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55</a:t>
            </a:r>
          </a:p>
        </p:txBody>
      </p:sp>
    </p:spTree>
    <p:extLst>
      <p:ext uri="{BB962C8B-B14F-4D97-AF65-F5344CB8AC3E}">
        <p14:creationId xmlns:p14="http://schemas.microsoft.com/office/powerpoint/2010/main" val="987880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56210" y="3273579"/>
            <a:ext cx="7653192" cy="169180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</a:t>
            </a: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43378" y="3017520"/>
            <a:ext cx="595744" cy="22295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704" y="2792268"/>
            <a:ext cx="3489931" cy="26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4838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851992" y="4620634"/>
                <a:ext cx="10037681" cy="1899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sz="40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0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40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0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4000" b="1" i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0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4000" b="1" i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𝟗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АВ = </a:t>
                </a:r>
                <a14:m>
                  <m:oMath xmlns:m="http://schemas.openxmlformats.org/officeDocument/2006/math">
                    <m:r>
                      <a:rPr lang="ru-RU" sz="4000" b="1">
                        <a:latin typeface="Cambria Math" panose="02040503050406030204" pitchFamily="18" charset="0"/>
                      </a:rPr>
                      <m:t>𝟗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см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92" y="4620634"/>
                <a:ext cx="10037681" cy="1899751"/>
              </a:xfrm>
              <a:prstGeom prst="rect">
                <a:avLst/>
              </a:prstGeom>
              <a:blipFill>
                <a:blip r:embed="rId3"/>
                <a:stretch>
                  <a:fillRect l="-2187" b="-5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4867" y="796909"/>
                <a:ext cx="10993131" cy="2244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3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290.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Точки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делят отрезок АВ на три части. Найдите АВ,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если АС = </a:t>
                </a:r>
                <a:r>
                  <a:rPr lang="ru-RU" sz="3600" b="1" dirty="0" smtClean="0"/>
                  <a:t>4</a:t>
                </a:r>
                <a:r>
                  <a:rPr lang="en-US" sz="36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см, С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ru-RU" sz="3600" b="1" dirty="0" smtClean="0"/>
                  <a:t>3</a:t>
                </a:r>
                <a:r>
                  <a:rPr lang="en-US" sz="36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см и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 = </a:t>
                </a:r>
                <a:r>
                  <a:rPr lang="ru-RU" sz="3600" b="1" dirty="0" smtClean="0"/>
                  <a:t>2</a:t>
                </a:r>
                <a:r>
                  <a:rPr lang="en-US" sz="36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см.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67" y="796909"/>
                <a:ext cx="10993131" cy="2244332"/>
              </a:xfrm>
              <a:prstGeom prst="rect">
                <a:avLst/>
              </a:prstGeom>
              <a:blipFill>
                <a:blip r:embed="rId4"/>
                <a:stretch>
                  <a:fillRect l="-1663" t="-4348" r="-1663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V="1">
            <a:off x="1066800" y="3172335"/>
            <a:ext cx="10016836" cy="41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983673" y="3145423"/>
            <a:ext cx="193963" cy="24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427546" y="3130277"/>
            <a:ext cx="193963" cy="24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889673" y="3110211"/>
            <a:ext cx="193963" cy="24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00652" y="3111525"/>
            <a:ext cx="193963" cy="24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3447" y="3359727"/>
            <a:ext cx="46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434" y="3359727"/>
            <a:ext cx="46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4559" y="3385795"/>
            <a:ext cx="46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38589" y="3384862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3600" dirty="0"/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5830814" y="-1335077"/>
            <a:ext cx="450417" cy="10685152"/>
          </a:xfrm>
          <a:prstGeom prst="rightBrace">
            <a:avLst>
              <a:gd name="adj1" fmla="val 8333"/>
              <a:gd name="adj2" fmla="val 51170"/>
            </a:avLst>
          </a:prstGeom>
          <a:ln w="28575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957450" y="4031193"/>
            <a:ext cx="1524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см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651924" y="3282847"/>
                <a:ext cx="1027845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/>
                  <a:t>4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см</a:t>
                </a:r>
                <a:endParaRPr lang="ru-RU" sz="24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924" y="3282847"/>
                <a:ext cx="1027845" cy="624082"/>
              </a:xfrm>
              <a:prstGeom prst="rect">
                <a:avLst/>
              </a:prstGeom>
              <a:blipFill>
                <a:blip r:embed="rId5"/>
                <a:stretch>
                  <a:fillRect l="-8876" r="-7101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719452" y="3278957"/>
                <a:ext cx="1112805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/>
                  <a:t>3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см </a:t>
                </a:r>
                <a:endParaRPr lang="ru-RU" sz="24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452" y="3278957"/>
                <a:ext cx="1112805" cy="624082"/>
              </a:xfrm>
              <a:prstGeom prst="rect">
                <a:avLst/>
              </a:prstGeom>
              <a:blipFill>
                <a:blip r:embed="rId6"/>
                <a:stretch>
                  <a:fillRect l="-8197" r="-7650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9394770" y="3304000"/>
                <a:ext cx="1112805" cy="625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ru-RU" sz="2400" b="1" dirty="0"/>
                  <a:t>2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см.</a:t>
                </a: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770" y="3304000"/>
                <a:ext cx="1112805" cy="625941"/>
              </a:xfrm>
              <a:prstGeom prst="rect">
                <a:avLst/>
              </a:prstGeom>
              <a:blipFill>
                <a:blip r:embed="rId7"/>
                <a:stretch>
                  <a:fillRect l="-8197" r="-6557" b="-8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4774338" y="2248747"/>
            <a:ext cx="488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 = АС + </a:t>
            </a:r>
            <a:r>
              <a:rPr lang="ru-RU" sz="4000" b="1" dirty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40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40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000" b="1" dirty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4000" b="1" dirty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4000" dirty="0">
              <a:solidFill>
                <a:srgbClr val="9C1414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8738830" y="4509483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873822" y="4475162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700652" y="4191143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91587" y="4187778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3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45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9066" y="781750"/>
                <a:ext cx="11524740" cy="3099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292.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Масса дыни</a:t>
                </a:r>
                <a14:m>
                  <m:oMath xmlns:m="http://schemas.openxmlformats.org/officeDocument/2006/math"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кг, масса арбуза на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кг больше, а масса тыквы на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кг больше суммы масс дыни и арбуза. Чему равна масса тыквы?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66" y="781750"/>
                <a:ext cx="11524740" cy="3099054"/>
              </a:xfrm>
              <a:prstGeom prst="rect">
                <a:avLst/>
              </a:prstGeom>
              <a:blipFill>
                <a:blip r:embed="rId2"/>
                <a:stretch>
                  <a:fillRect l="-1905" b="-72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80" y="3969826"/>
            <a:ext cx="7762240" cy="25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61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9066" y="692727"/>
                <a:ext cx="10079552" cy="22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Масса дыни -</a:t>
                </a:r>
                <a14:m>
                  <m:oMath xmlns:m="http://schemas.openxmlformats.org/officeDocument/2006/math">
                    <m:r>
                      <a:rPr lang="ru-RU" sz="3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кг</a:t>
                </a:r>
              </a:p>
              <a:p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Масса арбуза-? кг, на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кг больше</a:t>
                </a:r>
              </a:p>
              <a:p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Масса тыквы - ? 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к</a:t>
                </a: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г, на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кг больше 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66" y="692727"/>
                <a:ext cx="10079552" cy="2221955"/>
              </a:xfrm>
              <a:prstGeom prst="rect">
                <a:avLst/>
              </a:prstGeom>
              <a:blipFill>
                <a:blip r:embed="rId2"/>
                <a:stretch>
                  <a:fillRect l="-1573" b="-30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авая фигурная скобка 1"/>
          <p:cNvSpPr/>
          <p:nvPr/>
        </p:nvSpPr>
        <p:spPr>
          <a:xfrm>
            <a:off x="8005142" y="771269"/>
            <a:ext cx="311419" cy="1388735"/>
          </a:xfrm>
          <a:prstGeom prst="rightBrac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437479" y="1103200"/>
            <a:ext cx="110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кг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звернутая стрелка 4"/>
          <p:cNvSpPr/>
          <p:nvPr/>
        </p:nvSpPr>
        <p:spPr>
          <a:xfrm rot="5400000" flipH="1">
            <a:off x="7118718" y="1152038"/>
            <a:ext cx="1232526" cy="484912"/>
          </a:xfrm>
          <a:prstGeom prst="uturnArrow">
            <a:avLst>
              <a:gd name="adj1" fmla="val 25962"/>
              <a:gd name="adj2" fmla="val 24115"/>
              <a:gd name="adj3" fmla="val 42700"/>
              <a:gd name="adj4" fmla="val 15315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звернутая стрелка 9"/>
          <p:cNvSpPr/>
          <p:nvPr/>
        </p:nvSpPr>
        <p:spPr>
          <a:xfrm rot="5400000" flipH="1">
            <a:off x="9001737" y="1518026"/>
            <a:ext cx="1498643" cy="730033"/>
          </a:xfrm>
          <a:prstGeom prst="uturnArrow">
            <a:avLst>
              <a:gd name="adj1" fmla="val 25962"/>
              <a:gd name="adj2" fmla="val 25000"/>
              <a:gd name="adj3" fmla="val 45579"/>
              <a:gd name="adj4" fmla="val 1224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2604" y="2750187"/>
                <a:ext cx="11997663" cy="2029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 Какова масса арбуза?</a:t>
                </a:r>
              </a:p>
              <a:p>
                <a:endParaRPr lang="ru-RU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3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3600" b="1" i="1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36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600" b="1" i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600" b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ru-RU" sz="3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36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36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3600" b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3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ru-RU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4" y="2750187"/>
                <a:ext cx="11997663" cy="2029466"/>
              </a:xfrm>
              <a:prstGeom prst="rect">
                <a:avLst/>
              </a:prstGeom>
              <a:blipFill>
                <a:blip r:embed="rId3"/>
                <a:stretch>
                  <a:fillRect l="-1575" t="-4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4338" y="4620342"/>
                <a:ext cx="9489990" cy="1475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 Какова масса тыквы?</a:t>
                </a:r>
              </a:p>
              <a:p>
                <a:r>
                  <a:rPr lang="ru-RU" sz="3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36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600" b="1" i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6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sz="3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38" y="4620342"/>
                <a:ext cx="9489990" cy="1475469"/>
              </a:xfrm>
              <a:prstGeom prst="rect">
                <a:avLst/>
              </a:prstGeom>
              <a:blipFill>
                <a:blip r:embed="rId4"/>
                <a:stretch>
                  <a:fillRect l="-1991" t="-66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9066" y="6032068"/>
                <a:ext cx="6373461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масса тыквы равна </a:t>
                </a:r>
                <a14:m>
                  <m:oMath xmlns:m="http://schemas.openxmlformats.org/officeDocument/2006/math">
                    <m:r>
                      <a:rPr lang="ru-RU" sz="3200" b="1" i="1">
                        <a:solidFill>
                          <a:srgbClr val="9C1414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200" b="1" i="1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200" b="1" dirty="0">
                  <a:solidFill>
                    <a:srgbClr val="9C141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66" y="6032068"/>
                <a:ext cx="6373461" cy="801310"/>
              </a:xfrm>
              <a:prstGeom prst="rect">
                <a:avLst/>
              </a:prstGeom>
              <a:blipFill>
                <a:blip r:embed="rId5"/>
                <a:stretch>
                  <a:fillRect l="-2488" r="-1148" b="-10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95803" y="3411316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303753" y="3670457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562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9986" y="2025816"/>
                <a:ext cx="11911541" cy="4403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/>
                  <a:t>1) (1</a:t>
                </a:r>
                <a:r>
                  <a:rPr lang="en-US" sz="4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  <m:r>
                      <a:rPr lang="ru-RU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nor/>
                      </m:rPr>
                      <a:rPr lang="ru-RU" sz="4800" b="1" dirty="0"/>
                      <m:t>(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ru-RU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  <m:r>
                      <a:rPr lang="ru-RU" sz="48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0" smtClean="0">
                        <a:latin typeface="Cambria Math" panose="02040503050406030204" pitchFamily="18" charset="0"/>
                      </a:rPr>
                      <m:t>        =</m:t>
                    </m:r>
                  </m:oMath>
                </a14:m>
                <a:r>
                  <a:rPr lang="en-US" sz="4800" b="1" dirty="0" smtClean="0"/>
                  <a:t> </a:t>
                </a:r>
                <a:r>
                  <a:rPr lang="ru-RU" sz="4800" b="1" dirty="0"/>
                  <a:t>1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800" b="1" i="1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  <m:r>
                      <a:rPr lang="ru-RU" sz="48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800" b="1" i="1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800" b="1" i="1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ru-RU" sz="4800" b="1" i="0" smtClean="0">
                        <a:latin typeface="Cambria Math" panose="02040503050406030204" pitchFamily="18" charset="0"/>
                      </a:rPr>
                      <m:t>=        =</m:t>
                    </m:r>
                    <m:r>
                      <a:rPr lang="ru-RU" sz="4800" b="1" i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sz="4800" b="1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          =</m:t>
                    </m:r>
                    <m:d>
                      <m:d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800" b="1" i="0" smtClean="0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ru-RU" sz="4800" b="1" i="1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den>
                        </m:f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800" b="1" i="0" smtClean="0">
                                <a:latin typeface="Cambria Math" panose="02040503050406030204" pitchFamily="18" charset="0"/>
                              </a:rPr>
                              <m:t>𝟐𝟐</m:t>
                            </m:r>
                          </m:num>
                          <m:den>
                            <m:r>
                              <a:rPr lang="ru-RU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800" b="1" i="0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e>
                    </m:d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endParaRPr lang="ru-RU" sz="4800" b="1" dirty="0" smtClean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6" y="2025816"/>
                <a:ext cx="11911541" cy="4403770"/>
              </a:xfrm>
              <a:prstGeom prst="rect">
                <a:avLst/>
              </a:prstGeom>
              <a:blipFill>
                <a:blip r:embed="rId3"/>
                <a:stretch>
                  <a:fillRect l="-2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64061" y="796909"/>
            <a:ext cx="11537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Вычислите сумму, пользуясь законами сложения: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87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96664" y="3918041"/>
                <a:ext cx="11704863" cy="2108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/>
                  <a:t>2</a:t>
                </a:r>
                <a:r>
                  <a:rPr lang="ru-RU" sz="4400" b="1" dirty="0" smtClean="0"/>
                  <a:t>) </a:t>
                </a:r>
                <a:r>
                  <a:rPr lang="en-US" sz="4400" b="1" dirty="0" smtClean="0"/>
                  <a:t>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𝟒𝟖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     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  <m:r>
                      <a:rPr lang="ru-RU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4" y="3918041"/>
                <a:ext cx="11704863" cy="2108206"/>
              </a:xfrm>
              <a:prstGeom prst="rect">
                <a:avLst/>
              </a:prstGeom>
              <a:blipFill>
                <a:blip r:embed="rId3"/>
                <a:stretch>
                  <a:fillRect l="-2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45883" y="1967191"/>
                <a:ext cx="11755644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1</a:t>
                </a:r>
                <a:r>
                  <a:rPr lang="ru-RU" sz="4400" b="1" dirty="0" smtClean="0"/>
                  <a:t>) </a:t>
                </a:r>
                <a:r>
                  <a:rPr lang="en-US" sz="4400" b="1" dirty="0" smtClean="0"/>
                  <a:t>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e>
                    </m:d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𝟒𝟗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  <m:r>
                      <a:rPr lang="ru-RU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83" y="1967191"/>
                <a:ext cx="11755644" cy="1105687"/>
              </a:xfrm>
              <a:prstGeom prst="rect">
                <a:avLst/>
              </a:prstGeom>
              <a:blipFill>
                <a:blip r:embed="rId4"/>
                <a:stretch>
                  <a:fillRect l="-2074" b="-116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4061" y="885932"/>
            <a:ext cx="6691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29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Найдите разность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678041" y="1836290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714986" y="1817148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335968" y="3827667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206987" y="3827667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55728" y="3550051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8367" y="3550051"/>
            <a:ext cx="63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2789" y="1581439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5471" y="1584399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45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2928" y="692727"/>
                <a:ext cx="11477015" cy="1865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300.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Сколько надо прибавить к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000" b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ru-RU" sz="4000" b="1" i="0" dirty="0" smtClean="0">
                        <a:latin typeface="Cambria Math" panose="02040503050406030204" pitchFamily="18" charset="0"/>
                      </a:rPr>
                      <m:t>7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чтобы получить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000" b="1" dirty="0"/>
                      <m:t>2</m:t>
                    </m:r>
                    <m:r>
                      <m:rPr>
                        <m:nor/>
                      </m:rPr>
                      <a:rPr lang="ru-RU" sz="4000" b="1" i="0" dirty="0" smtClean="0"/>
                      <m:t>5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28" y="692727"/>
                <a:ext cx="11477015" cy="1865895"/>
              </a:xfrm>
              <a:prstGeom prst="rect">
                <a:avLst/>
              </a:prstGeom>
              <a:blipFill>
                <a:blip r:embed="rId3"/>
                <a:stretch>
                  <a:fillRect l="-1913" r="-3082"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59435" y="2881787"/>
                <a:ext cx="11684000" cy="3574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𝟐𝟓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ru-RU" sz="4000" b="1" dirty="0" smtClean="0"/>
                        <m:t>1</m:t>
                      </m:r>
                      <m:r>
                        <m:rPr>
                          <m:nor/>
                        </m:rPr>
                        <a:rPr lang="ru-RU" sz="4000" b="1" dirty="0"/>
                        <m:t>7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4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ru-RU" sz="40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ru-RU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ru-RU" sz="40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 smtClean="0"/>
              </a:p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ru-RU" sz="40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ru-RU" sz="40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ru-RU" sz="4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i="1" dirty="0" smtClean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4000" b="1" dirty="0" smtClean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35" y="2881787"/>
                <a:ext cx="11684000" cy="35742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 flipV="1">
            <a:off x="2671441" y="2775272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5225" y="2452106"/>
            <a:ext cx="594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34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2806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51909" y="1819679"/>
                <a:ext cx="12067795" cy="4052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/>
                  <a:t>1) 7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400" b="0" i="1" smtClean="0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sz="4400" b="0" i="1" smtClean="0">
                        <a:latin typeface="Cambria Math" panose="02040503050406030204" pitchFamily="18" charset="0"/>
                      </a:rPr>
                      <m:t>−2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0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7+4−2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==9+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9+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ru-RU" sz="44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d>
                    <m:r>
                      <a:rPr lang="ru-RU" sz="4400" b="0" i="1" smtClean="0">
                        <a:latin typeface="Cambria Math" panose="02040503050406030204" pitchFamily="18" charset="0"/>
                      </a:rPr>
                      <m:t>=                                        =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8+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   </m:t>
                    </m:r>
                    <m:r>
                      <a:rPr lang="ru-RU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ru-RU" sz="4400" b="0" i="1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=8+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16 + 12 − 13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4400" b="0" dirty="0" smtClean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09" y="1819679"/>
                <a:ext cx="12067795" cy="4052200"/>
              </a:xfrm>
              <a:prstGeom prst="rect">
                <a:avLst/>
              </a:prstGeom>
              <a:blipFill>
                <a:blip r:embed="rId3"/>
                <a:stretch>
                  <a:fillRect l="-2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64060" y="1032436"/>
            <a:ext cx="11118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308.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Выполните действия: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0771" y="2467426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897796" y="2729036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50" y="3900003"/>
            <a:ext cx="3645870" cy="265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44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СЛОЖЕНИЕ СМЕШАННЫХ ДРОБЕЙ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59" y="848520"/>
            <a:ext cx="111767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Чтобы сложить смешанные дроби: 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Прибавляют отдельно целые части и результат пишут справа от знака равенства; 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Затем прибавляют дробные части, если получается неправильная дробь, то выделяют её целую часть и прибавляют к полученной целой части и пишут рядом оставшуюся дробную часть. Если дробная часть будет сократимой дробью, то её сокращают.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56851" y="4932004"/>
                <a:ext cx="12062854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9C1414"/>
                    </a:solidFill>
                  </a:rPr>
                  <a:t>Пример:</a:t>
                </a:r>
                <a:r>
                  <a:rPr lang="en-US" sz="4400" b="1" dirty="0" smtClean="0"/>
                  <a:t>  </a:t>
                </a:r>
                <a:r>
                  <a:rPr lang="ru-RU" sz="4400" b="1" dirty="0" smtClean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51" y="4932004"/>
                <a:ext cx="12062854" cy="1070358"/>
              </a:xfrm>
              <a:prstGeom prst="rect">
                <a:avLst/>
              </a:prstGeom>
              <a:blipFill>
                <a:blip r:embed="rId3"/>
                <a:stretch>
                  <a:fillRect l="-2072" b="-13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211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6340" y="781750"/>
                <a:ext cx="10630192" cy="2421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314.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Если из задуманного числа вычесть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получится число, равное разности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Какое число задумано?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40" y="781750"/>
                <a:ext cx="10630192" cy="2421945"/>
              </a:xfrm>
              <a:prstGeom prst="rect">
                <a:avLst/>
              </a:prstGeom>
              <a:blipFill>
                <a:blip r:embed="rId3"/>
                <a:stretch>
                  <a:fillRect l="-1778" r="-2752" b="-8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86340" y="3504504"/>
                <a:ext cx="4371632" cy="1133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х</m:t>
                      </m:r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ru-RU" sz="36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ru-RU" sz="36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sz="3600" b="1" dirty="0" smtClean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40" y="3504504"/>
                <a:ext cx="4371632" cy="1133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 flipV="1">
            <a:off x="2623022" y="3347170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85602" y="3000546"/>
            <a:ext cx="594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86340" y="5002052"/>
                <a:ext cx="4371632" cy="1133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х</m:t>
                      </m:r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ru-RU" sz="36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ru-RU" sz="36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sz="3600" b="1" dirty="0" smtClean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40" y="5002052"/>
                <a:ext cx="4371632" cy="1133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157972" y="3506715"/>
                <a:ext cx="2840780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х</m:t>
                      </m:r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ru-RU" sz="36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sz="3600" b="1" dirty="0" smtClean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972" y="3506715"/>
                <a:ext cx="2840780" cy="1144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157972" y="5002052"/>
                <a:ext cx="2840780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х</m:t>
                      </m:r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ru-RU" sz="3600" b="1" dirty="0" smtClean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972" y="5002052"/>
                <a:ext cx="2840780" cy="11446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448634" y="4990767"/>
                <a:ext cx="1923072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х</m:t>
                      </m:r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sz="3600" b="1" dirty="0" smtClean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634" y="4990767"/>
                <a:ext cx="1923072" cy="11446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8448634" y="3506715"/>
                <a:ext cx="2840780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х</m:t>
                      </m:r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sz="3600" b="1" dirty="0" smtClean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634" y="3506715"/>
                <a:ext cx="2840780" cy="11446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822075" y="4631178"/>
            <a:ext cx="594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7004731" y="4917291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168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8" y="865395"/>
            <a:ext cx="9255525" cy="569796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2427" y="2174354"/>
            <a:ext cx="64301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РЕШИТЬ ЗАДАЧИ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№ 325, № 326, № 327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СТРАНИЦЕ 57</a:t>
            </a: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ВЫЧИТАНИЕ СМЕШАННЫХ ДРОБЕЙ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40" y="808944"/>
            <a:ext cx="11452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Чтобы вычесть смешанные дроби: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Вычитают целые части и результат пишут справа от знака равенства;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при вычитании дробная часть будет сократимой дробью, то её сокращают и записывают рядом с целой частью.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17280" y="4544230"/>
                <a:ext cx="10171040" cy="1080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400" b="1" dirty="0" smtClean="0">
                    <a:solidFill>
                      <a:srgbClr val="9C1414"/>
                    </a:solidFill>
                  </a:rPr>
                  <a:t>Пример: </a:t>
                </a:r>
                <a:r>
                  <a:rPr lang="ru-RU" sz="4400" b="1" dirty="0" smtClean="0"/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80" y="4544230"/>
                <a:ext cx="10171040" cy="1080617"/>
              </a:xfrm>
              <a:prstGeom prst="rect">
                <a:avLst/>
              </a:prstGeom>
              <a:blipFill>
                <a:blip r:embed="rId3"/>
                <a:stretch>
                  <a:fillRect b="-12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925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СЛОЖЕНИЕ СМЕШАННЫХ ДРОБЕЙ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9625" y="1211183"/>
                <a:ext cx="11672830" cy="2083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1:</a:t>
                </a:r>
                <a:r>
                  <a:rPr lang="en-US" sz="4400" b="1" dirty="0" smtClean="0"/>
                  <a:t> </a:t>
                </a:r>
                <a:r>
                  <a:rPr lang="ru-RU" sz="4400" b="1" dirty="0" smtClean="0"/>
                  <a:t>4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e>
                    </m:d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ru-RU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25" y="1211183"/>
                <a:ext cx="11672830" cy="2083712"/>
              </a:xfrm>
              <a:prstGeom prst="rect">
                <a:avLst/>
              </a:prstGeom>
              <a:blipFill>
                <a:blip r:embed="rId3"/>
                <a:stretch>
                  <a:fillRect l="-21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V="1">
            <a:off x="4770550" y="3558639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52346" y="32970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501861" y="3558639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21035" y="326789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15595" y="3682636"/>
                <a:ext cx="11712245" cy="115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Или коротко</a:t>
                </a:r>
                <a:r>
                  <a:rPr lang="ru-RU" sz="4800" b="1" dirty="0" smtClean="0"/>
                  <a:t>:  4</a:t>
                </a:r>
                <a:r>
                  <a:rPr lang="en-US" sz="4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95" y="3682636"/>
                <a:ext cx="11712245" cy="1159228"/>
              </a:xfrm>
              <a:prstGeom prst="rect">
                <a:avLst/>
              </a:prstGeom>
              <a:blipFill>
                <a:blip r:embed="rId4"/>
                <a:stretch>
                  <a:fillRect l="-2341" b="-1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8971909" y="1163243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0142932" y="1163243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93417" y="8694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5350" y="8728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73063" y="5327324"/>
                <a:ext cx="10798778" cy="117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2:</a:t>
                </a:r>
                <a:r>
                  <a:rPr lang="ru-RU" sz="4800" b="1" dirty="0" smtClean="0"/>
                  <a:t> 3</a:t>
                </a:r>
                <a:r>
                  <a:rPr lang="en-US" sz="4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ru-RU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63" y="5327324"/>
                <a:ext cx="10798778" cy="1170192"/>
              </a:xfrm>
              <a:prstGeom prst="rect">
                <a:avLst/>
              </a:prstGeom>
              <a:blipFill>
                <a:blip r:embed="rId5"/>
                <a:stretch>
                  <a:fillRect l="-2257" b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V="1">
            <a:off x="3469872" y="5264306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915501" y="5227471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79168" y="501719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0357" y="498552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74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СЛОЖЕНИЕ СМЕШАННЫХ ДРОБЕЙ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604876" y="781750"/>
                <a:ext cx="11404244" cy="277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3:</a:t>
                </a:r>
                <a:r>
                  <a:rPr lang="en-US" sz="4400" b="1" dirty="0" smtClean="0"/>
                  <a:t>  </a:t>
                </a:r>
                <a:r>
                  <a:rPr lang="ru-RU" sz="4400" b="1" dirty="0" smtClean="0"/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ru-RU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==</m:t>
                    </m:r>
                    <m:d>
                      <m:d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ru-RU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</m:d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44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76" y="781750"/>
                <a:ext cx="11404244" cy="2770887"/>
              </a:xfrm>
              <a:prstGeom prst="rect">
                <a:avLst/>
              </a:prstGeom>
              <a:blipFill>
                <a:blip r:embed="rId3"/>
                <a:stretch>
                  <a:fillRect l="-2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04876" y="3672195"/>
                <a:ext cx="10993120" cy="2735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4:</a:t>
                </a:r>
                <a:r>
                  <a:rPr lang="en-US" sz="4400" b="1" dirty="0" smtClean="0"/>
                  <a:t>  </a:t>
                </a:r>
                <a:r>
                  <a:rPr lang="ru-RU" sz="4400" b="1" dirty="0" smtClean="0"/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lang="ru-RU" sz="4400" b="0" i="0" smtClean="0">
                        <a:latin typeface="Cambria Math" panose="02040503050406030204" pitchFamily="18" charset="0"/>
                      </a:rPr>
                      <m:t>+8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𝟏𝟑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lang="ru-RU" sz="4400" b="0" i="0" smtClean="0">
                        <a:latin typeface="Cambria Math" panose="02040503050406030204" pitchFamily="18" charset="0"/>
                      </a:rPr>
                      <m:t>==</m:t>
                    </m:r>
                  </m:oMath>
                </a14:m>
                <a:r>
                  <a:rPr lang="ru-RU" sz="4400" dirty="0" smtClean="0"/>
                  <a:t> </a:t>
                </a:r>
                <a14:m>
                  <m:oMath xmlns:m="http://schemas.openxmlformats.org/officeDocument/2006/math">
                    <m:r>
                      <a:rPr lang="ru-RU" sz="4400" b="0" i="0" smtClean="0">
                        <a:latin typeface="Cambria Math" panose="02040503050406030204" pitchFamily="18" charset="0"/>
                      </a:rPr>
                      <m:t>13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𝟓𝟐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lang="ru-RU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0" i="0" smtClean="0">
                        <a:latin typeface="Cambria Math" panose="02040503050406030204" pitchFamily="18" charset="0"/>
                      </a:rPr>
                      <m:t>14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r>
                  <a:rPr lang="ru-RU" sz="4400" dirty="0" smtClean="0"/>
                  <a:t>,      </a:t>
                </a:r>
                <a:r>
                  <a:rPr lang="ru-RU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НОК (15; 45; 9) = 45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76" y="3672195"/>
                <a:ext cx="10993120" cy="2735557"/>
              </a:xfrm>
              <a:prstGeom prst="rect">
                <a:avLst/>
              </a:prstGeom>
              <a:blipFill>
                <a:blip r:embed="rId4"/>
                <a:stretch>
                  <a:fillRect l="-2217" b="-95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42038" y="34105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4872" y="34109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674387" y="3527373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610801" y="3593375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91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НА ВЫЧИТАНИЕ СМЕШАННЫХ ДРОБЕЙ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2822" y="740639"/>
            <a:ext cx="604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5.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27936" y="1372998"/>
                <a:ext cx="10788476" cy="1080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1)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sz="44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𝟐𝟖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36" y="1372998"/>
                <a:ext cx="10788476" cy="1080424"/>
              </a:xfrm>
              <a:prstGeom prst="rect">
                <a:avLst/>
              </a:prstGeom>
              <a:blipFill>
                <a:blip r:embed="rId2"/>
                <a:stretch>
                  <a:fillRect l="-2260" b="-13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27937" y="2535416"/>
                <a:ext cx="10280703" cy="2080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2) </a:t>
                </a:r>
                <a14:m>
                  <m:oMath xmlns:m="http://schemas.openxmlformats.org/officeDocument/2006/math">
                    <m:r>
                      <a:rPr lang="ru-RU" sz="4400" b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ru-RU" sz="4400" b="0" i="0" smtClean="0">
                        <a:latin typeface="Cambria Math" panose="02040503050406030204" pitchFamily="18" charset="0"/>
                      </a:rPr>
                      <m:t>=5+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37" y="2535416"/>
                <a:ext cx="10280703" cy="2080506"/>
              </a:xfrm>
              <a:prstGeom prst="rect">
                <a:avLst/>
              </a:prstGeom>
              <a:blipFill>
                <a:blip r:embed="rId3"/>
                <a:stretch>
                  <a:fillRect l="-23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27936" y="5168459"/>
                <a:ext cx="10280704" cy="1080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3) </a:t>
                </a:r>
                <a14:m>
                  <m:oMath xmlns:m="http://schemas.openxmlformats.org/officeDocument/2006/math">
                    <m:r>
                      <a:rPr lang="ru-RU" sz="4400" b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𝟐𝟖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36" y="5168459"/>
                <a:ext cx="10280704" cy="1080424"/>
              </a:xfrm>
              <a:prstGeom prst="rect">
                <a:avLst/>
              </a:prstGeom>
              <a:blipFill>
                <a:blip r:embed="rId4"/>
                <a:stretch>
                  <a:fillRect l="-2371" b="-13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1479871" y="1259160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934089" y="1235324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8067291" y="2465510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9007098" y="2457166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20017" y="9924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8743" y="1020161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31852" y="216477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50970" y="21684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420017" y="4993695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962822" y="4915796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30356" y="4732085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0413" y="4732085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999" y="3759200"/>
            <a:ext cx="2561641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67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НА ВЫЧИТАНИЕ СМЕШАННЫХ ДРОБЕЙ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8013" y="738914"/>
            <a:ext cx="414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6:</a:t>
            </a:r>
            <a:endParaRPr lang="ru-RU" sz="3600" b="1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67360" y="1487116"/>
                <a:ext cx="10788476" cy="1159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/>
                  <a:t>1) </a:t>
                </a:r>
                <a14:m>
                  <m:oMath xmlns:m="http://schemas.openxmlformats.org/officeDocument/2006/math">
                    <m:r>
                      <a:rPr lang="ru-RU" sz="4800" b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" y="1487116"/>
                <a:ext cx="10788476" cy="1159485"/>
              </a:xfrm>
              <a:prstGeom prst="rect">
                <a:avLst/>
              </a:prstGeom>
              <a:blipFill>
                <a:blip r:embed="rId2"/>
                <a:stretch>
                  <a:fillRect l="-2600" b="-1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79368" y="2686472"/>
                <a:ext cx="10788476" cy="115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/>
                  <a:t>2) </a:t>
                </a:r>
                <a14:m>
                  <m:oMath xmlns:m="http://schemas.openxmlformats.org/officeDocument/2006/math">
                    <m:r>
                      <a:rPr lang="ru-RU" sz="4800" b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)−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68" y="2686472"/>
                <a:ext cx="10788476" cy="1159228"/>
              </a:xfrm>
              <a:prstGeom prst="rect">
                <a:avLst/>
              </a:prstGeom>
              <a:blipFill>
                <a:blip r:embed="rId3"/>
                <a:stretch>
                  <a:fillRect l="-2600" b="-1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79367" y="4121559"/>
                <a:ext cx="10788477" cy="2224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/>
                  <a:t>3) </a:t>
                </a:r>
                <a14:m>
                  <m:oMath xmlns:m="http://schemas.openxmlformats.org/officeDocument/2006/math">
                    <m:r>
                      <a:rPr lang="ru-RU" sz="4800" b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800" b="1" i="0" smtClean="0">
                        <a:latin typeface="Cambria Math" panose="02040503050406030204" pitchFamily="18" charset="0"/>
                      </a:rPr>
                      <m:t>𝟖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67" y="4121559"/>
                <a:ext cx="10788477" cy="2224135"/>
              </a:xfrm>
              <a:prstGeom prst="rect">
                <a:avLst/>
              </a:prstGeom>
              <a:blipFill>
                <a:blip r:embed="rId4"/>
                <a:stretch>
                  <a:fillRect l="-2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14852" y="3814675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5378" y="3820078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664367" y="3977677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124671" y="3989582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809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ПО УЧЕБНИКУ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64063" y="1683063"/>
                <a:ext cx="11016737" cy="2083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1) 2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63" y="1683063"/>
                <a:ext cx="11016737" cy="2083712"/>
              </a:xfrm>
              <a:prstGeom prst="rect">
                <a:avLst/>
              </a:prstGeom>
              <a:blipFill>
                <a:blip r:embed="rId3"/>
                <a:stretch>
                  <a:fillRect l="-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64063" y="4067833"/>
                <a:ext cx="10798778" cy="117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/>
                  <a:t>2) 3</a:t>
                </a:r>
                <a:r>
                  <a:rPr lang="en-US" sz="4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𝟑𝟕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𝟑𝟕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𝟑𝟕</m:t>
                        </m:r>
                      </m:den>
                    </m:f>
                    <m:r>
                      <a:rPr lang="ru-RU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𝟑𝟒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63" y="4067833"/>
                <a:ext cx="10798778" cy="1170192"/>
              </a:xfrm>
              <a:prstGeom prst="rect">
                <a:avLst/>
              </a:prstGeom>
              <a:blipFill>
                <a:blip r:embed="rId4"/>
                <a:stretch>
                  <a:fillRect l="-2540" b="-13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50239" y="831674"/>
            <a:ext cx="6691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286.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Найдите сумму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3203" y="3076313"/>
            <a:ext cx="3063357" cy="23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93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ПО УЧЕБНИКУ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64061" y="1404310"/>
                <a:ext cx="10775973" cy="2275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buAutoNum type="arabicParenR"/>
                </a:pPr>
                <a:r>
                  <a:rPr lang="ru-RU" sz="4800" b="1" dirty="0" smtClean="0"/>
                  <a:t>3</a:t>
                </a:r>
                <a:r>
                  <a:rPr lang="en-US" sz="4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8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ru-RU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61" y="1404310"/>
                <a:ext cx="10775973" cy="22756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45882" y="3864826"/>
                <a:ext cx="11755645" cy="2275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/>
                  <a:t>2) 8</a:t>
                </a:r>
                <a:r>
                  <a:rPr lang="en-US" sz="4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den>
                        </m:f>
                      </m:e>
                    </m:d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       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ru-RU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𝟏𝟎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82" y="3864826"/>
                <a:ext cx="11755645" cy="2275623"/>
              </a:xfrm>
              <a:prstGeom prst="rect">
                <a:avLst/>
              </a:prstGeom>
              <a:blipFill>
                <a:blip r:embed="rId4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64061" y="796909"/>
            <a:ext cx="6691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287.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Найдите сумму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749635" y="3760644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616007" y="1277148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43919" y="1034599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9526" y="3518632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80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2fc98f4d3b1fa223f9d22bc5cd2f7ed5944adc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9780</TotalTime>
  <Words>453</Words>
  <Application>Microsoft Office PowerPoint</Application>
  <PresentationFormat>Широкоэкранный</PresentationFormat>
  <Paragraphs>150</Paragraphs>
  <Slides>21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746</cp:revision>
  <dcterms:created xsi:type="dcterms:W3CDTF">2020-08-26T00:15:27Z</dcterms:created>
  <dcterms:modified xsi:type="dcterms:W3CDTF">2020-10-30T06:34:41Z</dcterms:modified>
</cp:coreProperties>
</file>