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7" r:id="rId2"/>
    <p:sldId id="299" r:id="rId3"/>
    <p:sldId id="293" r:id="rId4"/>
    <p:sldId id="296" r:id="rId5"/>
    <p:sldId id="300" r:id="rId6"/>
    <p:sldId id="283" r:id="rId7"/>
    <p:sldId id="290" r:id="rId8"/>
    <p:sldId id="294" r:id="rId9"/>
    <p:sldId id="284" r:id="rId10"/>
    <p:sldId id="297" r:id="rId11"/>
    <p:sldId id="298" r:id="rId12"/>
    <p:sldId id="274" r:id="rId13"/>
  </p:sldIdLst>
  <p:sldSz cx="12192000" cy="6858000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414"/>
    <a:srgbClr val="1F169A"/>
    <a:srgbClr val="5A2781"/>
    <a:srgbClr val="200AA6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50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4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75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011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894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256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74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0.png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53738" y="2983755"/>
            <a:ext cx="7653192" cy="273824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4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СЛОЖЕНИЕ И ВЫЧИТАНИЕ </a:t>
            </a:r>
          </a:p>
          <a:p>
            <a:pPr marL="26841"/>
            <a:r>
              <a:rPr lang="ru-RU" sz="4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ДРОБЕЙ С РАЗНЫМИ ЗНАМЕНАТЕЛЯМИ</a:t>
            </a:r>
            <a:endParaRPr lang="ru-RU" sz="4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43378" y="3017520"/>
            <a:ext cx="595744" cy="25825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3130" y="2968361"/>
            <a:ext cx="2754010" cy="272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ПРИМЕРЫ НА ВЫЧИТАНИЕ ДРОБЕЙ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360" y="858996"/>
            <a:ext cx="7604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264.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Найдите разность: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67360" y="1832285"/>
                <a:ext cx="10788476" cy="11594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800" b="1" dirty="0" smtClean="0"/>
                  <a:t>1) </a:t>
                </a:r>
                <a14:m>
                  <m:oMath xmlns:m="http://schemas.openxmlformats.org/officeDocument/2006/math">
                    <m:r>
                      <a:rPr lang="ru-RU" sz="4800" b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𝟐𝟎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60" y="1832285"/>
                <a:ext cx="10788476" cy="1159485"/>
              </a:xfrm>
              <a:prstGeom prst="rect">
                <a:avLst/>
              </a:prstGeom>
              <a:blipFill>
                <a:blip r:embed="rId2"/>
                <a:stretch>
                  <a:fillRect l="-2600" b="-15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67360" y="3546232"/>
                <a:ext cx="10788476" cy="12057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800" b="1" dirty="0" smtClean="0"/>
                  <a:t>2) </a:t>
                </a:r>
                <a14:m>
                  <m:oMath xmlns:m="http://schemas.openxmlformats.org/officeDocument/2006/math">
                    <m:r>
                      <a:rPr lang="ru-RU" sz="4800" b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60" y="3546232"/>
                <a:ext cx="10788476" cy="1205715"/>
              </a:xfrm>
              <a:prstGeom prst="rect">
                <a:avLst/>
              </a:prstGeom>
              <a:blipFill>
                <a:blip r:embed="rId3"/>
                <a:stretch>
                  <a:fillRect l="-2600" b="-106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67360" y="5402070"/>
                <a:ext cx="8886587" cy="11592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800" b="1" dirty="0" smtClean="0"/>
                  <a:t>3) </a:t>
                </a:r>
                <a14:m>
                  <m:oMath xmlns:m="http://schemas.openxmlformats.org/officeDocument/2006/math">
                    <m:r>
                      <a:rPr lang="ru-RU" sz="4800" b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𝟒𝟓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𝟒𝟓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𝟒𝟓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𝟒𝟓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60" y="5402070"/>
                <a:ext cx="8886587" cy="1159228"/>
              </a:xfrm>
              <a:prstGeom prst="rect">
                <a:avLst/>
              </a:prstGeom>
              <a:blipFill>
                <a:blip r:embed="rId4"/>
                <a:stretch>
                  <a:fillRect l="-3157" b="-14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3947" y="1516323"/>
            <a:ext cx="2405513" cy="3560685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 flipV="1">
            <a:off x="1100976" y="1724723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2015376" y="1724723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1225667" y="3393832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2451334" y="3393832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2215807" y="5306409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146234" y="5279900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033146" y="4977929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01819" y="3185366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88564" y="3167536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70453" y="148105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13891" y="1463113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109298" y="5044799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8097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ПРИМЕРЫ С ПРОВЕРКОЙ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78" y="755067"/>
            <a:ext cx="10772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269.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Найдите разность дробей и проверьте результат сложением: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67360" y="2017736"/>
                <a:ext cx="8482676" cy="10806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/>
                  <a:t>1) </a:t>
                </a:r>
                <a14:m>
                  <m:oMath xmlns:m="http://schemas.openxmlformats.org/officeDocument/2006/math">
                    <m:r>
                      <a:rPr lang="ru-RU" sz="4400" b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𝟏𝟕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60" y="2017736"/>
                <a:ext cx="8482676" cy="1080617"/>
              </a:xfrm>
              <a:prstGeom prst="rect">
                <a:avLst/>
              </a:prstGeom>
              <a:blipFill>
                <a:blip r:embed="rId2"/>
                <a:stretch>
                  <a:fillRect l="-2948" b="-13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10091" y="4431194"/>
                <a:ext cx="8597213" cy="10703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/>
                  <a:t>2) </a:t>
                </a:r>
                <a14:m>
                  <m:oMath xmlns:m="http://schemas.openxmlformats.org/officeDocument/2006/math">
                    <m:r>
                      <a:rPr lang="ru-RU" sz="4400" b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𝟒𝟗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𝟒𝟗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𝟐𝟖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𝟒𝟗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𝟐𝟖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091" y="4431194"/>
                <a:ext cx="8597213" cy="1070358"/>
              </a:xfrm>
              <a:prstGeom prst="rect">
                <a:avLst/>
              </a:prstGeom>
              <a:blipFill>
                <a:blip r:embed="rId3"/>
                <a:stretch>
                  <a:fillRect l="-2835" b="-13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27578" y="3206890"/>
                <a:ext cx="8122458" cy="10806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/>
                  <a:t> </a:t>
                </a:r>
                <a14:m>
                  <m:oMath xmlns:m="http://schemas.openxmlformats.org/officeDocument/2006/math">
                    <m:r>
                      <a:rPr lang="ru-RU" sz="4400" b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𝟑𝟔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78" y="3206890"/>
                <a:ext cx="8122458" cy="10806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800011" y="5653982"/>
                <a:ext cx="8472577" cy="10703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/>
                  <a:t>  </a:t>
                </a:r>
                <a14:m>
                  <m:oMath xmlns:m="http://schemas.openxmlformats.org/officeDocument/2006/math">
                    <m:r>
                      <a:rPr lang="ru-RU" sz="4400" b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𝟐𝟖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𝟐𝟖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𝟒𝟗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11" y="5653982"/>
                <a:ext cx="8472577" cy="107035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2588" y="1579057"/>
            <a:ext cx="2733482" cy="393583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060570" y="2959176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79490" y="172645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18078" y="5355591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03575" y="4162226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2302740" y="1953249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2160382" y="3186756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148764" y="4369276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2210084" y="5538333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4361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8" grpId="0"/>
      <p:bldP spid="13" grpId="0"/>
      <p:bldP spid="12" grpId="0"/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294" y="755863"/>
            <a:ext cx="9052331" cy="6102137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65180" y="1276969"/>
            <a:ext cx="604260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</a:t>
            </a:r>
            <a:r>
              <a:rPr lang="ru-RU" sz="44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ПРИМЕРЫ № 260, № 261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№ 280</a:t>
            </a:r>
          </a:p>
          <a:p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48, 49</a:t>
            </a:r>
          </a:p>
        </p:txBody>
      </p:sp>
    </p:spTree>
    <p:extLst>
      <p:ext uri="{BB962C8B-B14F-4D97-AF65-F5344CB8AC3E}">
        <p14:creationId xmlns:p14="http://schemas.microsoft.com/office/powerpoint/2010/main" val="9878806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 «ПЯТЫЙ ЛИШНИЙ»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0818" y="903644"/>
            <a:ext cx="107723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274.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Какое число может быть «лишним»?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67360" y="1815584"/>
                <a:ext cx="1051929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000" b="1" dirty="0" smtClean="0"/>
                  <a:t>1) </a:t>
                </a:r>
                <a14:m>
                  <m:oMath xmlns:m="http://schemas.openxmlformats.org/officeDocument/2006/math">
                    <m:r>
                      <a:rPr lang="ru-RU" sz="4000" b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𝟒𝟒𝟒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;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𝟑𝟒𝟒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;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𝟒𝟑𝟒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;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𝟑𝟒𝟑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;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𝟒𝟒𝟑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60" y="1815584"/>
                <a:ext cx="10519295" cy="707886"/>
              </a:xfrm>
              <a:prstGeom prst="rect">
                <a:avLst/>
              </a:prstGeom>
              <a:blipFill>
                <a:blip r:embed="rId2"/>
                <a:stretch>
                  <a:fillRect l="-2087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67360" y="2719804"/>
                <a:ext cx="575056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;  </m:t>
                    </m:r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;  </m:t>
                    </m:r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;  </m:t>
                    </m:r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;  </m:t>
                    </m:r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60" y="2719804"/>
                <a:ext cx="5750560" cy="707886"/>
              </a:xfrm>
              <a:prstGeom prst="rect">
                <a:avLst/>
              </a:prstGeom>
              <a:blipFill>
                <a:blip r:embed="rId3"/>
                <a:stretch>
                  <a:fillRect l="-3818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67360" y="3624024"/>
                <a:ext cx="631952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000" b="1" dirty="0" smtClean="0"/>
                  <a:t>3) </a:t>
                </a:r>
                <a14:m>
                  <m:oMath xmlns:m="http://schemas.openxmlformats.org/officeDocument/2006/math">
                    <m:r>
                      <a:rPr lang="ru-RU" sz="4000" b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; 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; 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𝟏𝟓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; 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𝟐𝟐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; 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𝟑𝟎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60" y="3624024"/>
                <a:ext cx="6319520" cy="707886"/>
              </a:xfrm>
              <a:prstGeom prst="rect">
                <a:avLst/>
              </a:prstGeom>
              <a:blipFill>
                <a:blip r:embed="rId4"/>
                <a:stretch>
                  <a:fillRect l="-3475" t="-15385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67360" y="4528244"/>
                <a:ext cx="613664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000" b="1" dirty="0" smtClean="0"/>
                  <a:t>4) </a:t>
                </a:r>
                <a14:m>
                  <m:oMath xmlns:m="http://schemas.openxmlformats.org/officeDocument/2006/math">
                    <m:r>
                      <a:rPr lang="ru-RU" sz="4000" b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; 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𝟏𝟏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; 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𝟐𝟏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; 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𝟑𝟐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; 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𝟒𝟕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60" y="4528244"/>
                <a:ext cx="6136640" cy="707886"/>
              </a:xfrm>
              <a:prstGeom prst="rect">
                <a:avLst/>
              </a:prstGeom>
              <a:blipFill>
                <a:blip r:embed="rId5"/>
                <a:stretch>
                  <a:fillRect l="-3579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67360" y="5432464"/>
                <a:ext cx="6929120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/>
                  <a:t>5) </a:t>
                </a:r>
                <a14:m>
                  <m:oMath xmlns:m="http://schemas.openxmlformats.org/officeDocument/2006/math">
                    <m:r>
                      <a:rPr lang="ru-RU" sz="4000" b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𝟏𝟔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; 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𝟏𝟗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; 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𝟏𝟏𝟓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; 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𝟓𝟐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; 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𝟑𝟒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60" y="5432464"/>
                <a:ext cx="6929120" cy="769441"/>
              </a:xfrm>
              <a:prstGeom prst="rect">
                <a:avLst/>
              </a:prstGeom>
              <a:blipFill>
                <a:blip r:embed="rId6"/>
                <a:stretch>
                  <a:fillRect l="-3609" t="-15873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6881" y="2757605"/>
            <a:ext cx="4067404" cy="322755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938224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8159" y="848520"/>
            <a:ext cx="111767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Правило</a:t>
            </a:r>
            <a:r>
              <a:rPr lang="en-US" sz="36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сложить дроби с одинаковыми знаменателями, нужно сложить их числители, оставив знаменатель без изменения.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938935" y="3273060"/>
                <a:ext cx="7831183" cy="17577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400" b="1" dirty="0" smtClean="0"/>
                  <a:t>Для натуральных чисел </a:t>
                </a:r>
                <a:r>
                  <a:rPr lang="en-US" sz="4400" b="1" dirty="0" smtClean="0"/>
                  <a:t>k, m, n</a:t>
                </a:r>
                <a:r>
                  <a:rPr lang="ru-RU" sz="4400" b="1" dirty="0" smtClean="0"/>
                  <a:t> </a:t>
                </a:r>
              </a:p>
              <a:p>
                <a:pPr algn="ctr"/>
                <a:r>
                  <a:rPr lang="en-US" sz="4400" b="1" dirty="0" smtClean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𝐤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𝐤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𝐤</m:t>
                        </m:r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𝐦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935" y="3273060"/>
                <a:ext cx="7831183" cy="1757725"/>
              </a:xfrm>
              <a:prstGeom prst="rect">
                <a:avLst/>
              </a:prstGeom>
              <a:blipFill>
                <a:blip r:embed="rId3"/>
                <a:stretch>
                  <a:fillRect l="-3113" t="-7292" r="-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938935" y="5147002"/>
                <a:ext cx="7158563" cy="10703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9C1414"/>
                    </a:solidFill>
                  </a:rPr>
                  <a:t>Пример:</a:t>
                </a:r>
                <a:r>
                  <a:rPr lang="en-US" sz="4400" b="1" dirty="0" smtClean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935" y="5147002"/>
                <a:ext cx="7158563" cy="1070358"/>
              </a:xfrm>
              <a:prstGeom prst="rect">
                <a:avLst/>
              </a:prstGeom>
              <a:blipFill>
                <a:blip r:embed="rId4"/>
                <a:stretch>
                  <a:fillRect l="-3407" b="-130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0118" y="2750538"/>
            <a:ext cx="2924839" cy="280276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15211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5040" y="808944"/>
            <a:ext cx="114527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Правило</a:t>
            </a:r>
            <a:r>
              <a:rPr lang="en-US" sz="36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ru-RU" sz="36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вычесть дроби с одинаковыми знаменателями, нужно из числителя уменьшаемого вычесть числитель вычитаемого, оставив знаменатель без изменения.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860362" y="3683301"/>
                <a:ext cx="7354577" cy="17577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𝐤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𝐤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>
                            <a:latin typeface="Cambria Math" panose="02040503050406030204" pitchFamily="18" charset="0"/>
                          </a:rPr>
                          <m:t>𝐤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𝐦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ru-RU" sz="4400" b="1" dirty="0" smtClean="0"/>
                  <a:t>, </a:t>
                </a:r>
                <a:r>
                  <a:rPr lang="en-US" sz="4400" b="1" dirty="0" smtClean="0"/>
                  <a:t>k</a:t>
                </a:r>
                <a:r>
                  <a:rPr lang="ru-RU" sz="4400" b="1" dirty="0" smtClean="0"/>
                  <a:t> ≥ </a:t>
                </a:r>
                <a:r>
                  <a:rPr lang="en-US" sz="4400" b="1" dirty="0" smtClean="0"/>
                  <a:t>m</a:t>
                </a:r>
                <a:r>
                  <a:rPr lang="ru-RU" sz="4400" b="1" dirty="0" smtClean="0"/>
                  <a:t> </a:t>
                </a:r>
              </a:p>
              <a:p>
                <a:pPr algn="ctr"/>
                <a:r>
                  <a:rPr lang="en-US" sz="4400" b="1" dirty="0" smtClean="0"/>
                  <a:t>k</a:t>
                </a:r>
                <a:r>
                  <a:rPr lang="en-US" sz="4400" b="1" dirty="0"/>
                  <a:t>, m, </a:t>
                </a:r>
                <a:r>
                  <a:rPr lang="en-US" sz="4400" b="1" dirty="0" smtClean="0"/>
                  <a:t>n</a:t>
                </a:r>
                <a:r>
                  <a:rPr lang="ru-RU" sz="4400" b="1" dirty="0" smtClean="0"/>
                  <a:t> -  натуральные числа.</a:t>
                </a:r>
                <a:r>
                  <a:rPr lang="en-US" sz="4400" b="1" dirty="0" smtClean="0"/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362" y="3683301"/>
                <a:ext cx="7354577" cy="1757725"/>
              </a:xfrm>
              <a:prstGeom prst="rect">
                <a:avLst/>
              </a:prstGeom>
              <a:blipFill>
                <a:blip r:embed="rId3"/>
                <a:stretch>
                  <a:fillRect l="-2900" r="-1160" b="-152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82038" y="5316390"/>
                <a:ext cx="7840647" cy="10703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4400" b="1" dirty="0" smtClean="0">
                    <a:solidFill>
                      <a:srgbClr val="9C1414"/>
                    </a:solidFill>
                  </a:rPr>
                  <a:t>Пример: </a:t>
                </a:r>
                <a:r>
                  <a:rPr lang="ru-RU" sz="44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4400" b="1" dirty="0" smtClean="0"/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38" y="5316390"/>
                <a:ext cx="7840647" cy="1070358"/>
              </a:xfrm>
              <a:prstGeom prst="rect">
                <a:avLst/>
              </a:prstGeom>
              <a:blipFill>
                <a:blip r:embed="rId4"/>
                <a:stretch>
                  <a:fillRect b="-130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3263" y="3160779"/>
            <a:ext cx="2924839" cy="2802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9257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1974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3604" y="1557887"/>
            <a:ext cx="2405513" cy="356068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7851" t="10230" r="61107"/>
          <a:stretch/>
        </p:blipFill>
        <p:spPr>
          <a:xfrm>
            <a:off x="775855" y="860713"/>
            <a:ext cx="2604654" cy="58864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64157" t="10230" r="5792"/>
          <a:stretch/>
        </p:blipFill>
        <p:spPr>
          <a:xfrm>
            <a:off x="4941292" y="860713"/>
            <a:ext cx="2521528" cy="58864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80509" y="1102237"/>
                <a:ext cx="1286442" cy="57727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ru-RU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ru-RU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dirty="0" smtClean="0">
                  <a:solidFill>
                    <a:schemeClr val="tx1"/>
                  </a:solidFill>
                </a:endParaRPr>
              </a:p>
              <a:p>
                <a:endParaRPr lang="ru-RU" sz="2400" b="1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𝟐𝟑</m:t>
                          </m:r>
                        </m:num>
                        <m:den>
                          <m:r>
                            <a:rPr lang="ru-RU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2400" dirty="0" smtClean="0">
                  <a:solidFill>
                    <a:schemeClr val="tx1"/>
                  </a:solidFill>
                </a:endParaRPr>
              </a:p>
              <a:p>
                <a:endParaRPr lang="ru-RU" sz="2400" b="1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𝟒𝟑</m:t>
                          </m:r>
                        </m:den>
                      </m:f>
                    </m:oMath>
                  </m:oMathPara>
                </a14:m>
                <a:endParaRPr lang="ru-RU" sz="2400" dirty="0" smtClean="0">
                  <a:solidFill>
                    <a:schemeClr val="tx1"/>
                  </a:solidFill>
                </a:endParaRPr>
              </a:p>
              <a:p>
                <a:endParaRPr lang="ru-RU" sz="2400" b="1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endParaRPr lang="ru-RU" sz="2400" b="1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ru-RU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den>
                      </m:f>
                    </m:oMath>
                  </m:oMathPara>
                </a14:m>
                <a:endParaRPr lang="ru-RU" sz="2400" dirty="0" smtClean="0">
                  <a:solidFill>
                    <a:schemeClr val="tx1"/>
                  </a:solidFill>
                </a:endParaRPr>
              </a:p>
              <a:p>
                <a:endParaRPr lang="ru-RU" sz="2400" b="1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ru-RU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lang="ru-RU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dirty="0" smtClean="0">
                  <a:solidFill>
                    <a:schemeClr val="tx1"/>
                  </a:solidFill>
                </a:endParaRPr>
              </a:p>
              <a:p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0509" y="1102237"/>
                <a:ext cx="1286442" cy="57727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599991" y="1102237"/>
                <a:ext cx="1286442" cy="57813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ru-RU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ru-RU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400" dirty="0" smtClean="0">
                  <a:solidFill>
                    <a:schemeClr val="tx1"/>
                  </a:solidFill>
                </a:endParaRPr>
              </a:p>
              <a:p>
                <a:endParaRPr lang="ru-RU" sz="2400" b="1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</m:num>
                        <m:den>
                          <m:r>
                            <a:rPr lang="ru-RU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𝟒𝟕</m:t>
                          </m:r>
                        </m:den>
                      </m:f>
                    </m:oMath>
                  </m:oMathPara>
                </a14:m>
                <a:endParaRPr lang="ru-RU" sz="2400" dirty="0" smtClean="0">
                  <a:solidFill>
                    <a:schemeClr val="tx1"/>
                  </a:solidFill>
                </a:endParaRPr>
              </a:p>
              <a:p>
                <a:endParaRPr lang="ru-RU" sz="2400" b="1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𝟑𝟓</m:t>
                          </m:r>
                        </m:den>
                      </m:f>
                      <m:r>
                        <a:rPr lang="ru-RU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24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2400" dirty="0" smtClean="0">
                  <a:solidFill>
                    <a:schemeClr val="tx1"/>
                  </a:solidFill>
                </a:endParaRPr>
              </a:p>
              <a:p>
                <a:endParaRPr lang="ru-RU" sz="2400" b="1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𝟏𝟒</m:t>
                          </m:r>
                        </m:num>
                        <m:den>
                          <m:r>
                            <a:rPr lang="ru-RU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𝟏𝟕</m:t>
                          </m:r>
                        </m:den>
                      </m:f>
                    </m:oMath>
                  </m:oMathPara>
                </a14:m>
                <a:endParaRPr lang="ru-RU" sz="2400" dirty="0" smtClean="0">
                  <a:solidFill>
                    <a:schemeClr val="tx1"/>
                  </a:solidFill>
                </a:endParaRPr>
              </a:p>
              <a:p>
                <a:endParaRPr lang="ru-RU" sz="2400" b="1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endParaRPr lang="ru-RU" sz="2400" b="1" i="1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ru-RU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ru-RU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dirty="0" smtClean="0">
                  <a:solidFill>
                    <a:schemeClr val="tx1"/>
                  </a:solidFill>
                </a:endParaRPr>
              </a:p>
              <a:p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9991" y="1102237"/>
                <a:ext cx="1286442" cy="578139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74518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СЛОЖЕНИЕ ДРОБЕЙ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75553" y="941180"/>
            <a:ext cx="10496303" cy="3746667"/>
          </a:xfrm>
          <a:prstGeom prst="rect">
            <a:avLst/>
          </a:prstGeom>
          <a:ln w="38100">
            <a:solidFill>
              <a:srgbClr val="9C1414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Для сложения дробей с разными знаменателями: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rgbClr val="9C141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1 шаг. </a:t>
            </a:r>
            <a:r>
              <a:rPr lang="ru-RU" sz="3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Приводим их к одинаковому (общему) знаменателю.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rgbClr val="9C141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2 шаг. </a:t>
            </a:r>
            <a:r>
              <a:rPr lang="ru-RU" sz="3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числителе записываем сумму полученных числителей, а в знаменателе общий знаменатель этих дробей.</a:t>
            </a:r>
            <a:endParaRPr lang="ru-RU" sz="32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98132" y="5026195"/>
                <a:ext cx="10788476" cy="11701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800" b="1" dirty="0" smtClean="0">
                    <a:solidFill>
                      <a:srgbClr val="9C1414"/>
                    </a:solidFill>
                  </a:rPr>
                  <a:t>Пример:</a:t>
                </a:r>
                <a:r>
                  <a:rPr lang="en-US" sz="4800" b="1" dirty="0" smtClean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  <m:r>
                      <a:rPr lang="en-US" sz="48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132" y="5026195"/>
                <a:ext cx="10788476" cy="1170192"/>
              </a:xfrm>
              <a:prstGeom prst="rect">
                <a:avLst/>
              </a:prstGeom>
              <a:blipFill>
                <a:blip r:embed="rId3"/>
                <a:stretch>
                  <a:fillRect l="-2542" b="-14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 flipV="1">
            <a:off x="2992582" y="4918364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843067" y="468484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4114800" y="4918364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965285" y="4704746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874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СЛОЖЕНИЕ ДРОБЕЙ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27760" y="1038332"/>
            <a:ext cx="9951719" cy="3539430"/>
          </a:xfrm>
          <a:prstGeom prst="rect">
            <a:avLst/>
          </a:prstGeom>
          <a:noFill/>
          <a:ln w="38100"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вычесть дроби с разными знаменателями: </a:t>
            </a:r>
          </a:p>
          <a:p>
            <a:pPr algn="just"/>
            <a:r>
              <a:rPr lang="ru-RU" sz="32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 шаг.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Приводим их к одинаковому (общему) знаменателю.</a:t>
            </a:r>
          </a:p>
          <a:p>
            <a:pPr algn="just"/>
            <a:r>
              <a:rPr lang="ru-RU" sz="32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 шаг.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 числителя уменьшаемого вычитаем числитель вычитаемого, а в знаменателе (под разностью) общий знаменатель этих дробей.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94516" y="5242356"/>
                <a:ext cx="10125884" cy="11701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800" b="1" dirty="0" smtClean="0">
                    <a:solidFill>
                      <a:srgbClr val="9C1414"/>
                    </a:solidFill>
                  </a:rPr>
                  <a:t>Пример:</a:t>
                </a:r>
                <a:r>
                  <a:rPr lang="en-US" sz="4800" b="1" dirty="0" smtClean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516" y="5242356"/>
                <a:ext cx="10125884" cy="1170192"/>
              </a:xfrm>
              <a:prstGeom prst="rect">
                <a:avLst/>
              </a:prstGeom>
              <a:blipFill>
                <a:blip r:embed="rId3"/>
                <a:stretch>
                  <a:fillRect l="-2769" b="-140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038473" y="490427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07572" y="4918743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3187988" y="5138174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4157087" y="5108602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5917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ПРИМЕРЫ НА СЛОЖЕНИЕ ДРОБЕЙ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7178" y="885932"/>
            <a:ext cx="6044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262.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Сложите дроби: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95910" y="1835822"/>
                <a:ext cx="10788476" cy="11594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800" b="1" dirty="0" smtClean="0"/>
                  <a:t>1) </a:t>
                </a:r>
                <a14:m>
                  <m:oMath xmlns:m="http://schemas.openxmlformats.org/officeDocument/2006/math">
                    <m:r>
                      <a:rPr lang="ru-RU" sz="4800" b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𝟓𝟔</m:t>
                        </m:r>
                      </m:den>
                    </m:f>
                    <m:r>
                      <a:rPr lang="en-US" sz="48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𝟓𝟔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𝟓𝟔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𝟐𝟑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𝟓𝟔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910" y="1835822"/>
                <a:ext cx="10788476" cy="1159485"/>
              </a:xfrm>
              <a:prstGeom prst="rect">
                <a:avLst/>
              </a:prstGeom>
              <a:blipFill>
                <a:blip r:embed="rId2"/>
                <a:stretch>
                  <a:fillRect l="-2600" b="-14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95910" y="3613592"/>
                <a:ext cx="10788476" cy="11701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800" b="1" dirty="0" smtClean="0"/>
                  <a:t>2) </a:t>
                </a:r>
                <a14:m>
                  <m:oMath xmlns:m="http://schemas.openxmlformats.org/officeDocument/2006/math">
                    <m:r>
                      <a:rPr lang="ru-RU" sz="4800" b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  <m:r>
                      <a:rPr lang="en-US" sz="48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910" y="3613592"/>
                <a:ext cx="10788476" cy="1170192"/>
              </a:xfrm>
              <a:prstGeom prst="rect">
                <a:avLst/>
              </a:prstGeom>
              <a:blipFill>
                <a:blip r:embed="rId3"/>
                <a:stretch>
                  <a:fillRect l="-2600" b="-140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95910" y="5209974"/>
                <a:ext cx="10788476" cy="11701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800" b="1" dirty="0" smtClean="0"/>
                  <a:t>3) </a:t>
                </a:r>
                <a14:m>
                  <m:oMath xmlns:m="http://schemas.openxmlformats.org/officeDocument/2006/math">
                    <m:r>
                      <a:rPr lang="ru-RU" sz="4800" b="1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en-US" sz="48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ru-RU" sz="4800" b="0" i="0" smtClean="0">
                        <a:latin typeface="Cambria Math" panose="02040503050406030204" pitchFamily="18" charset="0"/>
                      </a:rPr>
                      <m:t>=1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910" y="5209974"/>
                <a:ext cx="10788476" cy="1170192"/>
              </a:xfrm>
              <a:prstGeom prst="rect">
                <a:avLst/>
              </a:prstGeom>
              <a:blipFill>
                <a:blip r:embed="rId4"/>
                <a:stretch>
                  <a:fillRect l="-2600" b="-140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5360" y="1223098"/>
            <a:ext cx="2405513" cy="3560685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 flipV="1">
            <a:off x="966124" y="1740850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871865" y="1761727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966124" y="3490770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2107392" y="3455055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1007688" y="5097270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954993" y="5107375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58173" y="147924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62472" y="1493298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40116" y="3195036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97999" y="321795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71865" y="482787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12148" y="482787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8175673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46" y="41565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ПРИМЕРЫ НА СЛОЖЕНИЕ ДРОБЕЙ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37479" y="734292"/>
            <a:ext cx="115279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267.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Велосипедист за первый час проехал половину пути, за второй час – одну треть всего пути. Какой путь он проехал за 2 часа?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37479" y="2251215"/>
                <a:ext cx="5677241" cy="23601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endParaRPr lang="ru-RU" sz="3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За 1 час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часть пути</a:t>
                </a:r>
              </a:p>
              <a:p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За 2 час 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часть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пути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479" y="2251215"/>
                <a:ext cx="5677241" cy="2360133"/>
              </a:xfrm>
              <a:prstGeom prst="rect">
                <a:avLst/>
              </a:prstGeom>
              <a:blipFill>
                <a:blip r:embed="rId3"/>
                <a:stretch>
                  <a:fillRect l="-2682" t="-3359" b="-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37479" y="4759741"/>
                <a:ext cx="5046574" cy="11701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8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8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800" b="1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8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48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sz="48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479" y="4759741"/>
                <a:ext cx="5046574" cy="117019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4474" y="2061451"/>
            <a:ext cx="3437436" cy="3446472"/>
          </a:xfrm>
          <a:prstGeom prst="rect">
            <a:avLst/>
          </a:prstGeom>
        </p:spPr>
      </p:pic>
      <p:sp>
        <p:nvSpPr>
          <p:cNvPr id="7" name="Правая фигурная скобка 6"/>
          <p:cNvSpPr/>
          <p:nvPr/>
        </p:nvSpPr>
        <p:spPr>
          <a:xfrm>
            <a:off x="5245508" y="2872554"/>
            <a:ext cx="221672" cy="1499656"/>
          </a:xfrm>
          <a:prstGeom prst="rightBrac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799688" y="3237661"/>
            <a:ext cx="5680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109846" y="5479521"/>
                <a:ext cx="4037048" cy="11701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пути </a:t>
                </a:r>
                <a:endParaRPr lang="ru-RU" sz="3600" b="1" dirty="0">
                  <a:solidFill>
                    <a:srgbClr val="9C141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9846" y="5479521"/>
                <a:ext cx="4037048" cy="1170192"/>
              </a:xfrm>
              <a:prstGeom prst="rect">
                <a:avLst/>
              </a:prstGeom>
              <a:blipFill>
                <a:blip r:embed="rId6"/>
                <a:stretch>
                  <a:fillRect l="-4525" b="-10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558510" y="4498131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19839" y="4505107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633605" y="4723185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647676" y="4697442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62230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5" grpId="0"/>
      <p:bldP spid="7" grpId="0" animBg="1"/>
      <p:bldP spid="8" grpId="0"/>
      <p:bldP spid="28" grpId="0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78af38a1d2f858ff0277bbdbff031e5cf70617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8951</TotalTime>
  <Words>386</Words>
  <Application>Microsoft Office PowerPoint</Application>
  <PresentationFormat>Широкоэкранный</PresentationFormat>
  <Paragraphs>108</Paragraphs>
  <Slides>12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675</cp:revision>
  <dcterms:created xsi:type="dcterms:W3CDTF">2020-08-26T00:15:27Z</dcterms:created>
  <dcterms:modified xsi:type="dcterms:W3CDTF">2020-10-23T04:46:22Z</dcterms:modified>
</cp:coreProperties>
</file>