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99" r:id="rId3"/>
    <p:sldId id="293" r:id="rId4"/>
    <p:sldId id="296" r:id="rId5"/>
    <p:sldId id="300" r:id="rId6"/>
    <p:sldId id="283" r:id="rId7"/>
    <p:sldId id="290" r:id="rId8"/>
    <p:sldId id="294" r:id="rId9"/>
    <p:sldId id="284" r:id="rId10"/>
    <p:sldId id="297" r:id="rId11"/>
    <p:sldId id="298" r:id="rId12"/>
    <p:sldId id="274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3738" y="2983755"/>
            <a:ext cx="7653192" cy="273824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СЛОЖЕНИЕ И ВЫЧИТАНИЕ </a:t>
            </a:r>
          </a:p>
          <a:p>
            <a:pPr marL="26841"/>
            <a:r>
              <a:rPr lang="ru-RU" sz="4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ДРОБЕЙ С РАЗНЫМИ ЗНАМЕНАТЕЛЯМИ</a:t>
            </a: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5825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130" y="2968361"/>
            <a:ext cx="2754010" cy="27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ВЫЧИТАНИЕ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60" y="858996"/>
            <a:ext cx="760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360" y="1832285"/>
                <a:ext cx="10788476" cy="11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832285"/>
                <a:ext cx="10788476" cy="1159485"/>
              </a:xfrm>
              <a:prstGeom prst="rect">
                <a:avLst/>
              </a:prstGeom>
              <a:blipFill>
                <a:blip r:embed="rId2"/>
                <a:stretch>
                  <a:fillRect l="-2600" b="-1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360" y="3546232"/>
                <a:ext cx="10788476" cy="1205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3546232"/>
                <a:ext cx="10788476" cy="1205715"/>
              </a:xfrm>
              <a:prstGeom prst="rect">
                <a:avLst/>
              </a:prstGeom>
              <a:blipFill>
                <a:blip r:embed="rId3"/>
                <a:stretch>
                  <a:fillRect l="-2600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360" y="5402070"/>
                <a:ext cx="8886587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5402070"/>
                <a:ext cx="8886587" cy="1159228"/>
              </a:xfrm>
              <a:prstGeom prst="rect">
                <a:avLst/>
              </a:prstGeom>
              <a:blipFill>
                <a:blip r:embed="rId4"/>
                <a:stretch>
                  <a:fillRect l="-3157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947" y="1516323"/>
            <a:ext cx="2405513" cy="356068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100976" y="172472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15376" y="172472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25667" y="339383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451334" y="339383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15807" y="530640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146234" y="527990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3146" y="49779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1819" y="31853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564" y="31675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453" y="14810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3891" y="14631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9298" y="50447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0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С ПРОВЕРКОЙ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78" y="755067"/>
            <a:ext cx="1077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 дробей и проверьте результат сложением: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360" y="2017736"/>
                <a:ext cx="8482676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2017736"/>
                <a:ext cx="8482676" cy="1080617"/>
              </a:xfrm>
              <a:prstGeom prst="rect">
                <a:avLst/>
              </a:prstGeom>
              <a:blipFill>
                <a:blip r:embed="rId2"/>
                <a:stretch>
                  <a:fillRect l="-2948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10091" y="4431194"/>
                <a:ext cx="8597213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1" y="4431194"/>
                <a:ext cx="8597213" cy="1070358"/>
              </a:xfrm>
              <a:prstGeom prst="rect">
                <a:avLst/>
              </a:prstGeom>
              <a:blipFill>
                <a:blip r:embed="rId3"/>
                <a:stretch>
                  <a:fillRect l="-2835" b="-13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27578" y="3206890"/>
                <a:ext cx="8122458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3206890"/>
                <a:ext cx="8122458" cy="1080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00011" y="5653982"/>
                <a:ext cx="8472577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  </a:t>
                </a:r>
                <a14:m>
                  <m:oMath xmlns:m="http://schemas.openxmlformats.org/officeDocument/2006/math">
                    <m:r>
                      <a:rPr lang="ru-RU" sz="44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11" y="5653982"/>
                <a:ext cx="8472577" cy="1070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588" y="1579057"/>
            <a:ext cx="2733482" cy="3935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0570" y="29591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9490" y="172645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8078" y="53555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575" y="4162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302740" y="195324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160382" y="318675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148764" y="436927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10084" y="553833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6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8" grpId="0"/>
      <p:bldP spid="13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94" y="755863"/>
            <a:ext cx="9052331" cy="6102137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5180" y="1276969"/>
            <a:ext cx="6042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№ 260, № 261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№ 280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48, 49</a:t>
            </a: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«ПЯТЫЙ ЛИШНИЙ»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18" y="903644"/>
            <a:ext cx="1077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274.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Какое число может быть «лишним»?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7360" y="1815584"/>
                <a:ext cx="1051929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𝟒𝟒𝟒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𝟑𝟒𝟒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𝟒𝟑𝟒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𝟑𝟒𝟑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𝟒𝟒𝟑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815584"/>
                <a:ext cx="10519295" cy="707886"/>
              </a:xfrm>
              <a:prstGeom prst="rect">
                <a:avLst/>
              </a:prstGeom>
              <a:blipFill>
                <a:blip r:embed="rId2"/>
                <a:stretch>
                  <a:fillRect l="-208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360" y="2719804"/>
                <a:ext cx="57505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2719804"/>
                <a:ext cx="5750560" cy="707886"/>
              </a:xfrm>
              <a:prstGeom prst="rect">
                <a:avLst/>
              </a:prstGeom>
              <a:blipFill>
                <a:blip r:embed="rId3"/>
                <a:stretch>
                  <a:fillRect l="-3818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360" y="3624024"/>
                <a:ext cx="63195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3624024"/>
                <a:ext cx="6319520" cy="707886"/>
              </a:xfrm>
              <a:prstGeom prst="rect">
                <a:avLst/>
              </a:prstGeom>
              <a:blipFill>
                <a:blip r:embed="rId4"/>
                <a:stretch>
                  <a:fillRect l="-3475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7360" y="4528244"/>
                <a:ext cx="61366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/>
                  <a:t>4)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4528244"/>
                <a:ext cx="6136640" cy="707886"/>
              </a:xfrm>
              <a:prstGeom prst="rect">
                <a:avLst/>
              </a:prstGeom>
              <a:blipFill>
                <a:blip r:embed="rId5"/>
                <a:stretch>
                  <a:fillRect l="-3579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360" y="5432464"/>
                <a:ext cx="69291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5) </a:t>
                </a:r>
                <a14:m>
                  <m:oMath xmlns:m="http://schemas.openxmlformats.org/officeDocument/2006/math">
                    <m:r>
                      <a:rPr lang="ru-RU" sz="4000" b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𝟏𝟏𝟓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5432464"/>
                <a:ext cx="6929120" cy="769441"/>
              </a:xfrm>
              <a:prstGeom prst="rect">
                <a:avLst/>
              </a:prstGeom>
              <a:blipFill>
                <a:blip r:embed="rId6"/>
                <a:stretch>
                  <a:fillRect l="-3609"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881" y="2757605"/>
            <a:ext cx="4067404" cy="32275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382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59" y="848520"/>
            <a:ext cx="11176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Правило</a:t>
            </a:r>
            <a:r>
              <a:rPr lang="en-US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сложить дроби с одинаковыми знаменателями, нужно сложить их числители, оставив знаменатель без изменения.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38935" y="3273060"/>
                <a:ext cx="7831183" cy="17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/>
                  <a:t>Для натуральных чисел </a:t>
                </a:r>
                <a:r>
                  <a:rPr lang="en-US" sz="4400" b="1" dirty="0" smtClean="0"/>
                  <a:t>k, m, n</a:t>
                </a:r>
                <a:r>
                  <a:rPr lang="ru-RU" sz="4400" b="1" dirty="0" smtClean="0"/>
                  <a:t> </a:t>
                </a:r>
              </a:p>
              <a:p>
                <a:pPr algn="ctr"/>
                <a:r>
                  <a:rPr lang="en-US" sz="44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35" y="3273060"/>
                <a:ext cx="7831183" cy="1757725"/>
              </a:xfrm>
              <a:prstGeom prst="rect">
                <a:avLst/>
              </a:prstGeom>
              <a:blipFill>
                <a:blip r:embed="rId3"/>
                <a:stretch>
                  <a:fillRect l="-3113" t="-7292" r="-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38935" y="5147002"/>
                <a:ext cx="715856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</a:rPr>
                  <a:t>Пример:</a:t>
                </a:r>
                <a:r>
                  <a:rPr lang="en-US" sz="44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35" y="5147002"/>
                <a:ext cx="7158563" cy="1070358"/>
              </a:xfrm>
              <a:prstGeom prst="rect">
                <a:avLst/>
              </a:prstGeom>
              <a:blipFill>
                <a:blip r:embed="rId4"/>
                <a:stretch>
                  <a:fillRect l="-3407"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118" y="2750538"/>
            <a:ext cx="2924839" cy="28027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40" y="808944"/>
            <a:ext cx="11452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Правило</a:t>
            </a:r>
            <a:r>
              <a:rPr lang="en-US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вычесть дроби с одинаковыми знаменателями, нужно из числителя уменьшаемого вычесть числитель вычитаемого, оставив знаменатель без изменения.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60362" y="3683301"/>
                <a:ext cx="7354577" cy="17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4400" b="1" dirty="0" smtClean="0"/>
                  <a:t>, </a:t>
                </a:r>
                <a:r>
                  <a:rPr lang="en-US" sz="4400" b="1" dirty="0" smtClean="0"/>
                  <a:t>k</a:t>
                </a:r>
                <a:r>
                  <a:rPr lang="ru-RU" sz="4400" b="1" dirty="0" smtClean="0"/>
                  <a:t> ≥ </a:t>
                </a:r>
                <a:r>
                  <a:rPr lang="en-US" sz="4400" b="1" dirty="0" smtClean="0"/>
                  <a:t>m</a:t>
                </a:r>
                <a:r>
                  <a:rPr lang="ru-RU" sz="4400" b="1" dirty="0" smtClean="0"/>
                  <a:t> </a:t>
                </a:r>
              </a:p>
              <a:p>
                <a:pPr algn="ctr"/>
                <a:r>
                  <a:rPr lang="en-US" sz="4400" b="1" dirty="0" smtClean="0"/>
                  <a:t>k</a:t>
                </a:r>
                <a:r>
                  <a:rPr lang="en-US" sz="4400" b="1" dirty="0"/>
                  <a:t>, m, </a:t>
                </a:r>
                <a:r>
                  <a:rPr lang="en-US" sz="4400" b="1" dirty="0" smtClean="0"/>
                  <a:t>n</a:t>
                </a:r>
                <a:r>
                  <a:rPr lang="ru-RU" sz="4400" b="1" dirty="0" smtClean="0"/>
                  <a:t> -  натуральные числа.</a:t>
                </a:r>
                <a:r>
                  <a:rPr lang="en-US" sz="4400" b="1" dirty="0" smtClean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62" y="3683301"/>
                <a:ext cx="7354577" cy="1757725"/>
              </a:xfrm>
              <a:prstGeom prst="rect">
                <a:avLst/>
              </a:prstGeom>
              <a:blipFill>
                <a:blip r:embed="rId3"/>
                <a:stretch>
                  <a:fillRect l="-2900" r="-1160" b="-15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2038" y="5316390"/>
                <a:ext cx="7840647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9C1414"/>
                    </a:solidFill>
                  </a:rPr>
                  <a:t>Пример: 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 smtClean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8" y="5316390"/>
                <a:ext cx="7840647" cy="1070358"/>
              </a:xfrm>
              <a:prstGeom prst="rect">
                <a:avLst/>
              </a:prstGeom>
              <a:blipFill>
                <a:blip r:embed="rId4"/>
                <a:stretch>
                  <a:fillRect b="-13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263" y="3160779"/>
            <a:ext cx="2924839" cy="28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2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197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04" y="1557887"/>
            <a:ext cx="2405513" cy="3560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851" t="10230" r="61107"/>
          <a:stretch/>
        </p:blipFill>
        <p:spPr>
          <a:xfrm>
            <a:off x="775855" y="860713"/>
            <a:ext cx="2604654" cy="5886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4157" t="10230" r="5792"/>
          <a:stretch/>
        </p:blipFill>
        <p:spPr>
          <a:xfrm>
            <a:off x="4941292" y="860713"/>
            <a:ext cx="2521528" cy="588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0509" y="1102237"/>
                <a:ext cx="1286442" cy="5772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09" y="1102237"/>
                <a:ext cx="1286442" cy="5772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99991" y="1102237"/>
                <a:ext cx="1286442" cy="5781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ru-RU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991" y="1102237"/>
                <a:ext cx="1286442" cy="5781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45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553" y="941180"/>
            <a:ext cx="10496303" cy="3746667"/>
          </a:xfrm>
          <a:prstGeom prst="rect">
            <a:avLst/>
          </a:prstGeom>
          <a:ln w="38100">
            <a:solidFill>
              <a:srgbClr val="9C141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сложения дробей с разными знаменателями: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 шаг.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Приводим их к одинаковому (общему) знаменателю.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 шаг.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числителе записываем сумму полученных числителей, а в знаменателе общий знаменатель этих дробей.</a:t>
            </a:r>
            <a:endParaRPr lang="ru-RU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8132" y="5026195"/>
                <a:ext cx="10788476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9C1414"/>
                    </a:solidFill>
                  </a:rPr>
                  <a:t>Пример:</a:t>
                </a:r>
                <a:r>
                  <a:rPr lang="en-US" sz="48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2" y="5026195"/>
                <a:ext cx="10788476" cy="1170192"/>
              </a:xfrm>
              <a:prstGeom prst="rect">
                <a:avLst/>
              </a:prstGeom>
              <a:blipFill>
                <a:blip r:embed="rId3"/>
                <a:stretch>
                  <a:fillRect l="-2542" b="-14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2992582" y="491836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067" y="46848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114800" y="491836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5285" y="47047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СЛОЖЕНИЕ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760" y="1038332"/>
            <a:ext cx="9951719" cy="3539430"/>
          </a:xfrm>
          <a:prstGeom prst="rect">
            <a:avLst/>
          </a:prstGeom>
          <a:noFill/>
          <a:ln w="38100"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вычесть дроби с разными знаменателями: </a:t>
            </a:r>
          </a:p>
          <a:p>
            <a:pPr algn="just"/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шаг.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Приводим их к одинаковому (общему) знаменателю.</a:t>
            </a:r>
          </a:p>
          <a:p>
            <a:pPr algn="just"/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шаг.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числителя уменьшаемого вычитаем числитель вычитаемого, а в знаменателе (под разностью) общий знаменатель этих дробей.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94516" y="5242356"/>
                <a:ext cx="10125884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9C1414"/>
                    </a:solidFill>
                  </a:rPr>
                  <a:t>Пример:</a:t>
                </a:r>
                <a:r>
                  <a:rPr lang="en-US" sz="48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6" y="5242356"/>
                <a:ext cx="10125884" cy="1170192"/>
              </a:xfrm>
              <a:prstGeom prst="rect">
                <a:avLst/>
              </a:prstGeom>
              <a:blipFill>
                <a:blip r:embed="rId3"/>
                <a:stretch>
                  <a:fillRect l="-2769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38473" y="4904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572" y="49187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87988" y="513817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157087" y="510860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СЛОЖЕНИЕ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178" y="885932"/>
            <a:ext cx="604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Сложите дроби: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5910" y="1835822"/>
                <a:ext cx="10788476" cy="115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" y="1835822"/>
                <a:ext cx="10788476" cy="1159485"/>
              </a:xfrm>
              <a:prstGeom prst="rect">
                <a:avLst/>
              </a:prstGeom>
              <a:blipFill>
                <a:blip r:embed="rId2"/>
                <a:stretch>
                  <a:fillRect l="-2600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5910" y="3613592"/>
                <a:ext cx="10788476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" y="3613592"/>
                <a:ext cx="10788476" cy="1170192"/>
              </a:xfrm>
              <a:prstGeom prst="rect">
                <a:avLst/>
              </a:prstGeom>
              <a:blipFill>
                <a:blip r:embed="rId3"/>
                <a:stretch>
                  <a:fillRect l="-2600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5910" y="5209974"/>
                <a:ext cx="10788476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3) </a:t>
                </a:r>
                <a14:m>
                  <m:oMath xmlns:m="http://schemas.openxmlformats.org/officeDocument/2006/math">
                    <m:r>
                      <a:rPr lang="ru-RU" sz="4800" b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" y="5209974"/>
                <a:ext cx="10788476" cy="1170192"/>
              </a:xfrm>
              <a:prstGeom prst="rect">
                <a:avLst/>
              </a:prstGeom>
              <a:blipFill>
                <a:blip r:embed="rId4"/>
                <a:stretch>
                  <a:fillRect l="-2600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360" y="1223098"/>
            <a:ext cx="2405513" cy="356068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966124" y="174085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71865" y="1761727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66124" y="349077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07392" y="345505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07688" y="509727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954993" y="510737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8173" y="14792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472" y="1493298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116" y="319503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7999" y="32179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1865" y="4827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2148" y="4827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6" y="4156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 СЛОЖЕНИЕ ДРОБЕЙ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7479" y="734292"/>
            <a:ext cx="1152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267.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Велосипедист за первый час проехал половину пути, за второй час – одну треть всего пути. Какой путь он проехал за 2 часа?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37479" y="2251215"/>
                <a:ext cx="5677241" cy="2360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1 час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часть пути</a:t>
                </a:r>
              </a:p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2 час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часть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пути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" y="2251215"/>
                <a:ext cx="5677241" cy="2360133"/>
              </a:xfrm>
              <a:prstGeom prst="rect">
                <a:avLst/>
              </a:prstGeom>
              <a:blipFill>
                <a:blip r:embed="rId3"/>
                <a:stretch>
                  <a:fillRect l="-2682" t="-3359" b="-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7479" y="4759741"/>
                <a:ext cx="504657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800" b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" y="4759741"/>
                <a:ext cx="5046574" cy="1170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474" y="2061451"/>
            <a:ext cx="3437436" cy="3446472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>
            <a:off x="5245508" y="2872554"/>
            <a:ext cx="221672" cy="1499656"/>
          </a:xfrm>
          <a:prstGeom prst="rightBrac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99688" y="3237661"/>
            <a:ext cx="568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09846" y="5479521"/>
                <a:ext cx="403704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пути </a:t>
                </a:r>
                <a:endParaRPr lang="ru-RU" sz="3600" b="1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846" y="5479521"/>
                <a:ext cx="4037048" cy="1170192"/>
              </a:xfrm>
              <a:prstGeom prst="rect">
                <a:avLst/>
              </a:prstGeom>
              <a:blipFill>
                <a:blip r:embed="rId6"/>
                <a:stretch>
                  <a:fillRect l="-4525" b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8510" y="4498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839" y="45051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33605" y="4723185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47676" y="469744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2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/>
      <p:bldP spid="7" grpId="0" animBg="1"/>
      <p:bldP spid="8" grpId="0"/>
      <p:bldP spid="28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8af38a1d2f858ff0277bbdbff031e5cf70617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</TotalTime>
  <Words>386</Words>
  <Application>Microsoft Office PowerPoint</Application>
  <PresentationFormat>Широкоэкранный</PresentationFormat>
  <Paragraphs>108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675</cp:revision>
  <dcterms:created xsi:type="dcterms:W3CDTF">2020-08-26T00:15:27Z</dcterms:created>
  <dcterms:modified xsi:type="dcterms:W3CDTF">2020-10-23T04:46:22Z</dcterms:modified>
</cp:coreProperties>
</file>