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93" r:id="rId3"/>
    <p:sldId id="283" r:id="rId4"/>
    <p:sldId id="290" r:id="rId5"/>
    <p:sldId id="294" r:id="rId6"/>
    <p:sldId id="284" r:id="rId7"/>
    <p:sldId id="286" r:id="rId8"/>
    <p:sldId id="285" r:id="rId9"/>
    <p:sldId id="295" r:id="rId10"/>
    <p:sldId id="274" r:id="rId11"/>
  </p:sldIdLst>
  <p:sldSz cx="12192000" cy="6858000"/>
  <p:notesSz cx="6858000" cy="9144000"/>
  <p:custDataLst>
    <p:tags r:id="rId1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1414"/>
    <a:srgbClr val="1F169A"/>
    <a:srgbClr val="5A2781"/>
    <a:srgbClr val="200AA6"/>
    <a:srgbClr val="FF99FF"/>
    <a:srgbClr val="F682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32" autoAdjust="0"/>
    <p:restoredTop sz="94364" autoAdjust="0"/>
  </p:normalViewPr>
  <p:slideViewPr>
    <p:cSldViewPr snapToGrid="0">
      <p:cViewPr varScale="1">
        <p:scale>
          <a:sx n="69" d="100"/>
          <a:sy n="69" d="100"/>
        </p:scale>
        <p:origin x="38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F24D63-C40D-4953-A3B3-012ACEF41A2B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40020-5023-489D-A913-062CDB77B6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364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975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894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256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74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568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279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102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2984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154209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382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05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266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578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175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822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569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122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95D81-2D94-4EAB-A4E9-3898723740E1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76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5.emf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7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0.png"/><Relationship Id="rId3" Type="http://schemas.openxmlformats.org/officeDocument/2006/relationships/image" Target="../media/image170.png"/><Relationship Id="rId7" Type="http://schemas.openxmlformats.org/officeDocument/2006/relationships/image" Target="../media/image210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0.png"/><Relationship Id="rId5" Type="http://schemas.openxmlformats.org/officeDocument/2006/relationships/image" Target="../media/image190.png"/><Relationship Id="rId4" Type="http://schemas.openxmlformats.org/officeDocument/2006/relationships/image" Target="../media/image18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12192000" cy="20195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57485" y="588125"/>
            <a:ext cx="6477231" cy="954498"/>
          </a:xfrm>
          <a:prstGeom prst="rect">
            <a:avLst/>
          </a:prstGeom>
        </p:spPr>
        <p:txBody>
          <a:bodyPr vert="horz" wrap="square" lIns="0" tIns="30867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573936" y="2792877"/>
            <a:ext cx="7154427" cy="2984468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Bef>
                <a:spcPts val="233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sz="48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sz="4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6841"/>
            <a:r>
              <a:rPr lang="ru-RU" sz="4800" b="1" kern="800" spc="-53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СРАВНЕНИЕ ДРОБЕЙ </a:t>
            </a:r>
          </a:p>
          <a:p>
            <a:pPr marL="26841"/>
            <a:r>
              <a:rPr lang="ru-RU" sz="4800" b="1" kern="800" spc="-53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С РАЗНЫМИ ЗНАМЕНАТЕЛЯМИ</a:t>
            </a:r>
            <a:endParaRPr lang="ru-RU" sz="4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65054" y="3158244"/>
            <a:ext cx="595744" cy="219319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439336" y="513132"/>
            <a:ext cx="575036" cy="71098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5"/>
              </a:spcBef>
            </a:pPr>
            <a:r>
              <a:rPr lang="ru-RU" sz="4400" b="1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4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147144" y="1277979"/>
            <a:ext cx="921016" cy="33352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 algn="ctr">
              <a:spcBef>
                <a:spcPts val="201"/>
              </a:spcBef>
            </a:pPr>
            <a:r>
              <a:rPr lang="ru-RU" sz="2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000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290" y="450370"/>
            <a:ext cx="1211157" cy="122797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4175" y="2942226"/>
            <a:ext cx="3172982" cy="2625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61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2983" y="0"/>
            <a:ext cx="12189017" cy="81741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83" y="109532"/>
            <a:ext cx="12189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85329" y="1475998"/>
            <a:ext cx="604649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РЕШИТЬ ЗАДАЧИ </a:t>
            </a:r>
          </a:p>
          <a:p>
            <a:r>
              <a:rPr 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СТРАНИЦЕ 46.</a:t>
            </a:r>
          </a:p>
          <a:p>
            <a:r>
              <a:rPr 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253, </a:t>
            </a:r>
            <a:r>
              <a:rPr lang="ru-RU" sz="48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254.</a:t>
            </a:r>
            <a:endParaRPr lang="ru-RU" sz="4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603" t="16477" r="14773" b="9659"/>
          <a:stretch/>
        </p:blipFill>
        <p:spPr>
          <a:xfrm>
            <a:off x="1059970" y="1991896"/>
            <a:ext cx="2673927" cy="3646264"/>
          </a:xfrm>
          <a:prstGeom prst="rect">
            <a:avLst/>
          </a:prstGeom>
          <a:ln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98788062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12731" y="824377"/>
                <a:ext cx="11262296" cy="62042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4000" b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Сравнение дробей с одинаковыми знаменателями</a:t>
                </a:r>
              </a:p>
              <a:p>
                <a:r>
                  <a:rPr lang="ru-RU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Например,</a:t>
                </a:r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4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ru-RU" sz="4800" b="1" i="1">
                        <a:solidFill>
                          <a:srgbClr val="9C1414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4800" b="1" i="1" smtClean="0">
                        <a:solidFill>
                          <a:srgbClr val="9C141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ru-RU" sz="4800" b="1" i="1">
                        <a:solidFill>
                          <a:srgbClr val="9C1414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48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так как </a:t>
                </a:r>
                <a:r>
                  <a:rPr lang="ru-RU" sz="4000" b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ru-RU" sz="4000" b="1" i="1">
                        <a:solidFill>
                          <a:srgbClr val="9C141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ru-RU" sz="4000" b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  </a:t>
                </a:r>
                <a:endParaRPr lang="ru-RU" sz="40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или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4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ru-RU" sz="4800" b="1" i="1">
                        <a:solidFill>
                          <a:srgbClr val="9C1414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4800" b="1" i="1" smtClean="0">
                        <a:solidFill>
                          <a:srgbClr val="9C141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ru-RU" sz="4800" b="1" i="1">
                        <a:solidFill>
                          <a:srgbClr val="9C1414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48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4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так как </a:t>
                </a:r>
                <a:r>
                  <a:rPr lang="ru-RU" sz="4000" b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ru-RU" sz="4000" b="1" i="1">
                        <a:solidFill>
                          <a:srgbClr val="9C141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 </m:t>
                    </m:r>
                  </m:oMath>
                </a14:m>
                <a:r>
                  <a:rPr lang="ru-RU" sz="4000" b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ru-RU" sz="40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Например,</a:t>
                </a:r>
                <a:r>
                  <a:rPr lang="en-US" sz="4800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4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ru-RU" sz="4800" b="1" i="1">
                        <a:solidFill>
                          <a:srgbClr val="9C1414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4800" b="1" i="1">
                        <a:solidFill>
                          <a:srgbClr val="9C141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f>
                      <m:fPr>
                        <m:ctrlPr>
                          <a:rPr lang="en-US" sz="48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4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так как </a:t>
                </a:r>
                <a:r>
                  <a:rPr lang="ru-RU" sz="4000" b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14:m>
                  <m:oMath xmlns:m="http://schemas.openxmlformats.org/officeDocument/2006/math">
                    <m:r>
                      <a:rPr lang="ru-RU" sz="4000" b="1" i="0" smtClean="0">
                        <a:solidFill>
                          <a:srgbClr val="9C141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4000" b="1" i="1">
                        <a:solidFill>
                          <a:srgbClr val="9C141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ru-RU" sz="4000" b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11</a:t>
                </a:r>
                <a:endParaRPr lang="ru-RU" sz="4000" b="1" dirty="0">
                  <a:solidFill>
                    <a:srgbClr val="9C1414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или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4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ru-RU" sz="4800" b="1" i="1">
                        <a:solidFill>
                          <a:srgbClr val="9C1414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4800" b="1" i="1">
                        <a:solidFill>
                          <a:srgbClr val="9C141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ru-RU" sz="4800" b="1" i="1">
                        <a:solidFill>
                          <a:srgbClr val="9C1414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48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4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так как </a:t>
                </a:r>
                <a:r>
                  <a:rPr lang="ru-RU" sz="4000" b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 </a:t>
                </a:r>
                <a14:m>
                  <m:oMath xmlns:m="http://schemas.openxmlformats.org/officeDocument/2006/math">
                    <m:r>
                      <a:rPr lang="ru-RU" sz="4000" b="1" i="1">
                        <a:solidFill>
                          <a:srgbClr val="9C141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ru-RU" sz="4000" b="1" i="1" smtClean="0">
                        <a:solidFill>
                          <a:srgbClr val="9C141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4000" b="1" dirty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:r>
                  <a:rPr 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endParaRPr lang="ru-RU" sz="4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731" y="824377"/>
                <a:ext cx="11262296" cy="6204263"/>
              </a:xfrm>
              <a:prstGeom prst="rect">
                <a:avLst/>
              </a:prstGeom>
              <a:blipFill>
                <a:blip r:embed="rId3"/>
                <a:stretch>
                  <a:fillRect l="-704" t="-17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1600" y="2119744"/>
            <a:ext cx="2840181" cy="3020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2115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СРАВНЕНИЕ ДРОБЕЙ С РАЗНЫМИ ЗНАМЕНАТЕЛЯМИ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901368" y="1104162"/>
                <a:ext cx="8888849" cy="4287905"/>
              </a:xfrm>
              <a:prstGeom prst="rect">
                <a:avLst/>
              </a:prstGeom>
              <a:ln w="38100">
                <a:solidFill>
                  <a:srgbClr val="9C1414"/>
                </a:solidFill>
              </a:ln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Если </a:t>
                </a:r>
                <a:r>
                  <a:rPr lang="en-US" sz="44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m </a:t>
                </a:r>
                <a:r>
                  <a:rPr lang="en-US" sz="4400" b="1" i="1" dirty="0" smtClean="0">
                    <a:solidFill>
                      <a:srgbClr val="9C1414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&lt; </a:t>
                </a:r>
                <a:r>
                  <a:rPr lang="en-US" sz="44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n</a:t>
                </a:r>
                <a:r>
                  <a:rPr lang="ru-RU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, то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den>
                    </m:f>
                    <m:r>
                      <a:rPr lang="ru-RU" sz="4800" b="1" i="1" smtClean="0">
                        <a:solidFill>
                          <a:srgbClr val="9C141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f>
                      <m:fPr>
                        <m:ctrlPr>
                          <a:rPr lang="en-US" sz="48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den>
                    </m:f>
                  </m:oMath>
                </a14:m>
                <a:r>
                  <a:rPr lang="ru-RU" sz="4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4000" b="1" dirty="0" smtClean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    Чтобы сравнить дроби с разными знаменателями, нужно привести их к общему знаменателю.</a:t>
                </a:r>
                <a:endParaRPr lang="ru-RU" sz="40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1368" y="1104162"/>
                <a:ext cx="8888849" cy="4287905"/>
              </a:xfrm>
              <a:prstGeom prst="rect">
                <a:avLst/>
              </a:prstGeom>
              <a:blipFill>
                <a:blip r:embed="rId3"/>
                <a:stretch>
                  <a:fillRect l="-2254" r="-2186" b="-3380"/>
                </a:stretch>
              </a:blipFill>
              <a:ln w="38100">
                <a:solidFill>
                  <a:srgbClr val="9C1414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73" y="1320231"/>
            <a:ext cx="2261754" cy="3855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8742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СРАВНЕНИЕ ДРОБЕЙ С РАЗНЫМИ ЗНАМЕНАТЕЛЯМИ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71740" y="692727"/>
                <a:ext cx="9292695" cy="57963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Например, сравним дроби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44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и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4400" b="1" i="1" smtClean="0">
                            <a:latin typeface="Cambria Math" panose="02040503050406030204" pitchFamily="18" charset="0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en-US" sz="36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НОК (10; 15) = </a:t>
                </a:r>
                <a:r>
                  <a:rPr lang="ru-RU" sz="3600" b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30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следовательно, </a:t>
                </a:r>
                <a:endParaRPr lang="en-US" sz="36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3600" b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30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– общий знаменатель этих дробей, а дополнительные множители равны: </a:t>
                </a:r>
                <a:endParaRPr lang="en-US" sz="36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3600" b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30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: 10 = 3  и  </a:t>
                </a:r>
                <a:r>
                  <a:rPr lang="ru-RU" sz="3600" b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30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: 15 = 2.</a:t>
                </a:r>
              </a:p>
              <a:p>
                <a:endParaRPr lang="ru-RU" sz="36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В этом случае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44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𝟑𝟎</m:t>
                        </m:r>
                      </m:den>
                    </m:f>
                  </m:oMath>
                </a14:m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и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𝟑𝟎</m:t>
                        </m:r>
                      </m:den>
                    </m:f>
                  </m:oMath>
                </a14:m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en-US" sz="36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Отсюда,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𝟑𝟎</m:t>
                        </m:r>
                      </m:den>
                    </m:f>
                    <m:r>
                      <a:rPr lang="ru-RU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ru-RU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𝟑𝟎</m:t>
                        </m:r>
                      </m:den>
                    </m:f>
                  </m:oMath>
                </a14:m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то есть,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44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sz="4400" b="1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4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ru-RU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740" y="692727"/>
                <a:ext cx="9292695" cy="5796395"/>
              </a:xfrm>
              <a:prstGeom prst="rect">
                <a:avLst/>
              </a:prstGeom>
              <a:blipFill>
                <a:blip r:embed="rId3"/>
                <a:stretch>
                  <a:fillRect l="-2034" r="-23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3883712" y="4005411"/>
            <a:ext cx="387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27573" y="4065564"/>
            <a:ext cx="387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4008404" y="4328795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6673182" y="4345538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8197" y="3250886"/>
            <a:ext cx="2752725" cy="2214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5917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СРАВНЕНИЕ ДРОБЕЙ С РАЗНЫМИ ЗНАМЕНАТЕЛЯМИ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42566" y="989814"/>
                <a:ext cx="11117740" cy="17747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238. </a:t>
                </a:r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Какая дробь больше: </a:t>
                </a:r>
              </a:p>
              <a:p>
                <a:r>
                  <a:rPr lang="ru-RU" sz="4400" b="1" dirty="0" smtClean="0"/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или</a:t>
                </a:r>
                <a:r>
                  <a:rPr lang="ru-RU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</a:t>
                </a:r>
                <a:r>
                  <a:rPr lang="ru-RU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или</a:t>
                </a:r>
                <a:r>
                  <a:rPr lang="ru-RU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0"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ru-RU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566" y="989814"/>
                <a:ext cx="11117740" cy="1774781"/>
              </a:xfrm>
              <a:prstGeom prst="rect">
                <a:avLst/>
              </a:prstGeom>
              <a:blipFill>
                <a:blip r:embed="rId2"/>
                <a:stretch>
                  <a:fillRect l="-2193" t="-6164" b="-58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5940402" y="2448407"/>
                <a:ext cx="5971309" cy="33956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4000" b="1" dirty="0" smtClean="0"/>
                  <a:t>                     </a:t>
                </a:r>
                <a:endParaRPr lang="ru-RU" sz="48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НОК (9; 10) = 3² </a:t>
                </a:r>
                <a14:m>
                  <m:oMath xmlns:m="http://schemas.openxmlformats.org/officeDocument/2006/math">
                    <m:r>
                      <a:rPr lang="ru-RU" sz="3600" b="1" i="1">
                        <a:latin typeface="Cambria Math" panose="02040503050406030204" pitchFamily="18" charset="0"/>
                      </a:rPr>
                      <m:t>·</m:t>
                    </m:r>
                  </m:oMath>
                </a14:m>
                <a:r>
                  <a:rPr lang="ru-RU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600" b="1" i="1">
                        <a:latin typeface="Cambria Math" panose="02040503050406030204" pitchFamily="18" charset="0"/>
                      </a:rPr>
                      <m:t>·</m:t>
                    </m:r>
                  </m:oMath>
                </a14:m>
                <a:r>
                  <a:rPr lang="ru-RU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 = 90 </a:t>
                </a:r>
              </a:p>
              <a:p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1"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800" b="1" i="1"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ru-RU" sz="4800" b="1" i="1"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 · 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или</a:t>
                </a:r>
                <a:r>
                  <a:rPr lang="ru-RU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1"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800" b="1" i="1"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4800" b="1" i="1"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800" b="1" i="1"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ru-RU" sz="48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ru-RU" sz="4800" b="1" i="1" smtClean="0">
                        <a:latin typeface="Cambria Math" panose="02040503050406030204" pitchFamily="18" charset="0"/>
                      </a:rPr>
                      <m:t>         </m:t>
                    </m:r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𝟖𝟎</m:t>
                        </m:r>
                      </m:num>
                      <m:den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𝟗𝟎</m:t>
                        </m:r>
                      </m:den>
                    </m:f>
                  </m:oMath>
                </a14:m>
                <a:r>
                  <a:rPr 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800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&lt;</a:t>
                </a:r>
                <a:r>
                  <a:rPr lang="ru-RU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𝟖𝟏</m:t>
                        </m:r>
                      </m:num>
                      <m:den>
                        <m:r>
                          <a:rPr lang="ru-RU" sz="4800" b="1"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endParaRPr lang="ru-RU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402" y="2448407"/>
                <a:ext cx="5971309" cy="3395673"/>
              </a:xfrm>
              <a:prstGeom prst="rect">
                <a:avLst/>
              </a:prstGeom>
              <a:blipFill>
                <a:blip r:embed="rId3"/>
                <a:stretch>
                  <a:fillRect l="-3061" r="-3163" b="-43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2396" y="2467508"/>
                <a:ext cx="5971309" cy="33956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4000" b="1" dirty="0" smtClean="0"/>
                  <a:t>        </a:t>
                </a:r>
                <a:endParaRPr lang="ru-RU" sz="48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НОК (4; 9) = 2² </a:t>
                </a:r>
                <a14:m>
                  <m:oMath xmlns:m="http://schemas.openxmlformats.org/officeDocument/2006/math">
                    <m:r>
                      <a:rPr lang="ru-RU" sz="3600" b="1" i="1">
                        <a:latin typeface="Cambria Math" panose="02040503050406030204" pitchFamily="18" charset="0"/>
                      </a:rPr>
                      <m:t>·</m:t>
                    </m:r>
                  </m:oMath>
                </a14:m>
                <a:r>
                  <a:rPr lang="ru-RU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3² = 36 </a:t>
                </a:r>
              </a:p>
              <a:p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 · 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 · 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или</a:t>
                </a:r>
                <a:r>
                  <a:rPr lang="ru-RU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 · 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 · 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ru-RU" sz="48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ru-RU" sz="4800" b="1" i="1" smtClean="0">
                        <a:latin typeface="Cambria Math" panose="02040503050406030204" pitchFamily="18" charset="0"/>
                      </a:rPr>
                      <m:t>         </m:t>
                    </m:r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𝟐𝟕</m:t>
                        </m:r>
                      </m:num>
                      <m:den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𝟑𝟔</m:t>
                        </m:r>
                      </m:den>
                    </m:f>
                  </m:oMath>
                </a14:m>
                <a:r>
                  <a:rPr 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800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&gt;</a:t>
                </a:r>
                <a:r>
                  <a:rPr lang="ru-RU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𝟏𝟔</m:t>
                        </m:r>
                      </m:num>
                      <m:den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𝟑𝟔</m:t>
                        </m:r>
                      </m:den>
                    </m:f>
                  </m:oMath>
                </a14:m>
                <a:endParaRPr lang="ru-RU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6" y="2467508"/>
                <a:ext cx="5971309" cy="3395673"/>
              </a:xfrm>
              <a:prstGeom prst="rect">
                <a:avLst/>
              </a:prstGeom>
              <a:blipFill>
                <a:blip r:embed="rId4"/>
                <a:stretch>
                  <a:fillRect l="-3061" b="-43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>
            <a:off x="5682820" y="1886346"/>
            <a:ext cx="6177" cy="4126523"/>
          </a:xfrm>
          <a:prstGeom prst="line">
            <a:avLst/>
          </a:prstGeom>
          <a:ln w="5715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75673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СРАВНЕНИЕ </a:t>
            </a:r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ДРОБЕЙ </a:t>
            </a:r>
            <a:r>
              <a:rPr lang="ru-R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РАЗНЫМИ ЗНАМЕНАТЕЛЯМИ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137" y="942481"/>
            <a:ext cx="10556598" cy="228525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348332" y="709312"/>
                <a:ext cx="10031403" cy="16832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Какая машина прошла больший путь?</a:t>
                </a:r>
              </a:p>
              <a:p>
                <a:pPr algn="ctr"/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Что больше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400" b="1" i="0" smtClean="0"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или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4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?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8332" y="709312"/>
                <a:ext cx="10031403" cy="1683281"/>
              </a:xfrm>
              <a:prstGeom prst="rect">
                <a:avLst/>
              </a:prstGeom>
              <a:blipFill>
                <a:blip r:embed="rId4"/>
                <a:stretch>
                  <a:fillRect l="-2126" t="-6522" r="-425" b="-47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2562897" y="3144903"/>
                <a:ext cx="651139" cy="13608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400" b="1" i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sz="4400" b="1" i="0"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2897" y="3144903"/>
                <a:ext cx="651139" cy="136082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9205669" y="3143108"/>
                <a:ext cx="651139" cy="13644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400" b="1" i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sz="4400" b="1" i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5669" y="3143108"/>
                <a:ext cx="651139" cy="136441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842874" y="4742140"/>
                <a:ext cx="2371162" cy="12925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1" i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5400" b="1" i="0"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и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1" i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5400" b="1" i="0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ru-RU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874" y="4742140"/>
                <a:ext cx="2371162" cy="1292598"/>
              </a:xfrm>
              <a:prstGeom prst="rect">
                <a:avLst/>
              </a:prstGeom>
              <a:blipFill>
                <a:blip r:embed="rId7"/>
                <a:stretch>
                  <a:fillRect b="-132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3713115" y="4742140"/>
                <a:ext cx="2318263" cy="1292662"/>
              </a:xfrm>
              <a:prstGeom prst="rect">
                <a:avLst/>
              </a:prstGeom>
              <a:ln>
                <a:solidFill>
                  <a:srgbClr val="0070C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1" i="0" smtClean="0"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ru-RU" sz="5400" b="1" i="0" smtClean="0">
                            <a:latin typeface="Cambria Math" panose="02040503050406030204" pitchFamily="18" charset="0"/>
                          </a:rPr>
                          <m:t>𝟑𝟓</m:t>
                        </m:r>
                      </m:den>
                    </m:f>
                  </m:oMath>
                </a14:m>
                <a:r>
                  <a:rPr lang="ru-RU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5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&lt;</a:t>
                </a:r>
                <a:r>
                  <a:rPr lang="ru-RU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1" i="0" smtClean="0">
                            <a:latin typeface="Cambria Math" panose="02040503050406030204" pitchFamily="18" charset="0"/>
                          </a:rPr>
                          <m:t>𝟏𝟒</m:t>
                        </m:r>
                      </m:num>
                      <m:den>
                        <m:r>
                          <a:rPr lang="ru-RU" sz="5400" b="1" i="0" smtClean="0">
                            <a:latin typeface="Cambria Math" panose="02040503050406030204" pitchFamily="18" charset="0"/>
                          </a:rPr>
                          <m:t>𝟑𝟓</m:t>
                        </m:r>
                      </m:den>
                    </m:f>
                  </m:oMath>
                </a14:m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3115" y="4742140"/>
                <a:ext cx="2318263" cy="1292662"/>
              </a:xfrm>
              <a:prstGeom prst="rect">
                <a:avLst/>
              </a:prstGeom>
              <a:blipFill>
                <a:blip r:embed="rId8"/>
                <a:stretch>
                  <a:fillRect b="-14486"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Прямая соединительная линия 19"/>
          <p:cNvCxnSpPr/>
          <p:nvPr/>
        </p:nvCxnSpPr>
        <p:spPr>
          <a:xfrm flipV="1">
            <a:off x="657728" y="4698100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2509949" y="4684502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418187" y="4459144"/>
            <a:ext cx="387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66691" y="4392115"/>
            <a:ext cx="387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6641332" y="4742140"/>
                <a:ext cx="1519968" cy="1292598"/>
              </a:xfrm>
              <a:prstGeom prst="rect">
                <a:avLst/>
              </a:prstGeom>
              <a:ln>
                <a:solidFill>
                  <a:srgbClr val="0070C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54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54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&lt;</a:t>
                </a:r>
                <a:r>
                  <a:rPr lang="ru-RU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54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1332" y="4742140"/>
                <a:ext cx="1519968" cy="1292598"/>
              </a:xfrm>
              <a:prstGeom prst="rect">
                <a:avLst/>
              </a:prstGeom>
              <a:blipFill>
                <a:blip r:embed="rId9"/>
                <a:stretch>
                  <a:fillRect b="-14486"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4128091" y="3652763"/>
            <a:ext cx="4163522" cy="769441"/>
          </a:xfrm>
          <a:prstGeom prst="rect">
            <a:avLst/>
          </a:prstGeom>
          <a:noFill/>
          <a:ln>
            <a:solidFill>
              <a:srgbClr val="9C1414"/>
            </a:solidFill>
          </a:ln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НОК (7; 5) = 35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8771254" y="4728765"/>
                <a:ext cx="1519968" cy="1292598"/>
              </a:xfrm>
              <a:prstGeom prst="rect">
                <a:avLst/>
              </a:prstGeom>
              <a:ln>
                <a:solidFill>
                  <a:srgbClr val="9C1414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54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54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&gt;</a:t>
                </a:r>
                <a:r>
                  <a:rPr lang="ru-RU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54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1254" y="4728765"/>
                <a:ext cx="1519968" cy="1292598"/>
              </a:xfrm>
              <a:prstGeom prst="rect">
                <a:avLst/>
              </a:prstGeom>
              <a:blipFill>
                <a:blip r:embed="rId10"/>
                <a:stretch>
                  <a:fillRect b="-14486"/>
                </a:stretch>
              </a:blipFill>
              <a:ln>
                <a:solidFill>
                  <a:srgbClr val="9C1414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62230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СРАВНЕНИЕ ДРОБЕЙ С РАЗНЫМИ ЗНАМЕНАТЕЛЯМИ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361396" y="2247900"/>
                <a:ext cx="9639300" cy="3730893"/>
              </a:xfrm>
              <a:prstGeom prst="rect">
                <a:avLst/>
              </a:prstGeom>
              <a:noFill/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Дроби сравнивают следующим образом:</a:t>
                </a:r>
              </a:p>
              <a:p>
                <a:pPr marL="514350" indent="-514350">
                  <a:buAutoNum type="arabicParenR"/>
                </a:pPr>
                <a:r>
                  <a:rPr lang="ru-RU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е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сли </a:t>
                </a:r>
                <a:r>
                  <a:rPr lang="en-US" sz="36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</a:t>
                </a:r>
                <a:r>
                  <a:rPr lang="ru-RU" sz="36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·</a:t>
                </a:r>
                <a:r>
                  <a:rPr lang="ru-RU" sz="36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ru-RU" sz="36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&gt;</a:t>
                </a:r>
                <a:r>
                  <a:rPr lang="ru-RU" sz="36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ru-RU" sz="36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·</a:t>
                </a:r>
                <a:r>
                  <a:rPr lang="ru-RU" sz="36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то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</m:num>
                      <m:den>
                        <m:r>
                          <a:rPr lang="en-US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𝒍</m:t>
                        </m:r>
                      </m:den>
                    </m:f>
                  </m:oMath>
                </a14:m>
                <a:r>
                  <a:rPr lang="en-US" sz="4400" b="1" i="1" dirty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num>
                      <m:den>
                        <m:r>
                          <a:rPr lang="en-US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den>
                    </m:f>
                  </m:oMath>
                </a14:m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 где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k, l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m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n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– натуральные числа;</a:t>
                </a:r>
              </a:p>
              <a:p>
                <a:pPr marL="514350" indent="-514350">
                  <a:buFontTx/>
                  <a:buAutoNum type="arabicParenR"/>
                </a:pPr>
                <a:r>
                  <a:rPr lang="ru-RU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е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сли </a:t>
                </a:r>
                <a:r>
                  <a:rPr lang="en-US" sz="36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</a:t>
                </a:r>
                <a:r>
                  <a:rPr lang="ru-RU" sz="36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·</a:t>
                </a:r>
                <a:r>
                  <a:rPr lang="ru-RU" sz="36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ru-RU" sz="36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&lt;</a:t>
                </a:r>
                <a:r>
                  <a:rPr lang="ru-RU" sz="36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ru-RU" sz="36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·</a:t>
                </a:r>
                <a:r>
                  <a:rPr lang="ru-RU" sz="36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то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</m:num>
                      <m:den>
                        <m:r>
                          <a:rPr lang="en-US" sz="44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𝒍</m:t>
                        </m:r>
                      </m:den>
                    </m:f>
                  </m:oMath>
                </a14:m>
                <a:r>
                  <a:rPr lang="en-US" sz="4400" b="1" i="1" dirty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&lt;</a:t>
                </a:r>
                <a:r>
                  <a:rPr lang="en-US" sz="44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num>
                      <m:den>
                        <m:r>
                          <a:rPr lang="en-US" sz="44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den>
                    </m:f>
                  </m:oMath>
                </a14:m>
                <a:r>
                  <a:rPr lang="ru-RU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; где 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k, l</a:t>
                </a:r>
                <a:r>
                  <a:rPr lang="ru-RU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m</a:t>
                </a:r>
                <a:r>
                  <a:rPr lang="ru-RU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n</a:t>
                </a:r>
                <a:r>
                  <a:rPr lang="ru-RU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– натуральные 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числа.</a:t>
                </a:r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1396" y="2247900"/>
                <a:ext cx="9639300" cy="3730893"/>
              </a:xfrm>
              <a:prstGeom prst="rect">
                <a:avLst/>
              </a:prstGeom>
              <a:blipFill>
                <a:blip r:embed="rId2"/>
                <a:stretch>
                  <a:fillRect l="-1831" t="-2443" r="-1263" b="-5049"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334066" y="885089"/>
                <a:ext cx="2047355" cy="13052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</m:num>
                      <m:den>
                        <m:r>
                          <a:rPr lang="en-US" sz="54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𝒍</m:t>
                        </m:r>
                      </m:den>
                    </m:f>
                  </m:oMath>
                </a14:m>
                <a:r>
                  <a:rPr lang="en-US" sz="5400" b="1" i="1" dirty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5400" b="1" i="1" dirty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b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и</a:t>
                </a:r>
                <a:r>
                  <a:rPr lang="ru-RU" sz="54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i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num>
                      <m:den>
                        <m:r>
                          <a:rPr lang="en-US" sz="54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den>
                    </m:f>
                  </m:oMath>
                </a14:m>
                <a:endParaRPr lang="ru-RU" sz="5400" dirty="0">
                  <a:solidFill>
                    <a:srgbClr val="9C1414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66" y="885089"/>
                <a:ext cx="2047355" cy="1305229"/>
              </a:xfrm>
              <a:prstGeom prst="rect">
                <a:avLst/>
              </a:prstGeom>
              <a:blipFill>
                <a:blip r:embed="rId3"/>
                <a:stretch>
                  <a:fillRect b="-14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656" y="995925"/>
            <a:ext cx="1830881" cy="326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3621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СРАВНЕНИЕ ДРОБЕЙ С РАЗНЫМИ ЗНАМЕНАТЕЛЯМИ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42566" y="818863"/>
                <a:ext cx="11117740" cy="25215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238. </a:t>
                </a:r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Какая дробь больше:</a:t>
                </a:r>
              </a:p>
              <a:p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ru-RU" sz="4400" b="1" dirty="0" smtClean="0"/>
                  <a:t>1)</a:t>
                </a:r>
                <a:r>
                  <a:rPr lang="ru-RU" sz="4800" b="1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1" i="0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5400" b="1" i="0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ru-RU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или</a:t>
                </a:r>
                <a:r>
                  <a:rPr lang="ru-RU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1" i="0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5400" b="1" i="0" smtClean="0"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</a:t>
                </a:r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2)</a:t>
                </a:r>
                <a:r>
                  <a:rPr lang="ru-RU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1" i="0" smtClean="0"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5400" b="1" i="0" smtClean="0"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ru-RU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или</a:t>
                </a:r>
                <a:r>
                  <a:rPr lang="ru-RU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1" i="0"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5400" b="1" i="0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ru-RU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566" y="818863"/>
                <a:ext cx="11117740" cy="2521588"/>
              </a:xfrm>
              <a:prstGeom prst="rect">
                <a:avLst/>
              </a:prstGeom>
              <a:blipFill>
                <a:blip r:embed="rId2"/>
                <a:stretch>
                  <a:fillRect l="-2193" t="-4348" b="-26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95747" y="3384612"/>
                <a:ext cx="3574473" cy="25215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ru-RU" sz="4000" b="1" i="1">
                        <a:latin typeface="Cambria Math" panose="02040503050406030204" pitchFamily="18" charset="0"/>
                      </a:rPr>
                      <m:t>·</m:t>
                    </m:r>
                  </m:oMath>
                </a14:m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9 или 4 </a:t>
                </a:r>
                <a14:m>
                  <m:oMath xmlns:m="http://schemas.openxmlformats.org/officeDocument/2006/math">
                    <m:r>
                      <a:rPr lang="ru-RU" sz="4000" b="1" i="1">
                        <a:latin typeface="Cambria Math" panose="02040503050406030204" pitchFamily="18" charset="0"/>
                      </a:rPr>
                      <m:t>·</m:t>
                    </m:r>
                  </m:oMath>
                </a14:m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4</a:t>
                </a:r>
              </a:p>
              <a:p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27 &gt; 16</a:t>
                </a:r>
              </a:p>
              <a:p>
                <a:r>
                  <a:rPr lang="ru-RU" sz="4800" b="1" dirty="0" smtClean="0"/>
                  <a:t>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1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5400" b="1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&gt;</a:t>
                </a:r>
                <a:r>
                  <a:rPr lang="ru-RU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1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5400" b="1"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ru-RU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747" y="3384612"/>
                <a:ext cx="3574473" cy="2521588"/>
              </a:xfrm>
              <a:prstGeom prst="rect">
                <a:avLst/>
              </a:prstGeom>
              <a:blipFill>
                <a:blip r:embed="rId3"/>
                <a:stretch>
                  <a:fillRect l="-6143" t="-4348" r="-853" b="-16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6414655" y="3384612"/>
                <a:ext cx="4308761" cy="25215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8 </a:t>
                </a:r>
                <a14:m>
                  <m:oMath xmlns:m="http://schemas.openxmlformats.org/officeDocument/2006/math">
                    <m:r>
                      <a:rPr lang="ru-RU" sz="4000" b="1" i="1">
                        <a:latin typeface="Cambria Math" panose="02040503050406030204" pitchFamily="18" charset="0"/>
                      </a:rPr>
                      <m:t>·</m:t>
                    </m:r>
                  </m:oMath>
                </a14:m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10 или 9 </a:t>
                </a:r>
                <a14:m>
                  <m:oMath xmlns:m="http://schemas.openxmlformats.org/officeDocument/2006/math">
                    <m:r>
                      <a:rPr lang="ru-RU" sz="4000" b="1" i="1">
                        <a:latin typeface="Cambria Math" panose="02040503050406030204" pitchFamily="18" charset="0"/>
                      </a:rPr>
                      <m:t>·</m:t>
                    </m:r>
                  </m:oMath>
                </a14:m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9</a:t>
                </a:r>
              </a:p>
              <a:p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80 </a:t>
                </a:r>
                <a:r>
                  <a:rPr lang="ru-RU" sz="4000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&lt;</a:t>
                </a:r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81</a:t>
                </a:r>
              </a:p>
              <a:p>
                <a:r>
                  <a:rPr lang="ru-RU" sz="4800" b="1" dirty="0" smtClean="0"/>
                  <a:t>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1" i="0" smtClean="0"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5400" b="1" i="0" smtClean="0"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400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&lt;</a:t>
                </a:r>
                <a:r>
                  <a:rPr lang="ru-RU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1" i="0" smtClean="0"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5400" b="1" i="0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ru-RU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4655" y="3384612"/>
                <a:ext cx="4308761" cy="2521588"/>
              </a:xfrm>
              <a:prstGeom prst="rect">
                <a:avLst/>
              </a:prstGeom>
              <a:blipFill>
                <a:blip r:embed="rId4"/>
                <a:stretch>
                  <a:fillRect l="-4950" t="-4348" b="-26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>
            <a:off x="5289349" y="2299852"/>
            <a:ext cx="6177" cy="3757571"/>
          </a:xfrm>
          <a:prstGeom prst="line">
            <a:avLst/>
          </a:prstGeom>
          <a:ln w="5715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65653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СРАВНЕНИЕ ДРОБЕЙ С РАЗНЫМИ ЗНАМЕНАТЕЛЯМИ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64834" y="789973"/>
                <a:ext cx="11117740" cy="23903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43</a:t>
                </a:r>
                <a:r>
                  <a:rPr lang="ru-RU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Приравняйте числители дробей, а затем сравните:</a:t>
                </a:r>
              </a:p>
              <a:p>
                <a:r>
                  <a:rPr lang="ru-RU" sz="4800" b="1" dirty="0" smtClean="0"/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и</a:t>
                </a:r>
                <a:r>
                  <a:rPr lang="ru-RU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𝟏𝟖</m:t>
                        </m:r>
                      </m:den>
                    </m:f>
                  </m:oMath>
                </a14:m>
                <a:r>
                  <a:rPr lang="ru-RU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2)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и</a:t>
                </a:r>
                <a:r>
                  <a:rPr lang="ru-RU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0"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3)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и</a:t>
                </a:r>
                <a:r>
                  <a:rPr lang="ru-RU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𝟏𝟒</m:t>
                        </m:r>
                      </m:num>
                      <m:den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𝟕𝟓</m:t>
                        </m:r>
                      </m:den>
                    </m:f>
                  </m:oMath>
                </a14:m>
                <a:endParaRPr lang="ru-RU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834" y="789973"/>
                <a:ext cx="11117740" cy="2390334"/>
              </a:xfrm>
              <a:prstGeom prst="rect">
                <a:avLst/>
              </a:prstGeom>
              <a:blipFill>
                <a:blip r:embed="rId2"/>
                <a:stretch>
                  <a:fillRect l="-2523" t="-4592" b="-68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653997" y="3293377"/>
                <a:ext cx="2651688" cy="11704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· 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4800" b="1"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800" b="1" i="1"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и</a:t>
                </a:r>
                <a:r>
                  <a:rPr 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ru-RU" sz="4800" b="1">
                            <a:latin typeface="Cambria Math" panose="02040503050406030204" pitchFamily="18" charset="0"/>
                          </a:rPr>
                          <m:t>𝟏𝟖</m:t>
                        </m:r>
                      </m:den>
                    </m:f>
                  </m:oMath>
                </a14:m>
                <a:endParaRPr lang="ru-RU" sz="48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997" y="3293377"/>
                <a:ext cx="2651688" cy="1170449"/>
              </a:xfrm>
              <a:prstGeom prst="rect">
                <a:avLst/>
              </a:prstGeom>
              <a:blipFill>
                <a:blip r:embed="rId3"/>
                <a:stretch>
                  <a:fillRect b="-46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979407" y="4576896"/>
                <a:ext cx="2326278" cy="11704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𝟐𝟒</m:t>
                        </m:r>
                      </m:den>
                    </m:f>
                  </m:oMath>
                </a14:m>
                <a:r>
                  <a:rPr 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ru-RU" sz="4800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&lt;</a:t>
                </a:r>
                <a:r>
                  <a:rPr lang="ru-RU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ru-RU" sz="4800" b="1">
                            <a:latin typeface="Cambria Math" panose="02040503050406030204" pitchFamily="18" charset="0"/>
                          </a:rPr>
                          <m:t>𝟏𝟖</m:t>
                        </m:r>
                      </m:den>
                    </m:f>
                  </m:oMath>
                </a14:m>
                <a:endParaRPr lang="ru-RU" sz="48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9407" y="4576896"/>
                <a:ext cx="2326278" cy="1170449"/>
              </a:xfrm>
              <a:prstGeom prst="rect">
                <a:avLst/>
              </a:prstGeom>
              <a:blipFill>
                <a:blip r:embed="rId4"/>
                <a:stretch>
                  <a:fillRect b="-140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283485" y="3277295"/>
                <a:ext cx="3246402" cy="11594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· 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800" b="1" i="1"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и</a:t>
                </a:r>
                <a:r>
                  <a:rPr 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800" b="1" i="1"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800" b="1" i="1"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ru-RU" sz="48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485" y="3277295"/>
                <a:ext cx="3246402" cy="1159485"/>
              </a:xfrm>
              <a:prstGeom prst="rect">
                <a:avLst/>
              </a:prstGeom>
              <a:blipFill>
                <a:blip r:embed="rId5"/>
                <a:stretch>
                  <a:fillRect b="-47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4567235" y="4576896"/>
                <a:ext cx="2254143" cy="11594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𝟕𝟐</m:t>
                        </m:r>
                      </m:num>
                      <m:den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𝟖𝟏</m:t>
                        </m:r>
                      </m:den>
                    </m:f>
                  </m:oMath>
                </a14:m>
                <a:r>
                  <a:rPr 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800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&lt;</a:t>
                </a:r>
                <a:r>
                  <a:rPr lang="ru-RU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𝟕𝟐</m:t>
                        </m:r>
                      </m:num>
                      <m:den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𝟖𝟎</m:t>
                        </m:r>
                      </m:den>
                    </m:f>
                  </m:oMath>
                </a14:m>
                <a:endParaRPr lang="ru-RU" sz="48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7235" y="4576896"/>
                <a:ext cx="2254143" cy="1159485"/>
              </a:xfrm>
              <a:prstGeom prst="rect">
                <a:avLst/>
              </a:prstGeom>
              <a:blipFill>
                <a:blip r:embed="rId6"/>
                <a:stretch>
                  <a:fillRect b="-142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8292363" y="3273290"/>
                <a:ext cx="2920992" cy="11592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· 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𝟏𝟑</m:t>
                        </m:r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800" b="1" i="1"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и</a:t>
                </a:r>
                <a:r>
                  <a:rPr 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𝟏𝟒</m:t>
                        </m:r>
                      </m:num>
                      <m:den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𝟕𝟓</m:t>
                        </m:r>
                      </m:den>
                    </m:f>
                  </m:oMath>
                </a14:m>
                <a:endParaRPr lang="ru-RU" sz="48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2363" y="3273290"/>
                <a:ext cx="2920992" cy="1159228"/>
              </a:xfrm>
              <a:prstGeom prst="rect">
                <a:avLst/>
              </a:prstGeom>
              <a:blipFill>
                <a:blip r:embed="rId7"/>
                <a:stretch>
                  <a:fillRect b="-47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8348744" y="4567937"/>
                <a:ext cx="2254143" cy="11594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𝟏𝟒</m:t>
                        </m:r>
                      </m:num>
                      <m:den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𝟗𝟏</m:t>
                        </m:r>
                      </m:den>
                    </m:f>
                  </m:oMath>
                </a14:m>
                <a:r>
                  <a:rPr 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800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&lt;</a:t>
                </a:r>
                <a:r>
                  <a:rPr lang="ru-RU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𝟏𝟒</m:t>
                        </m:r>
                      </m:num>
                      <m:den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𝟕𝟓</m:t>
                        </m:r>
                      </m:den>
                    </m:f>
                  </m:oMath>
                </a14:m>
                <a:endParaRPr lang="ru-RU" sz="48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48744" y="4567937"/>
                <a:ext cx="2254143" cy="1159485"/>
              </a:xfrm>
              <a:prstGeom prst="rect">
                <a:avLst/>
              </a:prstGeom>
              <a:blipFill>
                <a:blip r:embed="rId8"/>
                <a:stretch>
                  <a:fillRect b="-136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/>
          <p:cNvCxnSpPr/>
          <p:nvPr/>
        </p:nvCxnSpPr>
        <p:spPr>
          <a:xfrm>
            <a:off x="3681046" y="2274277"/>
            <a:ext cx="6177" cy="3473068"/>
          </a:xfrm>
          <a:prstGeom prst="line">
            <a:avLst/>
          </a:prstGeom>
          <a:ln w="5715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7614096" y="2274277"/>
            <a:ext cx="29641" cy="3473068"/>
          </a:xfrm>
          <a:prstGeom prst="line">
            <a:avLst/>
          </a:prstGeom>
          <a:ln w="5715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99389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aca81167ed7edf6944cc3073b9dbb22c1350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8667</TotalTime>
  <Words>204</Words>
  <Application>Microsoft Office PowerPoint</Application>
  <PresentationFormat>Широкоэкранный</PresentationFormat>
  <Paragraphs>80</Paragraphs>
  <Slides>10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Тема Office</vt:lpstr>
      <vt:lpstr>МАТЕМАТИКА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Пользователь</cp:lastModifiedBy>
  <cp:revision>638</cp:revision>
  <dcterms:created xsi:type="dcterms:W3CDTF">2020-08-26T00:15:27Z</dcterms:created>
  <dcterms:modified xsi:type="dcterms:W3CDTF">2020-10-16T05:47:55Z</dcterms:modified>
</cp:coreProperties>
</file>