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93" r:id="rId3"/>
    <p:sldId id="283" r:id="rId4"/>
    <p:sldId id="290" r:id="rId5"/>
    <p:sldId id="294" r:id="rId6"/>
    <p:sldId id="284" r:id="rId7"/>
    <p:sldId id="286" r:id="rId8"/>
    <p:sldId id="285" r:id="rId9"/>
    <p:sldId id="295" r:id="rId10"/>
    <p:sldId id="274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14"/>
    <a:srgbClr val="1F169A"/>
    <a:srgbClr val="5A2781"/>
    <a:srgbClr val="200AA6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9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5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170.png"/><Relationship Id="rId7" Type="http://schemas.openxmlformats.org/officeDocument/2006/relationships/image" Target="../media/image2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Relationship Id="rId4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73936" y="2792877"/>
            <a:ext cx="7154427" cy="298446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48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СРАВНЕНИЕ ДРОБЕЙ </a:t>
            </a:r>
          </a:p>
          <a:p>
            <a:pPr marL="26841"/>
            <a:r>
              <a:rPr lang="ru-RU" sz="48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 РАЗНЫМИ ЗНАМЕНАТЕЛЯМИ</a:t>
            </a:r>
            <a:endParaRPr lang="ru-RU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65054" y="3158244"/>
            <a:ext cx="595744" cy="219319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39336" y="513132"/>
            <a:ext cx="575036" cy="71098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4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147144" y="1277979"/>
            <a:ext cx="921016" cy="33352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0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175" y="2942226"/>
            <a:ext cx="3172982" cy="26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5329" y="1475998"/>
            <a:ext cx="60464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СТРАНИЦЕ 46.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253, </a:t>
            </a:r>
            <a:r>
              <a:rPr lang="ru-RU" sz="4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254.</a:t>
            </a:r>
            <a:endParaRPr lang="ru-RU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3" t="16477" r="14773" b="9659"/>
          <a:stretch/>
        </p:blipFill>
        <p:spPr>
          <a:xfrm>
            <a:off x="1059970" y="1991896"/>
            <a:ext cx="2673927" cy="3646264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987880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731" y="824377"/>
                <a:ext cx="11262296" cy="6204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Сравнение дробей с одинаковыми знаменателями</a:t>
                </a:r>
              </a:p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Например,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4800" b="1" i="1" smtClean="0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так как </a:t>
                </a:r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ru-RU" sz="40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 </a:t>
                </a:r>
                <a:endParaRPr lang="ru-RU" sz="4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или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4800" b="1" i="1" smtClean="0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так как </a:t>
                </a:r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ru-RU" sz="40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</m:oMath>
                </a14:m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4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Например,</a:t>
                </a:r>
                <a:r>
                  <a:rPr lang="en-US" sz="48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так как </a:t>
                </a:r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14:m>
                  <m:oMath xmlns:m="http://schemas.openxmlformats.org/officeDocument/2006/math">
                    <m:r>
                      <a:rPr lang="ru-RU" sz="4000" b="1" i="0" smtClean="0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40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11</a:t>
                </a:r>
                <a:endParaRPr lang="ru-RU" sz="4000" b="1" dirty="0">
                  <a:solidFill>
                    <a:srgbClr val="9C141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или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ru-RU" sz="48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так как </a:t>
                </a:r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ru-RU" sz="4000" b="1" i="1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ru-RU" sz="4000" b="1" i="1" smtClean="0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4000" b="1" dirty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31" y="824377"/>
                <a:ext cx="11262296" cy="6204263"/>
              </a:xfrm>
              <a:prstGeom prst="rect">
                <a:avLst/>
              </a:prstGeom>
              <a:blipFill>
                <a:blip r:embed="rId3"/>
                <a:stretch>
                  <a:fillRect l="-704" t="-17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2119744"/>
            <a:ext cx="2840181" cy="302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11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ДРОБЕЙ С РАЗНЫМИ ЗНАМЕНАТЕЛЯМИ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901368" y="1104162"/>
                <a:ext cx="8888849" cy="4287905"/>
              </a:xfrm>
              <a:prstGeom prst="rect">
                <a:avLst/>
              </a:prstGeom>
              <a:ln w="38100">
                <a:solidFill>
                  <a:srgbClr val="9C1414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Если </a:t>
                </a:r>
                <a:r>
                  <a:rPr lang="en-US" sz="44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 </a:t>
                </a:r>
                <a:r>
                  <a:rPr lang="en-US" sz="4400" b="1" i="1" dirty="0" smtClean="0">
                    <a:solidFill>
                      <a:srgbClr val="9C1414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&lt; </a:t>
                </a:r>
                <a:r>
                  <a:rPr lang="en-US" sz="44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ru-RU" sz="4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Чтобы сравнить дроби с разными знаменателями, нужно привести их к общему знаменателю.</a:t>
                </a:r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368" y="1104162"/>
                <a:ext cx="8888849" cy="4287905"/>
              </a:xfrm>
              <a:prstGeom prst="rect">
                <a:avLst/>
              </a:prstGeom>
              <a:blipFill>
                <a:blip r:embed="rId3"/>
                <a:stretch>
                  <a:fillRect l="-2254" r="-2186" b="-3380"/>
                </a:stretch>
              </a:blipFill>
              <a:ln w="38100"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73" y="1320231"/>
            <a:ext cx="2261754" cy="385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7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ДРОБЕЙ С РАЗНЫМИ ЗНАМЕНАТЕЛЯМИ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1740" y="692727"/>
                <a:ext cx="9292695" cy="5796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Например, сравним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НОК (10; 15) = </a:t>
                </a:r>
                <a:r>
                  <a:rPr lang="ru-RU" sz="36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следовательно, </a:t>
                </a:r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6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общий знаменатель этих дробей, а дополнительные множители равны: </a:t>
                </a:r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6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 10 = 3  и  </a:t>
                </a:r>
                <a:r>
                  <a:rPr lang="ru-RU" sz="36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 15 = 2.</a:t>
                </a:r>
              </a:p>
              <a:p>
                <a:endParaRPr lang="ru-RU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 этом случае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Отсюда,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то есть,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40" y="692727"/>
                <a:ext cx="9292695" cy="5796395"/>
              </a:xfrm>
              <a:prstGeom prst="rect">
                <a:avLst/>
              </a:prstGeom>
              <a:blipFill>
                <a:blip r:embed="rId3"/>
                <a:stretch>
                  <a:fillRect l="-2034" r="-2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883712" y="4005411"/>
            <a:ext cx="387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7573" y="4065564"/>
            <a:ext cx="387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008404" y="4328795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673182" y="4345538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197" y="3250886"/>
            <a:ext cx="2752725" cy="22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91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ДРОБЕЙ С РАЗНЫМИ ЗНАМЕНАТЕЛЯМИ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2566" y="989814"/>
                <a:ext cx="11117740" cy="1774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238.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Какая дробь больше: </a:t>
                </a:r>
              </a:p>
              <a:p>
                <a:r>
                  <a:rPr lang="ru-RU" sz="4400" b="1" dirty="0" smtClean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или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:r>
                  <a:rPr lang="ru-RU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или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66" y="989814"/>
                <a:ext cx="11117740" cy="1774781"/>
              </a:xfrm>
              <a:prstGeom prst="rect">
                <a:avLst/>
              </a:prstGeom>
              <a:blipFill>
                <a:blip r:embed="rId2"/>
                <a:stretch>
                  <a:fillRect l="-2193" t="-6164" b="-58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940402" y="2448407"/>
                <a:ext cx="5971309" cy="339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/>
                  <a:t>                     </a:t>
                </a:r>
                <a:endParaRPr lang="ru-RU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НОК (9; 10) = 3² </a:t>
                </a:r>
                <a14:m>
                  <m:oMath xmlns:m="http://schemas.openxmlformats.org/officeDocument/2006/math">
                    <m:r>
                      <a:rPr lang="ru-RU" sz="3600" b="1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600" b="1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 = 90 </a:t>
                </a:r>
              </a:p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·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или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4800" b="1" i="1" smtClean="0">
                        <a:latin typeface="Cambria Math" panose="02040503050406030204" pitchFamily="18" charset="0"/>
                      </a:rPr>
                      <m:t>         </m:t>
                    </m:r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𝟗𝟎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𝟖𝟏</m:t>
                        </m:r>
                      </m:num>
                      <m:den>
                        <m:r>
                          <a:rPr lang="ru-RU" sz="4800" b="1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402" y="2448407"/>
                <a:ext cx="5971309" cy="3395673"/>
              </a:xfrm>
              <a:prstGeom prst="rect">
                <a:avLst/>
              </a:prstGeom>
              <a:blipFill>
                <a:blip r:embed="rId3"/>
                <a:stretch>
                  <a:fillRect l="-3061" r="-3163" b="-43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396" y="2467508"/>
                <a:ext cx="5971309" cy="339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/>
                  <a:t>        </a:t>
                </a:r>
                <a:endParaRPr lang="ru-RU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НОК (4; 9) = 2² </a:t>
                </a:r>
                <a14:m>
                  <m:oMath xmlns:m="http://schemas.openxmlformats.org/officeDocument/2006/math">
                    <m:r>
                      <a:rPr lang="ru-RU" sz="3600" b="1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3² = 36 </a:t>
                </a:r>
              </a:p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·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·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или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·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·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4800" b="1" i="1" smtClean="0">
                        <a:latin typeface="Cambria Math" panose="02040503050406030204" pitchFamily="18" charset="0"/>
                      </a:rPr>
                      <m:t>         </m:t>
                    </m:r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&gt;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6" y="2467508"/>
                <a:ext cx="5971309" cy="3395673"/>
              </a:xfrm>
              <a:prstGeom prst="rect">
                <a:avLst/>
              </a:prstGeom>
              <a:blipFill>
                <a:blip r:embed="rId4"/>
                <a:stretch>
                  <a:fillRect l="-3061" b="-43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5682820" y="1886346"/>
            <a:ext cx="6177" cy="4126523"/>
          </a:xfrm>
          <a:prstGeom prst="line">
            <a:avLst/>
          </a:prstGeom>
          <a:ln w="5715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567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ДРОБЕЙ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РАЗНЫМИ ЗНАМЕНАТЕЛЯМИ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137" y="942481"/>
            <a:ext cx="10556598" cy="22852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48332" y="709312"/>
                <a:ext cx="10031403" cy="1683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Какая машина прошла больший путь?</a:t>
                </a:r>
              </a:p>
              <a:p>
                <a:pPr algn="ctr"/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Что больше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или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332" y="709312"/>
                <a:ext cx="10031403" cy="1683281"/>
              </a:xfrm>
              <a:prstGeom prst="rect">
                <a:avLst/>
              </a:prstGeom>
              <a:blipFill>
                <a:blip r:embed="rId4"/>
                <a:stretch>
                  <a:fillRect l="-2126" t="-6522" r="-425" b="-47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562897" y="3144903"/>
                <a:ext cx="651139" cy="1360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4400" b="1" i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897" y="3144903"/>
                <a:ext cx="651139" cy="13608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9205669" y="3143108"/>
                <a:ext cx="651139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44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5669" y="3143108"/>
                <a:ext cx="651139" cy="13644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842874" y="4742140"/>
                <a:ext cx="2371162" cy="1292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400" b="1" i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и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74" y="4742140"/>
                <a:ext cx="2371162" cy="1292598"/>
              </a:xfrm>
              <a:prstGeom prst="rect">
                <a:avLst/>
              </a:prstGeom>
              <a:blipFill>
                <a:blip r:embed="rId7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713115" y="4742140"/>
                <a:ext cx="2318263" cy="1292662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ru-RU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ru-RU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115" y="4742140"/>
                <a:ext cx="2318263" cy="1292662"/>
              </a:xfrm>
              <a:prstGeom prst="rect">
                <a:avLst/>
              </a:prstGeom>
              <a:blipFill>
                <a:blip r:embed="rId8"/>
                <a:stretch>
                  <a:fillRect b="-14486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/>
          <p:cNvCxnSpPr/>
          <p:nvPr/>
        </p:nvCxnSpPr>
        <p:spPr>
          <a:xfrm flipV="1">
            <a:off x="657728" y="4698100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509949" y="4684502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18187" y="4459144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6691" y="4392115"/>
            <a:ext cx="387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641332" y="4742140"/>
                <a:ext cx="1519968" cy="1292598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ru-RU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332" y="4742140"/>
                <a:ext cx="1519968" cy="1292598"/>
              </a:xfrm>
              <a:prstGeom prst="rect">
                <a:avLst/>
              </a:prstGeom>
              <a:blipFill>
                <a:blip r:embed="rId9"/>
                <a:stretch>
                  <a:fillRect b="-14486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28091" y="3652763"/>
            <a:ext cx="4163522" cy="769441"/>
          </a:xfrm>
          <a:prstGeom prst="rect">
            <a:avLst/>
          </a:prstGeom>
          <a:noFill/>
          <a:ln>
            <a:solidFill>
              <a:srgbClr val="9C1414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НОК (7; 5) = 35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8771254" y="4728765"/>
                <a:ext cx="1519968" cy="1292598"/>
              </a:xfrm>
              <a:prstGeom prst="rect">
                <a:avLst/>
              </a:prstGeom>
              <a:ln>
                <a:solidFill>
                  <a:srgbClr val="9C1414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&gt;</a:t>
                </a:r>
                <a:r>
                  <a:rPr lang="ru-RU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1254" y="4728765"/>
                <a:ext cx="1519968" cy="1292598"/>
              </a:xfrm>
              <a:prstGeom prst="rect">
                <a:avLst/>
              </a:prstGeom>
              <a:blipFill>
                <a:blip r:embed="rId10"/>
                <a:stretch>
                  <a:fillRect b="-14486"/>
                </a:stretch>
              </a:blipFill>
              <a:ln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223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ДРОБЕЙ С РАЗНЫМИ ЗНАМЕНАТЕЛЯМИ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61396" y="2247900"/>
                <a:ext cx="9639300" cy="3730893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Дроби сравнивают следующим образом:</a:t>
                </a:r>
              </a:p>
              <a:p>
                <a:pPr marL="514350" indent="-514350">
                  <a:buAutoNum type="arabicParenR"/>
                </a:pPr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е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сли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lang="en-US" sz="4400" b="1" i="1" dirty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где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k, l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натуральные числа;</a:t>
                </a:r>
              </a:p>
              <a:p>
                <a:pPr marL="514350" indent="-514350">
                  <a:buFontTx/>
                  <a:buAutoNum type="arabicParenR"/>
                </a:pPr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е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сли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ru-RU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lang="en-US" sz="4400" b="1" i="1" dirty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&lt;</a:t>
                </a:r>
                <a:r>
                  <a:rPr lang="en-US" sz="44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где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k, l</a:t>
                </a:r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натуральные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числа.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96" y="2247900"/>
                <a:ext cx="9639300" cy="3730893"/>
              </a:xfrm>
              <a:prstGeom prst="rect">
                <a:avLst/>
              </a:prstGeom>
              <a:blipFill>
                <a:blip r:embed="rId2"/>
                <a:stretch>
                  <a:fillRect l="-1831" t="-2443" r="-1263" b="-504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334066" y="885089"/>
                <a:ext cx="2047355" cy="13052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lang="en-US" sz="5400" b="1" i="1" dirty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b="1" i="1" dirty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sz="54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i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5400" dirty="0">
                  <a:solidFill>
                    <a:srgbClr val="9C141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66" y="885089"/>
                <a:ext cx="2047355" cy="1305229"/>
              </a:xfrm>
              <a:prstGeom prst="rect">
                <a:avLst/>
              </a:prstGeom>
              <a:blipFill>
                <a:blip r:embed="rId3"/>
                <a:stretch>
                  <a:fillRect b="-14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56" y="995925"/>
            <a:ext cx="1830881" cy="32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62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ДРОБЕЙ С РАЗНЫМИ ЗНАМЕНАТЕЛЯМИ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2566" y="818863"/>
                <a:ext cx="11117740" cy="2521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238.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Какая дробь больше:</a:t>
                </a:r>
              </a:p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4400" b="1" dirty="0" smtClean="0"/>
                  <a:t>1)</a:t>
                </a:r>
                <a:r>
                  <a:rPr lang="ru-RU" sz="48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или</a:t>
                </a:r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или</a:t>
                </a:r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66" y="818863"/>
                <a:ext cx="11117740" cy="2521588"/>
              </a:xfrm>
              <a:prstGeom prst="rect">
                <a:avLst/>
              </a:prstGeom>
              <a:blipFill>
                <a:blip r:embed="rId2"/>
                <a:stretch>
                  <a:fillRect l="-2193" t="-4348" b="-26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5747" y="3384612"/>
                <a:ext cx="3574473" cy="2521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ru-RU" sz="4000" b="1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9 или 4 </a:t>
                </a:r>
                <a14:m>
                  <m:oMath xmlns:m="http://schemas.openxmlformats.org/officeDocument/2006/math">
                    <m:r>
                      <a:rPr lang="ru-RU" sz="4000" b="1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</a:p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27 &gt; 16</a:t>
                </a:r>
              </a:p>
              <a:p>
                <a:r>
                  <a:rPr lang="ru-RU" sz="4800" b="1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5400" b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&gt;</a:t>
                </a:r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5400" b="1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47" y="3384612"/>
                <a:ext cx="3574473" cy="2521588"/>
              </a:xfrm>
              <a:prstGeom prst="rect">
                <a:avLst/>
              </a:prstGeom>
              <a:blipFill>
                <a:blip r:embed="rId3"/>
                <a:stretch>
                  <a:fillRect l="-6143" t="-4348" r="-853" b="-1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414655" y="3384612"/>
                <a:ext cx="4308761" cy="2521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ru-RU" sz="4000" b="1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10 или 9 </a:t>
                </a:r>
                <a14:m>
                  <m:oMath xmlns:m="http://schemas.openxmlformats.org/officeDocument/2006/math">
                    <m:r>
                      <a:rPr lang="ru-RU" sz="4000" b="1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9</a:t>
                </a:r>
              </a:p>
              <a:p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80 </a:t>
                </a:r>
                <a:r>
                  <a:rPr lang="ru-RU" sz="40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81</a:t>
                </a:r>
              </a:p>
              <a:p>
                <a:r>
                  <a:rPr lang="ru-RU" sz="4800" b="1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5400" b="1" i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655" y="3384612"/>
                <a:ext cx="4308761" cy="2521588"/>
              </a:xfrm>
              <a:prstGeom prst="rect">
                <a:avLst/>
              </a:prstGeom>
              <a:blipFill>
                <a:blip r:embed="rId4"/>
                <a:stretch>
                  <a:fillRect l="-4950" t="-4348" b="-26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5289349" y="2299852"/>
            <a:ext cx="6177" cy="3757571"/>
          </a:xfrm>
          <a:prstGeom prst="line">
            <a:avLst/>
          </a:prstGeom>
          <a:ln w="5715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565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ДРОБЕЙ С РАЗНЫМИ ЗНАМЕНАТЕЛЯМИ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4834" y="789973"/>
                <a:ext cx="11117740" cy="2390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43</a:t>
                </a:r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Приравняйте числители дробей, а затем сравните:</a:t>
                </a:r>
              </a:p>
              <a:p>
                <a:r>
                  <a:rPr lang="ru-RU" sz="4800" b="1" dirty="0" smtClean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34" y="789973"/>
                <a:ext cx="11117740" cy="2390334"/>
              </a:xfrm>
              <a:prstGeom prst="rect">
                <a:avLst/>
              </a:prstGeom>
              <a:blipFill>
                <a:blip r:embed="rId2"/>
                <a:stretch>
                  <a:fillRect l="-2523" t="-4592" b="-68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53997" y="3293377"/>
                <a:ext cx="2651688" cy="1170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·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800" b="1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800" b="1"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97" y="3293377"/>
                <a:ext cx="2651688" cy="1170449"/>
              </a:xfrm>
              <a:prstGeom prst="rect">
                <a:avLst/>
              </a:prstGeom>
              <a:blipFill>
                <a:blip r:embed="rId3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79407" y="4576896"/>
                <a:ext cx="2326278" cy="1170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800" b="1"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07" y="4576896"/>
                <a:ext cx="2326278" cy="1170449"/>
              </a:xfrm>
              <a:prstGeom prst="rect">
                <a:avLst/>
              </a:prstGeom>
              <a:blipFill>
                <a:blip r:embed="rId4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83485" y="3277295"/>
                <a:ext cx="3246402" cy="1159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·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485" y="3277295"/>
                <a:ext cx="3246402" cy="1159485"/>
              </a:xfrm>
              <a:prstGeom prst="rect">
                <a:avLst/>
              </a:prstGeom>
              <a:blipFill>
                <a:blip r:embed="rId5"/>
                <a:stretch>
                  <a:fillRect b="-4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567235" y="4576896"/>
                <a:ext cx="2254143" cy="1159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𝟕𝟐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𝟖𝟏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𝟕𝟐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𝟖𝟎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235" y="4576896"/>
                <a:ext cx="2254143" cy="1159485"/>
              </a:xfrm>
              <a:prstGeom prst="rect">
                <a:avLst/>
              </a:prstGeom>
              <a:blipFill>
                <a:blip r:embed="rId6"/>
                <a:stretch>
                  <a:fillRect b="-1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8292363" y="3273290"/>
                <a:ext cx="2920992" cy="1159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·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363" y="3273290"/>
                <a:ext cx="2920992" cy="1159228"/>
              </a:xfrm>
              <a:prstGeom prst="rect">
                <a:avLst/>
              </a:prstGeom>
              <a:blipFill>
                <a:blip r:embed="rId7"/>
                <a:stretch>
                  <a:fillRect b="-4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348744" y="4567937"/>
                <a:ext cx="2254143" cy="1159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𝟗𝟏</m:t>
                        </m:r>
                      </m:den>
                    </m:f>
                  </m:oMath>
                </a14:m>
                <a:r>
                  <a:rPr 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ru-RU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744" y="4567937"/>
                <a:ext cx="2254143" cy="1159485"/>
              </a:xfrm>
              <a:prstGeom prst="rect">
                <a:avLst/>
              </a:prstGeom>
              <a:blipFill>
                <a:blip r:embed="rId8"/>
                <a:stretch>
                  <a:fillRect b="-13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3681046" y="2274277"/>
            <a:ext cx="6177" cy="3473068"/>
          </a:xfrm>
          <a:prstGeom prst="line">
            <a:avLst/>
          </a:prstGeom>
          <a:ln w="5715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614096" y="2274277"/>
            <a:ext cx="29641" cy="3473068"/>
          </a:xfrm>
          <a:prstGeom prst="line">
            <a:avLst/>
          </a:prstGeom>
          <a:ln w="5715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9389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ca81167ed7edf6944cc3073b9dbb22c135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8667</TotalTime>
  <Words>204</Words>
  <Application>Microsoft Office PowerPoint</Application>
  <PresentationFormat>Широкоэкранный</PresentationFormat>
  <Paragraphs>80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638</cp:revision>
  <dcterms:created xsi:type="dcterms:W3CDTF">2020-08-26T00:15:27Z</dcterms:created>
  <dcterms:modified xsi:type="dcterms:W3CDTF">2020-10-16T05:47:55Z</dcterms:modified>
</cp:coreProperties>
</file>