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86" r:id="rId3"/>
    <p:sldId id="291" r:id="rId4"/>
    <p:sldId id="296" r:id="rId5"/>
    <p:sldId id="294" r:id="rId6"/>
    <p:sldId id="295" r:id="rId7"/>
    <p:sldId id="293" r:id="rId8"/>
    <p:sldId id="274" r:id="rId9"/>
  </p:sldIdLst>
  <p:sldSz cx="12192000" cy="6858000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1414"/>
    <a:srgbClr val="1F169A"/>
    <a:srgbClr val="5A2781"/>
    <a:srgbClr val="200AA6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38" autoAdjust="0"/>
    <p:restoredTop sz="94364" autoAdjust="0"/>
  </p:normalViewPr>
  <p:slideViewPr>
    <p:cSldViewPr snapToGrid="0">
      <p:cViewPr varScale="1">
        <p:scale>
          <a:sx n="42" d="100"/>
          <a:sy n="42" d="100"/>
        </p:scale>
        <p:origin x="84" y="6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878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722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128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042447" y="3055506"/>
            <a:ext cx="6392426" cy="1599474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54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РЕШЕНИЕ ЗАДАЧ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997563" y="2903563"/>
            <a:ext cx="595744" cy="22878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439336" y="513132"/>
            <a:ext cx="575036" cy="71098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ru-RU" sz="44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147144" y="1277979"/>
            <a:ext cx="921016" cy="33352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0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90" y="450370"/>
            <a:ext cx="1211157" cy="122797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317" y="2815427"/>
            <a:ext cx="2774697" cy="287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98761" y="755361"/>
                <a:ext cx="10957366" cy="56691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213. </a:t>
                </a:r>
                <a:r>
                  <a:rPr lang="ru-RU" sz="36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Приведите дроби к общему знаменателю:</a:t>
                </a:r>
              </a:p>
              <a:p>
                <a:pPr>
                  <a:spcAft>
                    <a:spcPts val="1000"/>
                  </a:spcAft>
                </a:pPr>
                <a:r>
                  <a:rPr lang="ru-RU" sz="4400" b="1" dirty="0" smtClean="0">
                    <a:ea typeface="Calibri" panose="020F0502020204030204" pitchFamily="34" charset="0"/>
                    <a:cs typeface="Arial" panose="020B0604020202020204" pitchFamily="34" charset="0"/>
                  </a:rPr>
                  <a:t>    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𝟏𝟎</m:t>
                        </m:r>
                      </m:den>
                    </m:f>
                    <m:r>
                      <a:rPr lang="ru-RU" sz="4400" b="1" i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  и </m:t>
                    </m:r>
                    <m:r>
                      <a:rPr lang="ru-RU" sz="4400" b="1" i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400" b="1" i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                    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 </a:t>
                </a:r>
              </a:p>
              <a:p>
                <a:pPr>
                  <a:spcAft>
                    <a:spcPts val="1000"/>
                  </a:spcAft>
                </a:pPr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 </m:t>
                    </m:r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                      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𝟑𝟔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ru-RU" sz="4400" b="1" dirty="0" smtClean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ru-RU" sz="44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    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и 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  </a:t>
                </a: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           4</a:t>
                </a:r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ru-RU" sz="44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и 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</a:t>
                </a:r>
              </a:p>
              <a:p>
                <a:pPr>
                  <a:spcAft>
                    <a:spcPts val="1000"/>
                  </a:spcAft>
                </a:pPr>
                <a:r>
                  <a:rPr lang="ru-RU" sz="44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</a:t>
                </a: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𝟓𝟓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𝟖𝟖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𝟖𝟖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ru-RU" sz="44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61" y="755361"/>
                <a:ext cx="10957366" cy="5669181"/>
              </a:xfrm>
              <a:prstGeom prst="rect">
                <a:avLst/>
              </a:prstGeom>
              <a:blipFill rotWithShape="1">
                <a:blip r:embed="rId2"/>
                <a:stretch>
                  <a:fillRect l="-1725" t="-10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V="1">
            <a:off x="1649624" y="1428506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8902379" y="1483208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525376" y="3976188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7539131" y="3969917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11380" y="1252190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807801" y="1240220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68736" y="3749360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32891" y="3729353"/>
            <a:ext cx="6276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3226132" y="1442900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78811" y="1254421"/>
            <a:ext cx="602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12319" y="1227157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7461655" y="1442900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3078464" y="3940070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931952" y="3729353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9195729" y="3960667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144081" y="3747366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362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8009" y="1427490"/>
            <a:ext cx="10056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 В РЕШЕНИИ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57" y="820112"/>
            <a:ext cx="117456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218. </a:t>
            </a:r>
            <a:r>
              <a:rPr lang="ru-RU" sz="3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Сократите дроби </a:t>
            </a:r>
            <a:r>
              <a:rPr lang="ru-RU" sz="3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так, чтобы каждая пара имела равные знаменатели:</a:t>
            </a:r>
            <a:endParaRPr lang="ru-RU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57257" y="2073821"/>
                <a:ext cx="10071405" cy="44072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ru-RU" sz="44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  <m:r>
                          <a:rPr lang="ru-RU" sz="4400" b="1" i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4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  <m:r>
                          <a:rPr lang="ru-RU" sz="4400" b="1" i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  </a:t>
                </a:r>
              </a:p>
              <a:p>
                <a:pPr>
                  <a:spcAft>
                    <a:spcPts val="1000"/>
                  </a:spcAft>
                </a:pP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</a:t>
                </a:r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</a:t>
                </a:r>
                <a:r>
                  <a:rPr lang="ru-RU" sz="4400" b="1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𝟑𝟐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den>
                    </m:f>
                    <m:r>
                      <a:rPr 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и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𝟑𝟐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ru-RU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ru-RU" sz="4400" b="1" dirty="0" smtClean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>
                  <a:spcAft>
                    <a:spcPts val="1000"/>
                  </a:spcAft>
                </a:pP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3)</a:t>
                </a:r>
                <a:r>
                  <a:rPr lang="ru-RU" sz="4400" b="1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𝟐𝟒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𝟏𝟖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𝟐𝟒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ru-RU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и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𝟏𝟖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ru-RU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</a:t>
                </a: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</a:p>
              <a:p>
                <a:pPr>
                  <a:spcAft>
                    <a:spcPts val="1000"/>
                  </a:spcAft>
                </a:pP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4)</a:t>
                </a:r>
                <a:r>
                  <a:rPr lang="ru-RU" sz="4400" b="1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𝟐𝟖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𝟑𝟓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  <m:r>
                          <a:rPr lang="ru-RU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и</m:t>
                    </m:r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  <m:r>
                          <a:rPr lang="ru-RU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 </a:t>
                </a:r>
                <a:endParaRPr lang="ru-RU" sz="44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57" y="2073821"/>
                <a:ext cx="10071405" cy="4407232"/>
              </a:xfrm>
              <a:prstGeom prst="rect">
                <a:avLst/>
              </a:prstGeom>
              <a:blipFill>
                <a:blip r:embed="rId3"/>
                <a:stretch>
                  <a:fillRect l="-2421" b="-19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1673" y="1553859"/>
            <a:ext cx="2963964" cy="150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7965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872" y="-47627"/>
            <a:ext cx="1219200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69980" y="550195"/>
                <a:ext cx="11943764" cy="27744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226.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Мамура потратила на решение задачи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3600" b="1" dirty="0" smtClean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ч</a:t>
                </a:r>
                <a:r>
                  <a:rPr lang="ru-RU" sz="3600" b="1" dirty="0" smtClean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аса, а Манзура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3600" b="1" dirty="0" smtClean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часа. Кто из них решил задачу быстрее?</a:t>
                </a:r>
                <a:endParaRPr lang="ru-RU" sz="36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80" y="550195"/>
                <a:ext cx="11943764" cy="2774414"/>
              </a:xfrm>
              <a:prstGeom prst="rect">
                <a:avLst/>
              </a:prstGeom>
              <a:blipFill>
                <a:blip r:embed="rId2"/>
                <a:stretch>
                  <a:fillRect l="-1531" r="-357" b="-54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59131" y="2970497"/>
                <a:ext cx="10799419" cy="30165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Решение: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Приведем дроби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к общему знаменателю. НОК (5, 9) = 45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·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·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</m:den>
                    </m:f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и   </m:t>
                    </m:r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·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·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</m:den>
                    </m:f>
                  </m:oMath>
                </a14:m>
                <a:endParaRPr lang="ru-RU" sz="44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131" y="2970497"/>
                <a:ext cx="10799419" cy="3016531"/>
              </a:xfrm>
              <a:prstGeom prst="rect">
                <a:avLst/>
              </a:prstGeom>
              <a:blipFill>
                <a:blip r:embed="rId3"/>
                <a:stretch>
                  <a:fillRect l="-16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V="1">
            <a:off x="459131" y="4886099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929413" y="4845271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870598" y="4583661"/>
            <a:ext cx="387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9131" y="4619188"/>
            <a:ext cx="385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908677" y="4207194"/>
                <a:ext cx="2143124" cy="981423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000" b="1" i="1" smtClean="0">
                        <a:solidFill>
                          <a:srgbClr val="9C141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 </m:t>
                    </m:r>
                    <m:f>
                      <m:fPr>
                        <m:ctrlPr>
                          <a:rPr lang="ru-RU" sz="40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</m:den>
                    </m:f>
                  </m:oMath>
                </a14:m>
                <a:r>
                  <a:rPr lang="ru-RU" sz="4000" b="1" dirty="0" smtClean="0"/>
                  <a:t>  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8677" y="4207194"/>
                <a:ext cx="2143124" cy="9814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20365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8009" y="1427490"/>
            <a:ext cx="10056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 В РЕШЕНИИ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57" y="820112"/>
            <a:ext cx="117456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231. </a:t>
            </a:r>
            <a:r>
              <a:rPr lang="ru-RU" sz="3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Приведите дроби к общему знаменателю:</a:t>
            </a:r>
            <a:endParaRPr lang="ru-RU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57257" y="1750655"/>
                <a:ext cx="10946617" cy="50721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ru-RU" sz="44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4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и</m:t>
                    </m:r>
                    <m:r>
                      <a:rPr lang="ru-RU" sz="44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  <m:r>
                          <a:rPr lang="ru-RU" sz="44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НОК (8, 14) = 2³ ∙ 7 = 56</a:t>
                </a:r>
              </a:p>
              <a:p>
                <a:pPr>
                  <a:spcAft>
                    <a:spcPts val="1000"/>
                  </a:spcAft>
                </a:pPr>
                <a:r>
                  <a:rPr lang="ru-RU" sz="3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</a:t>
                </a:r>
                <a:r>
                  <a:rPr lang="ru-RU" sz="3600" b="1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400" b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</m:t>
                    </m:r>
                    <m:r>
                      <a:rPr lang="ru-RU" sz="44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400" b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𝟒𝟗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𝟓𝟔</m:t>
                        </m:r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𝟓𝟔</m:t>
                        </m:r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.</a:t>
                </a:r>
              </a:p>
              <a:p>
                <a:pPr>
                  <a:spcAft>
                    <a:spcPts val="1000"/>
                  </a:spcAft>
                </a:pP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</a:t>
                </a:r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</a:t>
                </a:r>
                <a:r>
                  <a:rPr lang="ru-RU" sz="4400" b="1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и </m:t>
                    </m:r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НОК (8,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10)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2³ ∙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5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40</a:t>
                </a:r>
              </a:p>
              <a:p>
                <a:pPr>
                  <a:spcAft>
                    <a:spcPts val="1000"/>
                  </a:spcAft>
                </a:pP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</m:t>
                    </m:r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𝟒𝟎</m:t>
                        </m:r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𝟒𝟎</m:t>
                        </m:r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</a:t>
                </a:r>
                <a:endParaRPr lang="ru-RU" sz="4400" b="1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>
                  <a:spcAft>
                    <a:spcPts val="1000"/>
                  </a:spcAft>
                </a:pPr>
                <a:endParaRPr lang="ru-RU" sz="36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57" y="1750655"/>
                <a:ext cx="10946617" cy="5072158"/>
              </a:xfrm>
              <a:prstGeom prst="rect">
                <a:avLst/>
              </a:prstGeom>
              <a:blipFill>
                <a:blip r:embed="rId3"/>
                <a:stretch>
                  <a:fillRect l="-22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 flipV="1">
            <a:off x="3531687" y="2735421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5066770" y="2735421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3531686" y="4936454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975330" y="4936454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409777" y="2484862"/>
            <a:ext cx="385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6710" y="2544711"/>
            <a:ext cx="385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09777" y="4745744"/>
            <a:ext cx="385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53421" y="4745744"/>
            <a:ext cx="385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2678" y="2073821"/>
            <a:ext cx="2751947" cy="3347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8032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8009" y="1427490"/>
            <a:ext cx="10056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 В РЕШЕНИИ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44194" y="849318"/>
                <a:ext cx="10946617" cy="57737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3)</a:t>
                </a:r>
                <a:r>
                  <a:rPr lang="ru-RU" sz="4400" b="1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НОК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(12, 9)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2²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∙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3²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36</a:t>
                </a:r>
              </a:p>
              <a:p>
                <a:pPr>
                  <a:spcAft>
                    <a:spcPts val="1000"/>
                  </a:spcAft>
                </a:pPr>
                <a:r>
                  <a:rPr lang="ru-RU" sz="3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</a:t>
                </a:r>
                <a:r>
                  <a:rPr lang="ru-RU" sz="3600" b="1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</m:t>
                    </m:r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𝟐𝟏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𝟑𝟔</m:t>
                        </m:r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𝟑𝟐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𝟑𝟔</m:t>
                        </m:r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4400" b="1" dirty="0" smtClean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endParaRPr>
              </a:p>
              <a:p>
                <a:pPr>
                  <a:spcAft>
                    <a:spcPts val="1000"/>
                  </a:spcAft>
                </a:pPr>
                <a:endParaRPr lang="ru-RU" sz="3600" b="1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>
                  <a:spcAft>
                    <a:spcPts val="1000"/>
                  </a:spcAft>
                </a:pPr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4)</a:t>
                </a:r>
                <a:r>
                  <a:rPr lang="ru-RU" sz="4400" b="1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</m:t>
                    </m:r>
                    <m:r>
                      <a:rPr lang="ru-RU" sz="44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НОК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(10, 6)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∙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3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∙ 5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30</a:t>
                </a:r>
              </a:p>
              <a:p>
                <a:pPr>
                  <a:spcAft>
                    <a:spcPts val="1000"/>
                  </a:spcAft>
                </a:pPr>
                <a:r>
                  <a:rPr lang="ru-RU" sz="3600" b="1" dirty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</a:t>
                </a:r>
                <a:r>
                  <a:rPr lang="ru-RU" sz="3600" b="1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44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400" b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</m:t>
                    </m:r>
                    <m:f>
                      <m:fPr>
                        <m:ctrlPr>
                          <a:rPr lang="ru-RU" sz="4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  <m:r>
                          <a:rPr lang="ru-RU" sz="44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4400" b="1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>
                  <a:spcAft>
                    <a:spcPts val="1000"/>
                  </a:spcAft>
                </a:pPr>
                <a:endParaRPr lang="ru-RU" sz="36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94" y="849318"/>
                <a:ext cx="10946617" cy="5773760"/>
              </a:xfrm>
              <a:prstGeom prst="rect">
                <a:avLst/>
              </a:prstGeom>
              <a:blipFill>
                <a:blip r:embed="rId3"/>
                <a:stretch>
                  <a:fillRect l="-22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 flipV="1">
            <a:off x="3479436" y="1808287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5123376" y="1808287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3614419" y="4732060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103945" y="4732060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357527" y="1617577"/>
            <a:ext cx="385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45337" y="1617577"/>
            <a:ext cx="385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95982" y="4527088"/>
            <a:ext cx="385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34288" y="4527088"/>
            <a:ext cx="385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2365" y="1179823"/>
            <a:ext cx="2751947" cy="3347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1501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872" y="-47627"/>
            <a:ext cx="1219200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65655" y="820674"/>
                <a:ext cx="11342127" cy="1759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233.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Сколько дробей со знаменателем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84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находится между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endParaRPr lang="ru-RU" sz="40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55" y="820674"/>
                <a:ext cx="11342127" cy="1759328"/>
              </a:xfrm>
              <a:prstGeom prst="rect">
                <a:avLst/>
              </a:prstGeom>
              <a:blipFill>
                <a:blip r:embed="rId2"/>
                <a:stretch>
                  <a:fillRect l="-1666" t="-3819" b="-38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65655" y="2331412"/>
                <a:ext cx="11599922" cy="19493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Решение: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Приведем дроби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36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  <m: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к знаменателю 84: </a:t>
                </a:r>
                <a14:m>
                  <m:oMath xmlns:m="http://schemas.openxmlformats.org/officeDocument/2006/math">
                    <m:r>
                      <a:rPr lang="ru-RU" sz="36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den>
                    </m:f>
                    <m:r>
                      <a:rPr lang="ru-RU" sz="36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· </m:t>
                        </m:r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· </m:t>
                        </m:r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  <m:r>
                      <a:rPr lang="ru-RU" sz="36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𝟖𝟒</m:t>
                        </m:r>
                      </m:den>
                    </m:f>
                    <m:r>
                      <a:rPr lang="ru-RU" sz="36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  </m:t>
                    </m:r>
                    <m:r>
                      <a:rPr lang="ru-RU" sz="36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и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ru-RU" sz="36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  <m: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36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·</m:t>
                        </m:r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  <m: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·</m:t>
                        </m:r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ru-RU" sz="36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num>
                      <m:den>
                        <m:r>
                          <a:rPr lang="ru-RU" sz="36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𝟖𝟒</m:t>
                        </m:r>
                      </m:den>
                    </m:f>
                  </m:oMath>
                </a14:m>
                <a:endParaRPr lang="ru-RU" sz="36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55" y="2331412"/>
                <a:ext cx="11599922" cy="1949316"/>
              </a:xfrm>
              <a:prstGeom prst="rect">
                <a:avLst/>
              </a:prstGeom>
              <a:blipFill>
                <a:blip r:embed="rId3"/>
                <a:stretch>
                  <a:fillRect l="-1629" b="-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V="1">
            <a:off x="4330158" y="3294558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8751861" y="3313382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627169" y="3109799"/>
            <a:ext cx="387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02571" y="3044460"/>
            <a:ext cx="352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07503" y="4602605"/>
                <a:ext cx="912429" cy="12450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num>
                        <m:den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𝟖𝟒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03" y="4602605"/>
                <a:ext cx="912429" cy="124502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087458" y="4577786"/>
                <a:ext cx="912429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num>
                        <m:den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𝟖𝟒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7458" y="4577786"/>
                <a:ext cx="912429" cy="12613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1906916" y="5036904"/>
                <a:ext cx="862737" cy="923330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5400" b="1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…</m:t>
                      </m:r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6916" y="5036904"/>
                <a:ext cx="862737" cy="9233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4743876" y="4577786"/>
            <a:ext cx="4534458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22 дроби  со знаменателем 84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5175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4" grpId="0"/>
      <p:bldP spid="16" grpId="0"/>
      <p:bldP spid="23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44532" y="1811466"/>
            <a:ext cx="62967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РЕШИТЬ ЗАДАЧИ 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СТРАНИЦЕ </a:t>
            </a: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42.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232, № 234.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805" y="1501140"/>
            <a:ext cx="3658848" cy="389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806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6d94d835a8d089a3617760b269cbd0caed4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8558</TotalTime>
  <Words>138</Words>
  <Application>Microsoft Office PowerPoint</Application>
  <PresentationFormat>Широкоэкранный</PresentationFormat>
  <Paragraphs>71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Тема Office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638</cp:revision>
  <dcterms:created xsi:type="dcterms:W3CDTF">2020-08-26T00:15:27Z</dcterms:created>
  <dcterms:modified xsi:type="dcterms:W3CDTF">2020-10-16T06:56:41Z</dcterms:modified>
</cp:coreProperties>
</file>