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84" r:id="rId3"/>
    <p:sldId id="293" r:id="rId4"/>
    <p:sldId id="283" r:id="rId5"/>
    <p:sldId id="290" r:id="rId6"/>
    <p:sldId id="286" r:id="rId7"/>
    <p:sldId id="285" r:id="rId8"/>
    <p:sldId id="291" r:id="rId9"/>
    <p:sldId id="292" r:id="rId10"/>
    <p:sldId id="274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56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7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76463" y="2539870"/>
            <a:ext cx="7434288" cy="298446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48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ПРИВЕДЕНИЕ ДРОБЕЙ К ОБЩЕМУ ЗНАМЕНАТЕЛЮ</a:t>
            </a:r>
            <a:endParaRPr lang="ru-RU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701056" y="2714015"/>
            <a:ext cx="595744" cy="26361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306336" y="513132"/>
            <a:ext cx="575036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40416" y="1294604"/>
            <a:ext cx="1127494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183" y="2903563"/>
            <a:ext cx="2800306" cy="27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4750" y="1995054"/>
            <a:ext cx="72320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ПОВТОРИТЬ ТЕМУ, ВЫПИСАТЬ ОПРЕДЕЛЕНИЯ И СВОЙСТВА.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РЕШИТЬ ЗАДАЧИ НА </a:t>
            </a:r>
            <a:r>
              <a:rPr lang="ru-RU" sz="3600" b="1" dirty="0">
                <a:solidFill>
                  <a:srgbClr val="002060"/>
                </a:solidFill>
              </a:rPr>
              <a:t>СТРАНИЦЕ </a:t>
            </a:r>
            <a:r>
              <a:rPr lang="ru-RU" sz="3600" b="1" dirty="0" smtClean="0">
                <a:solidFill>
                  <a:srgbClr val="002060"/>
                </a:solidFill>
              </a:rPr>
              <a:t>42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smtClean="0">
                <a:solidFill>
                  <a:srgbClr val="002060"/>
                </a:solidFill>
              </a:rPr>
              <a:t>№ 228</a:t>
            </a:r>
            <a:r>
              <a:rPr lang="ru-RU" sz="3600" b="1" dirty="0" smtClean="0">
                <a:solidFill>
                  <a:srgbClr val="002060"/>
                </a:solidFill>
              </a:rPr>
              <a:t>, № 229, № 230.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20" y="1378955"/>
            <a:ext cx="3199984" cy="388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60" y="1725102"/>
            <a:ext cx="2105893" cy="3319227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26966" y="774254"/>
                <a:ext cx="9368052" cy="1774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1. 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Приведите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4800" b="1" i="1">
                        <a:latin typeface="Cambria Math" panose="02040503050406030204" pitchFamily="18" charset="0"/>
                      </a:rPr>
                      <m:t> и 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к общему знаменателю.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966" y="774254"/>
                <a:ext cx="9368052" cy="1774781"/>
              </a:xfrm>
              <a:prstGeom prst="rect">
                <a:avLst/>
              </a:prstGeom>
              <a:blipFill>
                <a:blip r:embed="rId4"/>
                <a:stretch>
                  <a:fillRect l="-2277" b="-13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779690" y="3188032"/>
                <a:ext cx="2011063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9C1414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44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>
                          <a:latin typeface="Cambria Math" panose="02040503050406030204" pitchFamily="18" charset="0"/>
                        </a:rPr>
                        <m:t>и </m:t>
                      </m:r>
                      <m:r>
                        <a:rPr lang="ru-RU" sz="4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9C141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690" y="3188032"/>
                <a:ext cx="2011063" cy="13644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17380" y="2704850"/>
            <a:ext cx="38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4252" y="2704850"/>
            <a:ext cx="387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779690" y="3052205"/>
            <a:ext cx="472893" cy="358667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058944" y="3066785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453154" y="3188032"/>
                <a:ext cx="1760995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9C1414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4400" b="1" i="1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9C1414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154" y="3188032"/>
                <a:ext cx="1760995" cy="13644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>
            <a:off x="6019281" y="3925656"/>
            <a:ext cx="1205345" cy="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23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15" y="976754"/>
            <a:ext cx="1676893" cy="2142440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08312" y="976754"/>
                <a:ext cx="8720352" cy="1774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2. 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Приведите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  <m:r>
                      <a:rPr lang="ru-RU" sz="4800" b="1" i="1">
                        <a:latin typeface="Cambria Math" panose="02040503050406030204" pitchFamily="18" charset="0"/>
                      </a:rPr>
                      <m:t> и 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к общему знаменателю.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312" y="976754"/>
                <a:ext cx="8720352" cy="1774781"/>
              </a:xfrm>
              <a:prstGeom prst="rect">
                <a:avLst/>
              </a:prstGeom>
              <a:blipFill>
                <a:blip r:embed="rId4"/>
                <a:stretch>
                  <a:fillRect l="-2446" t="-6186" r="-140" b="-27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623701" y="3083832"/>
                <a:ext cx="989373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701" y="3083832"/>
                <a:ext cx="989373" cy="13644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29737" y="2672743"/>
            <a:ext cx="38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5213" y="4386137"/>
            <a:ext cx="38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623701" y="2992935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484850" y="4802234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961496" y="4835756"/>
                <a:ext cx="2037796" cy="1378198"/>
              </a:xfrm>
              <a:prstGeom prst="rect">
                <a:avLst/>
              </a:prstGeom>
              <a:ln>
                <a:solidFill>
                  <a:srgbClr val="9C1414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𝟓𝟔</m:t>
                          </m:r>
                        </m:num>
                        <m:den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𝟔𝟎</m:t>
                          </m:r>
                        </m:den>
                      </m:f>
                      <m:r>
                        <a:rPr lang="ru-RU" sz="4400" b="1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496" y="4835756"/>
                <a:ext cx="2037796" cy="13781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665048" y="4844861"/>
                <a:ext cx="1917000" cy="1359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 panose="02040503050406030204" pitchFamily="18" charset="0"/>
                        </a:rPr>
                        <m:t>и    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048" y="4844861"/>
                <a:ext cx="1917000" cy="13599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568015" y="3090160"/>
                <a:ext cx="3726918" cy="1378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𝟓𝟔</m:t>
                          </m:r>
                        </m:num>
                        <m:den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015" y="3090160"/>
                <a:ext cx="3726918" cy="13781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59262" y="4826651"/>
                <a:ext cx="3726918" cy="1378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ru-RU" sz="4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4400" b="1" i="1">
                              <a:latin typeface="Cambria Math" panose="02040503050406030204" pitchFamily="18" charset="0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262" y="4826651"/>
                <a:ext cx="3726918" cy="13781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211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  <p:bldP spid="10" grpId="0"/>
      <p:bldP spid="15" grpId="0" animBg="1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11" y="1993183"/>
            <a:ext cx="2387415" cy="29008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05279" y="1351246"/>
            <a:ext cx="8660248" cy="4184735"/>
          </a:xfrm>
          <a:prstGeom prst="rect">
            <a:avLst/>
          </a:prstGeom>
          <a:ln w="38100">
            <a:solidFill>
              <a:srgbClr val="9C1414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Привести </a:t>
            </a:r>
            <a:r>
              <a:rPr lang="ru-R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дроби к общему знаменателю, значит записать их как дроби с одинаковыми знаменателями.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Общий </a:t>
            </a:r>
            <a:r>
              <a:rPr lang="ru-R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знаменатель данных дробей это наименьшее число, на которое делится знаменатель </a:t>
            </a:r>
            <a:r>
              <a:rPr lang="ru-RU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каждой </a:t>
            </a:r>
            <a:r>
              <a:rPr lang="ru-RU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дроби, то есть НОК знаменателей этих дробей.</a:t>
            </a:r>
            <a:endParaRPr lang="ru-RU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252" y="1149290"/>
            <a:ext cx="10772404" cy="5016758"/>
          </a:xfrm>
          <a:prstGeom prst="rect">
            <a:avLst/>
          </a:prstGeom>
          <a:noFill/>
          <a:ln w="38100">
            <a:solidFill>
              <a:srgbClr val="9C141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Для того чтобы привести дроби к наименьшему общему знаменателю нужно: 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buAutoNum type="arabicParenR"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Сократить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если это возможно, дроби 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найти</a:t>
            </a:r>
          </a:p>
          <a:p>
            <a:pPr lvl="0"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НОК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их знаменателей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Найденный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наименьший общий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знаменатель</a:t>
            </a:r>
          </a:p>
          <a:p>
            <a:pPr lvl="0"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разделить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на знаменатель каждой дроби и найти дополнительные множители для каждой из них.</a:t>
            </a:r>
          </a:p>
          <a:p>
            <a:pPr lvl="0"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Числитель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каждой дроби умножить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</a:p>
          <a:p>
            <a:pPr lvl="0"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соответствующий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дополнительный множитель.</a:t>
            </a:r>
          </a:p>
        </p:txBody>
      </p:sp>
    </p:spTree>
    <p:extLst>
      <p:ext uri="{BB962C8B-B14F-4D97-AF65-F5344CB8AC3E}">
        <p14:creationId xmlns:p14="http://schemas.microsoft.com/office/powerpoint/2010/main" val="572591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84909" y="715158"/>
                <a:ext cx="11526981" cy="5617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212. </a:t>
                </a:r>
                <a:r>
                  <a:rPr lang="ru-RU" sz="32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Приведите дроби к общему знаменателю:</a:t>
                </a:r>
              </a:p>
              <a:p>
                <a:pPr algn="ctr"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ru-RU" sz="40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ru-RU" sz="40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 и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                  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</a:t>
                </a:r>
                <a:endParaRPr lang="ru-RU" sz="40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 </m:t>
                    </m:r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                         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ru-RU" sz="40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742950" indent="-742950">
                  <a:lnSpc>
                    <a:spcPct val="150000"/>
                  </a:lnSpc>
                  <a:spcAft>
                    <a:spcPts val="1000"/>
                  </a:spcAft>
                  <a:buAutoNum type="arabicParenR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и 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</a:t>
                </a: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</a:t>
                </a:r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 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</a:t>
                </a: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ru-RU" sz="3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9" y="715158"/>
                <a:ext cx="11526981" cy="5617179"/>
              </a:xfrm>
              <a:prstGeom prst="rect">
                <a:avLst/>
              </a:prstGeom>
              <a:blipFill>
                <a:blip r:embed="rId2"/>
                <a:stretch>
                  <a:fillRect t="-9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2500742" y="129006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947563" y="1314093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156852" y="3658453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9060869" y="3649375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20631" y="1099357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47563" y="1099357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56852" y="3385628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60869" y="3396843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62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43346" y="824377"/>
                <a:ext cx="11443854" cy="53430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214.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Выразите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в одинаковых долях:</a:t>
                </a:r>
                <a:endParaRPr lang="ru-RU" sz="3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6" y="824377"/>
                <a:ext cx="11443854" cy="5343066"/>
              </a:xfrm>
              <a:prstGeom prst="rect">
                <a:avLst/>
              </a:prstGeom>
              <a:blipFill rotWithShape="0">
                <a:blip r:embed="rId2"/>
                <a:stretch>
                  <a:fillRect l="-1918" t="-1140" b="-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969817" y="1649976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105891" y="168259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837666" y="2792382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009874" y="2772143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928255" y="3954806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187285" y="3908804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823042" y="5102135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906522" y="5110936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45125" y="1388366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95913" y="2515256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5853" y="2601672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2761" y="1388366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125" y="3742454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7407" y="3705979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5853" y="4883236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0846" y="4848886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822019" y="5102135"/>
                <a:ext cx="2856167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019" y="5102135"/>
                <a:ext cx="2856167" cy="10275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786554" y="3937478"/>
                <a:ext cx="317035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и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554" y="3937478"/>
                <a:ext cx="3170355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858452" y="2825222"/>
                <a:ext cx="2859373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 и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452" y="2825222"/>
                <a:ext cx="2859373" cy="10275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3799077" y="1676339"/>
                <a:ext cx="3529428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 и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77" y="1676339"/>
                <a:ext cx="3529428" cy="10275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7815115" y="1676339"/>
                <a:ext cx="2445477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2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200" b="1">
                          <a:latin typeface="Cambria Math" panose="02040503050406030204" pitchFamily="18" charset="0"/>
                        </a:rPr>
                        <m:t> и  </m:t>
                      </m:r>
                      <m:r>
                        <a:rPr lang="ru-RU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𝟒𝟓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115" y="1676339"/>
                <a:ext cx="2445477" cy="10275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815115" y="2825222"/>
                <a:ext cx="2445477" cy="102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2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200" b="1">
                          <a:latin typeface="Cambria Math" panose="02040503050406030204" pitchFamily="18" charset="0"/>
                        </a:rPr>
                        <m:t> и </m:t>
                      </m:r>
                      <m:r>
                        <a:rPr lang="ru-RU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200" b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115" y="2825222"/>
                <a:ext cx="2445477" cy="10277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7815115" y="3954806"/>
                <a:ext cx="2355708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𝟔𝟎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3200" b="1">
                          <a:latin typeface="Cambria Math" panose="02040503050406030204" pitchFamily="18" charset="0"/>
                        </a:rPr>
                        <m:t> и </m:t>
                      </m:r>
                      <m:r>
                        <a:rPr lang="ru-RU" sz="3200" b="1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𝟔𝟎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115" y="3954806"/>
                <a:ext cx="2355708" cy="10175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815115" y="5110496"/>
                <a:ext cx="2286780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200" b="1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3200" b="1">
                          <a:latin typeface="Cambria Math" panose="02040503050406030204" pitchFamily="18" charset="0"/>
                        </a:rPr>
                        <m:t>и </m:t>
                      </m:r>
                      <m:r>
                        <a:rPr lang="ru-RU" sz="3200" b="1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ru-RU" sz="3200" b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115" y="5110496"/>
                <a:ext cx="2286780" cy="10275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565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11" grpId="0"/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073195" y="748617"/>
                <a:ext cx="10620121" cy="14740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32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219. </a:t>
                </a:r>
                <a:r>
                  <a:rPr lang="ru-RU" sz="32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Сократите дроби и приведите их к общему </a:t>
                </a:r>
                <a:r>
                  <a:rPr lang="ru-RU" sz="32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знаменателю:  </a:t>
                </a: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𝟏𝟎𝟖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𝟕𝟎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𝟏𝟖𝟎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</a:t>
                </a:r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95" y="748617"/>
                <a:ext cx="10620121" cy="1474058"/>
              </a:xfrm>
              <a:prstGeom prst="rect">
                <a:avLst/>
              </a:prstGeom>
              <a:blipFill>
                <a:blip r:embed="rId3"/>
                <a:stretch>
                  <a:fillRect l="-1435" t="-5372" b="-7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77863" y="2222675"/>
                <a:ext cx="11589446" cy="2265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lnSpc>
                    <a:spcPct val="115000"/>
                  </a:lnSpc>
                  <a:spcAft>
                    <a:spcPts val="1000"/>
                  </a:spcAft>
                  <a:buAutoNum type="arabicParenR"/>
                </a:pPr>
                <a14:m>
                  <m:oMath xmlns:m="http://schemas.openxmlformats.org/officeDocument/2006/math"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𝟏𝟎𝟖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𝟕𝟎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𝟏𝟖𝟎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: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𝟏𝟎𝟖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: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𝟕𝟎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𝟏𝟖𝟎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𝟕𝟎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: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𝟏𝟖𝟎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: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4000" b="1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и</m:t>
                    </m:r>
                  </m:oMath>
                </a14:m>
                <a:r>
                  <a:rPr lang="ru-RU" sz="40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63" y="2222675"/>
                <a:ext cx="11589446" cy="2265748"/>
              </a:xfrm>
              <a:prstGeom prst="rect">
                <a:avLst/>
              </a:prstGeom>
              <a:blipFill>
                <a:blip r:embed="rId4"/>
                <a:stretch>
                  <a:fillRect b="-4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2057881" y="3437514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96975" y="3154670"/>
            <a:ext cx="408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77863" y="4442864"/>
                <a:ext cx="11589446" cy="2265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: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4000" b="1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и</m:t>
                    </m:r>
                  </m:oMath>
                </a14:m>
                <a:r>
                  <a:rPr lang="ru-RU" sz="40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  <a:r>
                  <a:rPr lang="ru-RU" sz="40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</m:t>
                    </m:r>
                  </m:oMath>
                </a14:m>
                <a:r>
                  <a:rPr lang="ru-RU" sz="40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0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63" y="4442864"/>
                <a:ext cx="11589446" cy="2265748"/>
              </a:xfrm>
              <a:prstGeom prst="rect">
                <a:avLst/>
              </a:prstGeom>
              <a:blipFill>
                <a:blip r:embed="rId5"/>
                <a:stretch>
                  <a:fillRect l="-1840" b="-4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1933188" y="566912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71323" y="5375084"/>
            <a:ext cx="3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2918" y="5375084"/>
            <a:ext cx="3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216771" y="566912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79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" y="-47627"/>
            <a:ext cx="12192000" cy="82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ДРОБЕЙ К ОБЩЕМУ ЗНАМЕНАТЕЛЮ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28199" y="824377"/>
                <a:ext cx="11342127" cy="1691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223. </a:t>
                </a:r>
                <a:r>
                  <a:rPr lang="ru-RU" sz="32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Сколько дробей со знаменателем 30 находится между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9" y="824377"/>
                <a:ext cx="11342127" cy="1691745"/>
              </a:xfrm>
              <a:prstGeom prst="rect">
                <a:avLst/>
              </a:prstGeom>
              <a:blipFill>
                <a:blip r:embed="rId2"/>
                <a:stretch>
                  <a:fillRect l="-1343" t="-3237" b="-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3236" y="2516122"/>
                <a:ext cx="11471563" cy="215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32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Приведем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к знаменателю </a:t>
                </a:r>
                <a:r>
                  <a:rPr lang="ru-RU" sz="32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30</a:t>
                </a:r>
                <a:r>
                  <a:rPr lang="ru-RU" sz="32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      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den>
                    </m:f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</m:t>
                    </m:r>
                    <m:r>
                      <a:rPr lang="ru-RU" sz="40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</m:oMath>
                </a14:m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36" y="2516122"/>
                <a:ext cx="11471563" cy="2158540"/>
              </a:xfrm>
              <a:prstGeom prst="rect">
                <a:avLst/>
              </a:prstGeom>
              <a:blipFill>
                <a:blip r:embed="rId3"/>
                <a:stretch>
                  <a:fillRect l="-1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1643680" y="3595392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233474" y="366303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04691" y="3439456"/>
            <a:ext cx="3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9626" y="3333782"/>
            <a:ext cx="65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328994" y="4867920"/>
                <a:ext cx="91242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94" y="4867920"/>
                <a:ext cx="912429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710338" y="4867916"/>
                <a:ext cx="91242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338" y="4867916"/>
                <a:ext cx="912429" cy="12488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015691" y="4867916"/>
                <a:ext cx="91242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691" y="4867916"/>
                <a:ext cx="912429" cy="12488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321045" y="4867916"/>
                <a:ext cx="91242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045" y="4867916"/>
                <a:ext cx="912429" cy="12488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617316" y="4867919"/>
                <a:ext cx="91242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16" y="4867919"/>
                <a:ext cx="912429" cy="12488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7896049" y="4867920"/>
                <a:ext cx="912429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049" y="4867920"/>
                <a:ext cx="912429" cy="12613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479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4" grpId="0"/>
      <p:bldP spid="12" grpId="0"/>
      <p:bldP spid="13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9e980d631ee9f661984cc4f1fb8acf6a9e2e8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8175</TotalTime>
  <Words>266</Words>
  <Application>Microsoft Office PowerPoint</Application>
  <PresentationFormat>Широкоэкранный</PresentationFormat>
  <Paragraphs>94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601</cp:revision>
  <dcterms:created xsi:type="dcterms:W3CDTF">2020-08-26T00:15:27Z</dcterms:created>
  <dcterms:modified xsi:type="dcterms:W3CDTF">2020-10-12T08:59:30Z</dcterms:modified>
</cp:coreProperties>
</file>