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7" r:id="rId2"/>
    <p:sldId id="297" r:id="rId3"/>
    <p:sldId id="287" r:id="rId4"/>
    <p:sldId id="291" r:id="rId5"/>
    <p:sldId id="294" r:id="rId6"/>
    <p:sldId id="292" r:id="rId7"/>
    <p:sldId id="296" r:id="rId8"/>
    <p:sldId id="293" r:id="rId9"/>
    <p:sldId id="295" r:id="rId10"/>
    <p:sldId id="274" r:id="rId11"/>
  </p:sldIdLst>
  <p:sldSz cx="12192000" cy="6858000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1414"/>
    <a:srgbClr val="1F169A"/>
    <a:srgbClr val="5A2781"/>
    <a:srgbClr val="200AA6"/>
    <a:srgbClr val="FF99FF"/>
    <a:srgbClr val="F682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38" autoAdjust="0"/>
    <p:restoredTop sz="94364" autoAdjust="0"/>
  </p:normalViewPr>
  <p:slideViewPr>
    <p:cSldViewPr snapToGrid="0">
      <p:cViewPr varScale="1">
        <p:scale>
          <a:sx n="69" d="100"/>
          <a:sy n="69" d="100"/>
        </p:scale>
        <p:origin x="49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F24D63-C40D-4953-A3B3-012ACEF41A2B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40020-5023-489D-A913-062CDB77B6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8364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878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040020-5023-489D-A913-062CDB77B6E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4065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56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279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102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29848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54209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382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05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8266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578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7175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822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569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8122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95D81-2D94-4EAB-A4E9-3898723740E1}" type="datetimeFigureOut">
              <a:rPr lang="ru-RU" smtClean="0"/>
              <a:pPr/>
              <a:t>12.10.2020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BEC83-BD83-4E7E-81AE-40D2444D3A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76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3.jp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2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7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8.png"/><Relationship Id="rId9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jpg"/><Relationship Id="rId5" Type="http://schemas.openxmlformats.org/officeDocument/2006/relationships/image" Target="../media/image18.png"/><Relationship Id="rId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5.png"/><Relationship Id="rId5" Type="http://schemas.openxmlformats.org/officeDocument/2006/relationships/image" Target="../media/image240.png"/><Relationship Id="rId4" Type="http://schemas.openxmlformats.org/officeDocument/2006/relationships/image" Target="../media/image2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0"/>
            <a:ext cx="12192000" cy="20195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57485" y="588125"/>
            <a:ext cx="6477231" cy="954498"/>
          </a:xfrm>
          <a:prstGeom prst="rect">
            <a:avLst/>
          </a:prstGeom>
        </p:spPr>
        <p:txBody>
          <a:bodyPr vert="horz" wrap="square" lIns="0" tIns="30867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ru-RU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042447" y="3201523"/>
            <a:ext cx="6090172" cy="1599474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Bef>
                <a:spcPts val="233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26841"/>
            <a:r>
              <a:rPr lang="ru-RU" sz="5400" b="1" kern="800" spc="-53" dirty="0" smtClean="0">
                <a:solidFill>
                  <a:srgbClr val="002060"/>
                </a:solidFill>
                <a:latin typeface="Arial" pitchFamily="34" charset="0"/>
                <a:ea typeface="+mj-ea"/>
                <a:cs typeface="Arial" pitchFamily="34" charset="0"/>
              </a:rPr>
              <a:t>РЕШЕНИЕ ЗАДАЧ</a:t>
            </a:r>
            <a:endParaRPr lang="ru-RU" sz="5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953634" y="3072686"/>
            <a:ext cx="595744" cy="194368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439336" y="513132"/>
            <a:ext cx="575036" cy="649433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ru-RU" sz="40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0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093356" y="1156956"/>
            <a:ext cx="1123624" cy="395080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ru-RU" sz="24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2400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007" y="675229"/>
            <a:ext cx="950256" cy="963454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0199" y="2607674"/>
            <a:ext cx="2860934" cy="2873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1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2983" y="0"/>
            <a:ext cx="12189017" cy="81741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83" y="109532"/>
            <a:ext cx="121890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САМОСТОЯТЕЛЬНОЙ РАБОТЫ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82146" y="2247951"/>
            <a:ext cx="501534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ВЫПОЛНИТЬ ТЕСТ № 2 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СТРАНИЦЕ 38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6983" y="1796760"/>
            <a:ext cx="4954618" cy="2983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806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ПОВТОРЕНИЕ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512619" y="761000"/>
                <a:ext cx="10917382" cy="16114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spcAft>
                    <a:spcPts val="1000"/>
                  </a:spcAft>
                </a:pPr>
                <a:r>
                  <a:rPr lang="ru-RU" sz="32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  216</a:t>
                </a:r>
                <a:r>
                  <a:rPr lang="ru-RU" sz="3200" b="1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. </a:t>
                </a:r>
                <a:r>
                  <a:rPr lang="ru-RU" sz="32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Приведите дроби к знаменателю 48:</a:t>
                </a:r>
                <a:endParaRPr lang="ru-RU" sz="32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algn="ctr">
                  <a:spcAft>
                    <a:spcPts val="1000"/>
                  </a:spcAft>
                </a:pPr>
                <a:r>
                  <a:rPr lang="ru-RU" sz="3200" b="1" dirty="0">
                    <a:latin typeface="Arial" panose="020B0604020202020204" pitchFamily="34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,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𝟒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,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,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𝟖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,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𝟏𝟏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,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𝟏𝟑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,  </m:t>
                    </m:r>
                    <m:f>
                      <m:fPr>
                        <m:ctrlP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𝟐𝟑</m:t>
                        </m:r>
                      </m:num>
                      <m:den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𝟐𝟒</m:t>
                        </m:r>
                        <m:r>
                          <a:rPr lang="ru-RU" sz="40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Arial" panose="020B0604020202020204" pitchFamily="34" charset="0"/>
                          </a:rPr>
                          <m:t> </m:t>
                        </m:r>
                      </m:den>
                    </m:f>
                    <m:r>
                      <a:rPr lang="ru-RU" sz="4000" b="1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endParaRPr lang="ru-RU" sz="4000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619" y="761000"/>
                <a:ext cx="10917382" cy="1611467"/>
              </a:xfrm>
              <a:prstGeom prst="rect">
                <a:avLst/>
              </a:prstGeom>
              <a:blipFill rotWithShape="0">
                <a:blip r:embed="rId2"/>
                <a:stretch>
                  <a:fillRect t="-49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353287" y="2197664"/>
                <a:ext cx="11540836" cy="4271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𝟏𝟔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𝟏𝟔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𝟏𝟔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𝟒𝟖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3200" b="1" i="1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𝟏𝟐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𝟑𝟔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𝟒𝟖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ru-RU" sz="3200" b="1" i="0" smtClean="0">
                          <a:latin typeface="Cambria Math" panose="02040503050406030204" pitchFamily="18" charset="0"/>
                        </a:rPr>
                        <m:t>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ru-RU" sz="3200" b="1" i="0" smtClean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ru-RU" sz="3200" b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𝟒𝟎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𝟒𝟖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𝟒𝟖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𝟏𝟐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𝟏𝟏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𝟏𝟐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𝟒𝟒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𝟒𝟖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𝟏𝟑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𝟏𝟔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𝟏𝟑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𝟏𝟔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𝟑𝟗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𝟒𝟖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,  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𝟐𝟑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𝟐𝟒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𝟐𝟑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𝟐𝟒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𝟒𝟔</m:t>
                          </m:r>
                        </m:num>
                        <m:den>
                          <m:r>
                            <a:rPr lang="ru-RU" sz="3200" b="1" i="0">
                              <a:latin typeface="Cambria Math" panose="02040503050406030204" pitchFamily="18" charset="0"/>
                            </a:rPr>
                            <m:t>𝟒𝟖</m:t>
                          </m:r>
                        </m:den>
                      </m:f>
                      <m:r>
                        <a:rPr lang="ru-RU" sz="3200" b="1" i="0"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3200" b="1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287" y="2197664"/>
                <a:ext cx="11540836" cy="4271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546628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13855" y="801503"/>
            <a:ext cx="111763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191.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Запишите в виде обыкновенных дробей и, если можно, сократите: 0,6;  0,9;  0,07;  0,08;  0,25.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613855" y="1974702"/>
                <a:ext cx="5147597" cy="10703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1) 0,6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:endParaRPr lang="ru-RU" sz="40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55" y="1974702"/>
                <a:ext cx="5147597" cy="1070358"/>
              </a:xfrm>
              <a:prstGeom prst="rect">
                <a:avLst/>
              </a:prstGeom>
              <a:blipFill>
                <a:blip r:embed="rId2"/>
                <a:stretch>
                  <a:fillRect l="-3673" b="-107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7068109" y="1974702"/>
                <a:ext cx="2428870" cy="10703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2) 0,9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8109" y="1974702"/>
                <a:ext cx="2428870" cy="1070358"/>
              </a:xfrm>
              <a:prstGeom prst="rect">
                <a:avLst/>
              </a:prstGeom>
              <a:blipFill>
                <a:blip r:embed="rId3"/>
                <a:stretch>
                  <a:fillRect l="-7519" b="-738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13855" y="3548574"/>
                <a:ext cx="2932213" cy="10671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3) 0,07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55" y="3548574"/>
                <a:ext cx="2932213" cy="1067152"/>
              </a:xfrm>
              <a:prstGeom prst="rect">
                <a:avLst/>
              </a:prstGeom>
              <a:blipFill>
                <a:blip r:embed="rId4"/>
                <a:stretch>
                  <a:fillRect l="-6445" b="-8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4585856" y="3545368"/>
                <a:ext cx="6303818" cy="10703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4) 0,08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4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85856" y="3545368"/>
                <a:ext cx="6303818" cy="1070358"/>
              </a:xfrm>
              <a:prstGeom prst="rect">
                <a:avLst/>
              </a:prstGeom>
              <a:blipFill>
                <a:blip r:embed="rId5"/>
                <a:stretch>
                  <a:fillRect l="-2901" b="-114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13855" y="5116034"/>
                <a:ext cx="6403576" cy="10804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5) 0,25 </a:t>
                </a:r>
                <a:r>
                  <a:rPr lang="ru-RU" sz="40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4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ru-RU" sz="44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ru-RU" sz="44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3855" y="5116034"/>
                <a:ext cx="6403576" cy="1080424"/>
              </a:xfrm>
              <a:prstGeom prst="rect">
                <a:avLst/>
              </a:prstGeom>
              <a:blipFill>
                <a:blip r:embed="rId6"/>
                <a:stretch>
                  <a:fillRect l="-2952" b="-11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586" y="4861332"/>
            <a:ext cx="2600325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6865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8009" y="1427490"/>
            <a:ext cx="10056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59973" y="784530"/>
            <a:ext cx="12032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197.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1) Какую часть метра составляет 25 см; 50 см; 90 см?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6490" y="1311452"/>
            <a:ext cx="3402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9C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М = 100 СМ</a:t>
            </a:r>
            <a:endParaRPr lang="ru-RU" sz="3200" b="1" dirty="0">
              <a:solidFill>
                <a:srgbClr val="9C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16988" y="1853411"/>
                <a:ext cx="3502081" cy="9008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 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88" y="1853411"/>
                <a:ext cx="3502081" cy="900824"/>
              </a:xfrm>
              <a:prstGeom prst="rect">
                <a:avLst/>
              </a:prstGeom>
              <a:blipFill>
                <a:blip r:embed="rId3"/>
                <a:stretch>
                  <a:fillRect r="-2435" b="-10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16988" y="3223305"/>
                <a:ext cx="3474312" cy="9008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𝟓𝟎</m:t>
                        </m:r>
                      </m:num>
                      <m:den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𝟓𝟎</m:t>
                        </m:r>
                      </m:num>
                      <m:den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88" y="3223305"/>
                <a:ext cx="3474312" cy="900824"/>
              </a:xfrm>
              <a:prstGeom prst="rect">
                <a:avLst/>
              </a:prstGeom>
              <a:blipFill>
                <a:blip r:embed="rId4"/>
                <a:stretch>
                  <a:fillRect r="-3333" b="-101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16988" y="4766448"/>
                <a:ext cx="3675417" cy="892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𝟗𝟎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 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ru-RU" sz="36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</m:t>
                        </m:r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36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988" y="4766448"/>
                <a:ext cx="3675417" cy="892552"/>
              </a:xfrm>
              <a:prstGeom prst="rect">
                <a:avLst/>
              </a:prstGeom>
              <a:blipFill>
                <a:blip r:embed="rId5"/>
                <a:stretch>
                  <a:fillRect r="-1161" b="-109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496180" y="2429851"/>
                <a:ext cx="4261257" cy="2487732"/>
              </a:xfrm>
              <a:prstGeom prst="rect">
                <a:avLst/>
              </a:prstGeom>
              <a:noFill/>
              <a:ln>
                <a:solidFill>
                  <a:srgbClr val="9C1414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25 см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часть метра</a:t>
                </a:r>
              </a:p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50 см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часть метра</a:t>
                </a:r>
              </a:p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90  см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36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36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28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части метра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6180" y="2429851"/>
                <a:ext cx="4261257" cy="2487732"/>
              </a:xfrm>
              <a:prstGeom prst="rect">
                <a:avLst/>
              </a:prstGeom>
              <a:blipFill>
                <a:blip r:embed="rId6"/>
                <a:stretch>
                  <a:fillRect l="-2853" r="-571"/>
                </a:stretch>
              </a:blipFill>
              <a:ln>
                <a:solidFill>
                  <a:srgbClr val="9C1414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4044420" y="2036477"/>
            <a:ext cx="3424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НОД (25, 100) = 25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44360" y="4977935"/>
            <a:ext cx="34240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НОД (90, 100) = 10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044420" y="3507206"/>
            <a:ext cx="3423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НОД (50, 100) = 50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7965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/>
      <p:bldP spid="23" grpId="0"/>
      <p:bldP spid="24" grpId="0"/>
      <p:bldP spid="30" grpId="0" animBg="1"/>
      <p:bldP spid="33" grpId="0"/>
      <p:bldP spid="34" grpId="0"/>
      <p:bldP spid="3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8009" y="1427490"/>
            <a:ext cx="100568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ПРИМЕНИМ В РЕШЕНИИ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31071" y="1398501"/>
            <a:ext cx="3402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9C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КГ = 1000 Г</a:t>
            </a:r>
            <a:endParaRPr lang="ru-RU" sz="3200" b="1" dirty="0">
              <a:solidFill>
                <a:srgbClr val="9C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411552" y="2061947"/>
                <a:ext cx="4506811" cy="9814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𝟔𝟎</m:t>
                        </m:r>
                      </m:num>
                      <m:den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𝟔𝟎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4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52" y="2061947"/>
                <a:ext cx="4506811" cy="981487"/>
              </a:xfrm>
              <a:prstGeom prst="rect">
                <a:avLst/>
              </a:prstGeom>
              <a:blipFill>
                <a:blip r:embed="rId3"/>
                <a:stretch>
                  <a:fillRect r="-2977"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411552" y="3513916"/>
                <a:ext cx="4840364" cy="9814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𝟐𝟎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𝟐𝟎𝟎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𝟐𝟎𝟎</m:t>
                        </m:r>
                      </m:num>
                      <m:den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𝟐𝟎𝟎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4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52" y="3513916"/>
                <a:ext cx="4840364" cy="981487"/>
              </a:xfrm>
              <a:prstGeom prst="rect">
                <a:avLst/>
              </a:prstGeom>
              <a:blipFill>
                <a:blip r:embed="rId4"/>
                <a:stretch>
                  <a:fillRect b="-11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11553" y="5116742"/>
                <a:ext cx="4687141" cy="990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𝟕𝟓𝟎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𝟐𝟓𝟎</m:t>
                        </m:r>
                      </m:num>
                      <m:den>
                        <m:r>
                          <a:rPr lang="ru-RU" sz="4000" b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ru-RU" sz="40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 :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𝟐𝟓𝟎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40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553" y="5116742"/>
                <a:ext cx="4687141" cy="990656"/>
              </a:xfrm>
              <a:prstGeom prst="rect">
                <a:avLst/>
              </a:prstGeom>
              <a:blipFill>
                <a:blip r:embed="rId5"/>
                <a:stretch>
                  <a:fillRect b="-11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3" name="TextBox 32"/>
          <p:cNvSpPr txBox="1"/>
          <p:nvPr/>
        </p:nvSpPr>
        <p:spPr>
          <a:xfrm>
            <a:off x="5098694" y="2077475"/>
            <a:ext cx="3601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НОД (60, 1000) = 20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98694" y="3557715"/>
            <a:ext cx="3974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НОД (200, 1000) = 200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3956" y="786715"/>
            <a:ext cx="11734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2) Какую часть килограмма составляет: 60 г; 200 г; 750 г?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97099" y="5112062"/>
            <a:ext cx="39758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НОД (750, 1000) = 250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5251916" y="2634160"/>
                <a:ext cx="3100529" cy="714683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60 г </a:t>
                </a:r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8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части кг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1916" y="2634160"/>
                <a:ext cx="3100529" cy="714683"/>
              </a:xfrm>
              <a:prstGeom prst="rect">
                <a:avLst/>
              </a:prstGeom>
              <a:blipFill>
                <a:blip r:embed="rId6"/>
                <a:stretch>
                  <a:fillRect l="-3922" r="-2745" b="-756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5230275" y="4131274"/>
                <a:ext cx="3143809" cy="714683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200 г </a:t>
                </a:r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2800" b="1" i="0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часть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кг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0275" y="4131274"/>
                <a:ext cx="3143809" cy="714683"/>
              </a:xfrm>
              <a:prstGeom prst="rect">
                <a:avLst/>
              </a:prstGeom>
              <a:blipFill>
                <a:blip r:embed="rId7"/>
                <a:stretch>
                  <a:fillRect l="-3861" r="-2703" b="-756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5235711" y="5751082"/>
                <a:ext cx="3143809" cy="712631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750 г </a:t>
                </a:r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28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части кг</a:t>
                </a:r>
                <a:endParaRPr lang="ru-RU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5711" y="5751082"/>
                <a:ext cx="3143809" cy="712631"/>
              </a:xfrm>
              <a:prstGeom prst="rect">
                <a:avLst/>
              </a:prstGeom>
              <a:blipFill>
                <a:blip r:embed="rId8"/>
                <a:stretch>
                  <a:fillRect l="-3861" r="-2703" b="-7563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6514" y="2129821"/>
            <a:ext cx="2019300" cy="3147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5919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3" grpId="0"/>
      <p:bldP spid="24" grpId="0"/>
      <p:bldP spid="33" grpId="0"/>
      <p:bldP spid="34" grpId="0"/>
      <p:bldP spid="20" grpId="0"/>
      <p:bldP spid="21" grpId="0"/>
      <p:bldP spid="2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920996" y="4062218"/>
                <a:ext cx="3589444" cy="9906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chemeClr val="tx1"/>
                    </a:solidFill>
                  </a:rPr>
                  <a:t>1)</a:t>
                </a:r>
                <a:r>
                  <a:rPr lang="ru-RU" sz="40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996" y="4062218"/>
                <a:ext cx="3589444" cy="990656"/>
              </a:xfrm>
              <a:prstGeom prst="rect">
                <a:avLst/>
              </a:prstGeom>
              <a:blipFill>
                <a:blip r:embed="rId2"/>
                <a:stretch>
                  <a:fillRect l="-4244" b="-11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20996" y="993470"/>
                <a:ext cx="8389259" cy="28330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198</a:t>
                </a:r>
                <a:r>
                  <a:rPr lang="ru-RU" sz="2800" b="1" dirty="0" smtClean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Найдите числовое значение выражения:</a:t>
                </a:r>
              </a:p>
              <a:p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   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𝟖𝟒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     </a:t>
                </a:r>
                <a:r>
                  <a:rPr lang="ru-RU" sz="28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𝟒𝟓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𝟏𝟑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endParaRPr lang="ru-RU" sz="2800" b="1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28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Образец: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∙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∙ (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−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∙ (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ru-RU" sz="40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996" y="993470"/>
                <a:ext cx="8389259" cy="2833083"/>
              </a:xfrm>
              <a:prstGeom prst="rect">
                <a:avLst/>
              </a:prstGeom>
              <a:blipFill>
                <a:blip r:embed="rId3"/>
                <a:stretch>
                  <a:fillRect l="-1453" t="-2366" b="-4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5312887" y="4062090"/>
                <a:ext cx="3004349" cy="990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/>
                  <a:t>2</a:t>
                </a:r>
                <a:r>
                  <a:rPr lang="ru-RU" sz="3200" b="1" dirty="0" smtClean="0">
                    <a:solidFill>
                      <a:schemeClr val="tx1"/>
                    </a:solidFill>
                  </a:rPr>
                  <a:t>)</a:t>
                </a:r>
                <a:r>
                  <a:rPr lang="ru-RU" sz="40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𝟓𝟏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𝟖𝟒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−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𝟏𝟔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𝟓𝟏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𝟔𝟖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12887" y="4062090"/>
                <a:ext cx="3004349" cy="990784"/>
              </a:xfrm>
              <a:prstGeom prst="rect">
                <a:avLst/>
              </a:prstGeom>
              <a:blipFill>
                <a:blip r:embed="rId4"/>
                <a:stretch>
                  <a:fillRect l="-5285" b="-110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920996" y="5288411"/>
                <a:ext cx="7537641" cy="9907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/>
                  <a:t>3</a:t>
                </a:r>
                <a:r>
                  <a:rPr lang="ru-RU" sz="3200" b="1" dirty="0" smtClean="0">
                    <a:solidFill>
                      <a:schemeClr val="tx1"/>
                    </a:solidFill>
                  </a:rPr>
                  <a:t>)</a:t>
                </a:r>
                <a:r>
                  <a:rPr lang="ru-RU" sz="40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𝟒𝟓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∙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𝟏𝟑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+ </m:t>
                        </m:r>
                        <m:r>
                          <a:rPr lang="ru-RU" sz="40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𝟑𝟗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ru-RU" sz="40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𝟑𝟎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𝟒𝟓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>
                            <a:latin typeface="Cambria Math" panose="02040503050406030204" pitchFamily="18" charset="0"/>
                          </a:rPr>
                          <m:t>𝟑𝟎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ru-RU" sz="4000" b="1">
                            <a:latin typeface="Cambria Math" panose="02040503050406030204" pitchFamily="18" charset="0"/>
                          </a:rPr>
                          <m:t>𝟒𝟓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40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000" b="1" i="0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ru-RU" sz="40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0996" y="5288411"/>
                <a:ext cx="7537641" cy="990784"/>
              </a:xfrm>
              <a:prstGeom prst="rect">
                <a:avLst/>
              </a:prstGeom>
              <a:blipFill>
                <a:blip r:embed="rId5"/>
                <a:stretch>
                  <a:fillRect l="-2021" b="-117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0255" y="1825130"/>
            <a:ext cx="2019300" cy="3147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4792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8" grpId="0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ЗАПОМНИМ!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19021" y="1860195"/>
                <a:ext cx="3869970" cy="1170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𝟐𝟎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endParaRPr lang="ru-RU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21" y="1860195"/>
                <a:ext cx="3869970" cy="1170192"/>
              </a:xfrm>
              <a:prstGeom prst="rect">
                <a:avLst/>
              </a:prstGeom>
              <a:blipFill>
                <a:blip r:embed="rId2"/>
                <a:stretch>
                  <a:fillRect b="-114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495309" y="1891729"/>
                <a:ext cx="3943708" cy="1170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5309" y="1891729"/>
                <a:ext cx="3943708" cy="1170192"/>
              </a:xfrm>
              <a:prstGeom prst="rect">
                <a:avLst/>
              </a:prstGeom>
              <a:blipFill>
                <a:blip r:embed="rId3"/>
                <a:stretch>
                  <a:fillRect b="-10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/>
          <p:nvPr/>
        </p:nvCxnSpPr>
        <p:spPr>
          <a:xfrm>
            <a:off x="8354292" y="1817568"/>
            <a:ext cx="720436" cy="585096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8049493" y="2550986"/>
            <a:ext cx="720436" cy="585096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8686801" y="1526234"/>
            <a:ext cx="387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968595" y="2979410"/>
            <a:ext cx="387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64362" y="866244"/>
            <a:ext cx="2683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9C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ВЕРНО!</a:t>
            </a:r>
            <a:endParaRPr lang="ru-RU" sz="3600" b="1" dirty="0">
              <a:solidFill>
                <a:srgbClr val="9C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25505" y="866244"/>
            <a:ext cx="26833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9C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НЕВЕРНО!</a:t>
            </a:r>
            <a:endParaRPr lang="ru-RU" sz="3600" b="1" dirty="0">
              <a:solidFill>
                <a:srgbClr val="9C141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4362641" y="4774880"/>
                <a:ext cx="3743332" cy="1170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4800" b="1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ru-RU" sz="4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48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8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8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ru-RU" sz="480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2641" y="4774880"/>
                <a:ext cx="3743332" cy="1170192"/>
              </a:xfrm>
              <a:prstGeom prst="rect">
                <a:avLst/>
              </a:prstGeom>
              <a:blipFill>
                <a:blip r:embed="rId4"/>
                <a:stretch>
                  <a:fillRect b="-104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/>
          <p:cNvCxnSpPr/>
          <p:nvPr/>
        </p:nvCxnSpPr>
        <p:spPr>
          <a:xfrm>
            <a:off x="5120460" y="4774880"/>
            <a:ext cx="720436" cy="585096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4760242" y="5446246"/>
            <a:ext cx="720436" cy="585096"/>
          </a:xfrm>
          <a:prstGeom prst="line">
            <a:avLst/>
          </a:prstGeom>
          <a:ln w="38100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286714" y="4312390"/>
            <a:ext cx="387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54240" y="5800509"/>
            <a:ext cx="3879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Picture 4" descr="указка">
            <a:extLst>
              <a:ext uri="{FF2B5EF4-FFF2-40B4-BE49-F238E27FC236}">
                <a16:creationId xmlns:a16="http://schemas.microsoft.com/office/drawing/2014/main" id="{4D53CA08-2F4A-49D6-866D-2EEF7470F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7971" y="1283361"/>
            <a:ext cx="2333931" cy="3121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2870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7" grpId="0"/>
      <p:bldP spid="14" grpId="0"/>
      <p:bldP spid="15" grpId="0"/>
      <p:bldP spid="16" grpId="0"/>
      <p:bldP spid="17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4297" y="945274"/>
            <a:ext cx="109370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206. </a:t>
            </a:r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Найдите дробь, числитель которой равен 36, знаменатель равен НОД (144, 240) и сократите её.</a:t>
            </a:r>
            <a:endParaRPr lang="ru-RU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69028" y="1899381"/>
                <a:ext cx="4062331" cy="212558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ru-RU" sz="4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ru-RU" sz="4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НОД (144,   240)</m:t>
                        </m:r>
                      </m:den>
                    </m:f>
                  </m:oMath>
                </a14:m>
                <a:r>
                  <a:rPr lang="ru-RU" sz="40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? </a:t>
                </a:r>
              </a:p>
              <a:p>
                <a:endParaRPr lang="ru-RU" sz="32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sz="3200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НОД (144, 240) = ?</a:t>
                </a:r>
                <a:endParaRPr lang="ru-RU" sz="4000" dirty="0">
                  <a:solidFill>
                    <a:srgbClr val="9C1414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028" y="1899381"/>
                <a:ext cx="4062331" cy="2125582"/>
              </a:xfrm>
              <a:prstGeom prst="rect">
                <a:avLst/>
              </a:prstGeom>
              <a:blipFill>
                <a:blip r:embed="rId2"/>
                <a:stretch>
                  <a:fillRect l="-3904" r="-4354" b="-86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6650031" y="2291061"/>
            <a:ext cx="1440103" cy="3108543"/>
          </a:xfrm>
          <a:prstGeom prst="rect">
            <a:avLst/>
          </a:prstGeom>
          <a:ln>
            <a:solidFill>
              <a:srgbClr val="9C1414"/>
            </a:solidFill>
          </a:ln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144   2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72   2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36   2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18   2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9   3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3   3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1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9035574" y="2291061"/>
            <a:ext cx="1284326" cy="3108543"/>
          </a:xfrm>
          <a:prstGeom prst="rect">
            <a:avLst/>
          </a:prstGeom>
          <a:ln>
            <a:solidFill>
              <a:srgbClr val="9C1414"/>
            </a:solidFill>
          </a:ln>
        </p:spPr>
        <p:txBody>
          <a:bodyPr wrap="none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240   2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120   2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60   2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30   2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15   3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5   5</a:t>
            </a:r>
          </a:p>
          <a:p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1</a:t>
            </a:r>
            <a:endParaRPr lang="ru-RU" sz="2800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7447124" y="2415946"/>
            <a:ext cx="45414" cy="2809547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9846578" y="2415946"/>
            <a:ext cx="22707" cy="2809547"/>
          </a:xfrm>
          <a:prstGeom prst="line">
            <a:avLst/>
          </a:prstGeom>
          <a:ln w="28575">
            <a:solidFill>
              <a:srgbClr val="9C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634298" y="4348965"/>
                <a:ext cx="546713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НОД (144, 240) = 2⁴</a:t>
                </a:r>
                <a:r>
                  <a:rPr lang="ru-RU" sz="32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32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32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= </a:t>
                </a:r>
                <a:r>
                  <a:rPr lang="ru-RU" sz="3200" b="1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48 </a:t>
                </a:r>
                <a:endParaRPr lang="ru-RU" sz="4000" b="1" dirty="0">
                  <a:solidFill>
                    <a:srgbClr val="9C1414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298" y="4348965"/>
                <a:ext cx="5467138" cy="584775"/>
              </a:xfrm>
              <a:prstGeom prst="rect">
                <a:avLst/>
              </a:prstGeom>
              <a:blipFill>
                <a:blip r:embed="rId3"/>
                <a:stretch>
                  <a:fillRect l="-2787" t="-15625" r="-2230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669028" y="5030799"/>
                <a:ext cx="4549643" cy="11580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НОД (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𝟏𝟒𝟒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𝟐𝟒𝟎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ru-RU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>
                            <a:latin typeface="Cambria Math" panose="02040503050406030204" pitchFamily="18" charset="0"/>
                          </a:rPr>
                          <m:t>𝟑𝟔</m:t>
                        </m:r>
                      </m:num>
                      <m:den>
                        <m:r>
                          <a:rPr lang="ru-RU" sz="4400" b="1" i="0" smtClean="0">
                            <a:latin typeface="Cambria Math" panose="02040503050406030204" pitchFamily="18" charset="0"/>
                          </a:rPr>
                          <m:t>𝟒𝟖</m:t>
                        </m:r>
                      </m:den>
                    </m:f>
                  </m:oMath>
                </a14:m>
                <a:r>
                  <a:rPr lang="ru-RU" sz="4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028" y="5030799"/>
                <a:ext cx="4549643" cy="1158009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80855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4" grpId="0" animBg="1"/>
      <p:bldP spid="15" grpId="0" animBg="1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/>
          <p:nvPr/>
        </p:nvSpPr>
        <p:spPr>
          <a:xfrm>
            <a:off x="0" y="0"/>
            <a:ext cx="12202872" cy="692727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endParaRPr lang="ru-RU" sz="4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705" y="8902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ЗАДАЧ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2219" y="752792"/>
            <a:ext cx="111917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209.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Сократите дроби и выделите их целые части:</a:t>
            </a:r>
            <a:endParaRPr lang="ru-RU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759203" y="1429451"/>
                <a:ext cx="4782613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4400" b="1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𝟒𝟎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𝟑𝟐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4400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203" y="1429451"/>
                <a:ext cx="4782613" cy="1077218"/>
              </a:xfrm>
              <a:prstGeom prst="rect">
                <a:avLst/>
              </a:prstGeom>
              <a:blipFill>
                <a:blip r:embed="rId2"/>
                <a:stretch>
                  <a:fillRect r="-893" b="-11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6273312" y="1441252"/>
                <a:ext cx="5186449" cy="10804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𝟓𝟎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𝟕𝟓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𝟓𝟎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4400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4400" dirty="0">
                  <a:solidFill>
                    <a:srgbClr val="9C1414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3312" y="1441252"/>
                <a:ext cx="5186449" cy="1080424"/>
              </a:xfrm>
              <a:prstGeom prst="rect">
                <a:avLst/>
              </a:prstGeom>
              <a:blipFill>
                <a:blip r:embed="rId3"/>
                <a:stretch>
                  <a:fillRect b="-106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2495498" y="2705444"/>
                <a:ext cx="6371038" cy="10772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𝟗𝟎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𝟑𝟔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𝟗𝟎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𝟑𝟔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4400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5498" y="2705444"/>
                <a:ext cx="6371038" cy="1077218"/>
              </a:xfrm>
              <a:prstGeom prst="rect">
                <a:avLst/>
              </a:prstGeom>
              <a:blipFill>
                <a:blip r:embed="rId4"/>
                <a:stretch>
                  <a:fillRect r="-2105" b="-11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2012348" y="3933366"/>
                <a:ext cx="7895038" cy="107741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𝟒𝟖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𝟒𝟖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𝟓𝟎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𝟐𝟒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4400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endParaRPr lang="ru-RU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348" y="3933366"/>
                <a:ext cx="7895038" cy="1077411"/>
              </a:xfrm>
              <a:prstGeom prst="rect">
                <a:avLst/>
              </a:prstGeom>
              <a:blipFill>
                <a:blip r:embed="rId5"/>
                <a:stretch>
                  <a:fillRect b="-1129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/>
              <p:cNvSpPr/>
              <p:nvPr/>
            </p:nvSpPr>
            <p:spPr>
              <a:xfrm>
                <a:off x="2192457" y="5342043"/>
                <a:ext cx="7298933" cy="10804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𝟏𝟐𝟓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𝟏𝟎𝟎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𝟏𝟐𝟓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𝟏𝟎𝟎</m:t>
                        </m:r>
                        <m:r>
                          <a:rPr lang="ru-RU" sz="44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𝟐𝟓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𝟐𝟎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: </m:t>
                        </m:r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4400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ru-RU" sz="4400" dirty="0" smtClean="0">
                    <a:solidFill>
                      <a:srgbClr val="9C141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b="1" i="1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4400" b="1" i="1" smtClean="0">
                            <a:solidFill>
                              <a:srgbClr val="9C1414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ru-RU" sz="44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ru-RU" sz="44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2457" y="5342043"/>
                <a:ext cx="7298933" cy="1080424"/>
              </a:xfrm>
              <a:prstGeom prst="rect">
                <a:avLst/>
              </a:prstGeom>
              <a:blipFill>
                <a:blip r:embed="rId6"/>
                <a:stretch>
                  <a:fillRect b="-106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52389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21" grpId="0"/>
      <p:bldP spid="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d1161658a375d827195cbe54f8883bdeb38bbc6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9139</TotalTime>
  <Words>312</Words>
  <Application>Microsoft Office PowerPoint</Application>
  <PresentationFormat>Широкоэкранный</PresentationFormat>
  <Paragraphs>93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Times New Roman</vt:lpstr>
      <vt:lpstr>Тема Office</vt:lpstr>
      <vt:lpstr>МАТЕМАТИКА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HP</dc:creator>
  <cp:lastModifiedBy>Пользователь</cp:lastModifiedBy>
  <cp:revision>602</cp:revision>
  <dcterms:created xsi:type="dcterms:W3CDTF">2020-08-26T00:15:27Z</dcterms:created>
  <dcterms:modified xsi:type="dcterms:W3CDTF">2020-10-12T08:54:26Z</dcterms:modified>
</cp:coreProperties>
</file>