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83" r:id="rId3"/>
    <p:sldId id="284" r:id="rId4"/>
    <p:sldId id="290" r:id="rId5"/>
    <p:sldId id="286" r:id="rId6"/>
    <p:sldId id="285" r:id="rId7"/>
    <p:sldId id="287" r:id="rId8"/>
    <p:sldId id="291" r:id="rId9"/>
    <p:sldId id="292" r:id="rId10"/>
    <p:sldId id="293" r:id="rId11"/>
    <p:sldId id="274" r:id="rId12"/>
  </p:sldIdLst>
  <p:sldSz cx="12192000" cy="6858000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1414"/>
    <a:srgbClr val="1F169A"/>
    <a:srgbClr val="5A2781"/>
    <a:srgbClr val="200AA6"/>
    <a:srgbClr val="FF99FF"/>
    <a:srgbClr val="F682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38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24D63-C40D-4953-A3B3-012ACEF41A2B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40020-5023-489D-A913-062CDB77B6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364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894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74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256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878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56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7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102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2984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15420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38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0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26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57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17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82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56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12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95D81-2D94-4EAB-A4E9-3898723740E1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76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7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0.png"/><Relationship Id="rId5" Type="http://schemas.openxmlformats.org/officeDocument/2006/relationships/image" Target="../media/image3.png"/><Relationship Id="rId4" Type="http://schemas.openxmlformats.org/officeDocument/2006/relationships/image" Target="../media/image4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0.png"/><Relationship Id="rId5" Type="http://schemas.openxmlformats.org/officeDocument/2006/relationships/image" Target="../media/image100.png"/><Relationship Id="rId4" Type="http://schemas.openxmlformats.org/officeDocument/2006/relationships/image" Target="../media/image9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12192000" cy="20195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57485" y="588125"/>
            <a:ext cx="6477231" cy="954498"/>
          </a:xfrm>
          <a:prstGeom prst="rect">
            <a:avLst/>
          </a:prstGeom>
        </p:spPr>
        <p:txBody>
          <a:bodyPr vert="horz" wrap="square" lIns="0" tIns="30867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525008" y="2814998"/>
            <a:ext cx="5607611" cy="2430471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6841"/>
            <a:r>
              <a:rPr lang="ru-RU" sz="5400" b="1" kern="800" spc="-53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СОКРАЩЕНИЕ ДРОБЕЙ</a:t>
            </a:r>
            <a:endParaRPr lang="ru-RU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138996" y="2857317"/>
            <a:ext cx="595744" cy="22878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439336" y="513132"/>
            <a:ext cx="575036" cy="71098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ru-RU" sz="44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147144" y="1277979"/>
            <a:ext cx="921016" cy="33352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 algn="ctr">
              <a:spcBef>
                <a:spcPts val="201"/>
              </a:spcBef>
            </a:pPr>
            <a:r>
              <a:rPr lang="ru-RU" sz="2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000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90" y="450370"/>
            <a:ext cx="1211157" cy="122797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2816383"/>
            <a:ext cx="2618517" cy="2369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61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ПРИМЕНИМ В РЕШЕНИИ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648256" y="1101912"/>
                <a:ext cx="6366871" cy="981615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𝟑𝟖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НОД (34, 38) = 2 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𝟑𝟖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256" y="1101912"/>
                <a:ext cx="6366871" cy="981615"/>
              </a:xfrm>
              <a:prstGeom prst="rect">
                <a:avLst/>
              </a:prstGeom>
              <a:blipFill>
                <a:blip r:embed="rId2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648255" y="3148664"/>
                <a:ext cx="6366871" cy="1020279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𝟑𝟐</m:t>
                        </m:r>
                      </m:num>
                      <m:den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НОД (32, 40) = 8,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𝟑𝟐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𝟒𝟎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255" y="3148664"/>
                <a:ext cx="6366871" cy="1020279"/>
              </a:xfrm>
              <a:prstGeom prst="rect">
                <a:avLst/>
              </a:prstGeom>
              <a:blipFill>
                <a:blip r:embed="rId3"/>
                <a:stretch>
                  <a:fillRect b="-650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592951" y="5225493"/>
                <a:ext cx="7213065" cy="98148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𝟑𝟑</m:t>
                        </m:r>
                      </m:num>
                      <m:den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НОД (33, 110) = 5,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𝟑𝟑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𝟏𝟏𝟎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951" y="5225493"/>
                <a:ext cx="7213065" cy="981487"/>
              </a:xfrm>
              <a:prstGeom prst="rect">
                <a:avLst/>
              </a:prstGeom>
              <a:blipFill>
                <a:blip r:embed="rId4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7550875" y="914628"/>
            <a:ext cx="1284326" cy="1384995"/>
          </a:xfrm>
          <a:prstGeom prst="rect">
            <a:avLst/>
          </a:prstGeom>
          <a:ln>
            <a:solidFill>
              <a:srgbClr val="9C1414"/>
            </a:solidFill>
          </a:ln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34   2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17   17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1</a:t>
            </a:r>
            <a:endParaRPr lang="ru-RU" sz="2800" dirty="0"/>
          </a:p>
        </p:txBody>
      </p:sp>
      <p:cxnSp>
        <p:nvCxnSpPr>
          <p:cNvPr id="10" name="Прямая соединительная линия 9"/>
          <p:cNvCxnSpPr>
            <a:stCxn id="5" idx="0"/>
            <a:endCxn id="5" idx="2"/>
          </p:cNvCxnSpPr>
          <p:nvPr/>
        </p:nvCxnSpPr>
        <p:spPr>
          <a:xfrm>
            <a:off x="8193038" y="914628"/>
            <a:ext cx="0" cy="1384995"/>
          </a:xfrm>
          <a:prstGeom prst="line">
            <a:avLst/>
          </a:prstGeom>
          <a:ln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9268839" y="914628"/>
            <a:ext cx="1284326" cy="1384995"/>
          </a:xfrm>
          <a:prstGeom prst="rect">
            <a:avLst/>
          </a:prstGeom>
          <a:ln>
            <a:solidFill>
              <a:srgbClr val="9C1414"/>
            </a:solidFill>
          </a:ln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38   2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19   19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1</a:t>
            </a:r>
            <a:endParaRPr lang="ru-RU" sz="2800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929859" y="914628"/>
            <a:ext cx="0" cy="1384995"/>
          </a:xfrm>
          <a:prstGeom prst="line">
            <a:avLst/>
          </a:prstGeom>
          <a:ln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7998241" y="2547837"/>
            <a:ext cx="1083951" cy="2677656"/>
          </a:xfrm>
          <a:prstGeom prst="rect">
            <a:avLst/>
          </a:prstGeom>
          <a:ln>
            <a:solidFill>
              <a:srgbClr val="9C1414"/>
            </a:solidFill>
          </a:ln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32   2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16   2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8   2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4   2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2   2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1</a:t>
            </a:r>
            <a:endParaRPr lang="ru-RU" sz="28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9469214" y="2547837"/>
            <a:ext cx="1083951" cy="2246769"/>
          </a:xfrm>
          <a:prstGeom prst="rect">
            <a:avLst/>
          </a:prstGeom>
          <a:ln>
            <a:solidFill>
              <a:srgbClr val="9C1414"/>
            </a:solidFill>
          </a:ln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40   2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5   5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1</a:t>
            </a:r>
            <a:endParaRPr lang="ru-RU" sz="2800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626654" y="2675127"/>
            <a:ext cx="22707" cy="2507679"/>
          </a:xfrm>
          <a:prstGeom prst="line">
            <a:avLst/>
          </a:prstGeom>
          <a:ln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0099321" y="2675127"/>
            <a:ext cx="0" cy="1967351"/>
          </a:xfrm>
          <a:prstGeom prst="line">
            <a:avLst/>
          </a:prstGeom>
          <a:ln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085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2983" y="0"/>
            <a:ext cx="12189017" cy="81741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3" y="109532"/>
            <a:ext cx="12189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14750" y="1995054"/>
            <a:ext cx="72320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ПОВТОРИТЬ ТЕМУ, ВЫПИСАТЬ ОПРЕДЕЛЕНИЯ И СВОЙСТВА.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РЕШИТЬ ЗАДАЧИ НА </a:t>
            </a:r>
            <a:r>
              <a:rPr lang="ru-RU" sz="3600" b="1" dirty="0">
                <a:solidFill>
                  <a:srgbClr val="002060"/>
                </a:solidFill>
              </a:rPr>
              <a:t>СТРАНИЦЕ </a:t>
            </a:r>
            <a:r>
              <a:rPr lang="ru-RU" sz="3600" b="1" dirty="0" smtClean="0">
                <a:solidFill>
                  <a:srgbClr val="002060"/>
                </a:solidFill>
              </a:rPr>
              <a:t>37</a:t>
            </a:r>
            <a:endParaRPr lang="ru-RU" sz="3600" b="1" dirty="0">
              <a:solidFill>
                <a:srgbClr val="002060"/>
              </a:solidFill>
            </a:endParaRPr>
          </a:p>
          <a:p>
            <a:r>
              <a:rPr lang="ru-RU" sz="3600" b="1" dirty="0" smtClean="0">
                <a:solidFill>
                  <a:srgbClr val="002060"/>
                </a:solidFill>
              </a:rPr>
              <a:t>№203, №204, №205.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71" t="16363" r="11080" b="10152"/>
          <a:stretch/>
        </p:blipFill>
        <p:spPr>
          <a:xfrm>
            <a:off x="1315214" y="1717963"/>
            <a:ext cx="2661040" cy="3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88062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СОКРАЩЕНИЕ ДРОБЕЙ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292803"/>
              </p:ext>
            </p:extLst>
          </p:nvPr>
        </p:nvGraphicFramePr>
        <p:xfrm>
          <a:off x="8623707" y="1033813"/>
          <a:ext cx="2323944" cy="985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972">
                  <a:extLst>
                    <a:ext uri="{9D8B030D-6E8A-4147-A177-3AD203B41FA5}">
                      <a16:colId xmlns:a16="http://schemas.microsoft.com/office/drawing/2014/main" val="3515562796"/>
                    </a:ext>
                  </a:extLst>
                </a:gridCol>
                <a:gridCol w="1161972">
                  <a:extLst>
                    <a:ext uri="{9D8B030D-6E8A-4147-A177-3AD203B41FA5}">
                      <a16:colId xmlns:a16="http://schemas.microsoft.com/office/drawing/2014/main" val="2636231030"/>
                    </a:ext>
                  </a:extLst>
                </a:gridCol>
              </a:tblGrid>
              <a:tr h="9855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49416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566257"/>
              </p:ext>
            </p:extLst>
          </p:nvPr>
        </p:nvGraphicFramePr>
        <p:xfrm>
          <a:off x="4676199" y="1055475"/>
          <a:ext cx="2323944" cy="985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986">
                  <a:extLst>
                    <a:ext uri="{9D8B030D-6E8A-4147-A177-3AD203B41FA5}">
                      <a16:colId xmlns:a16="http://schemas.microsoft.com/office/drawing/2014/main" val="3515562796"/>
                    </a:ext>
                  </a:extLst>
                </a:gridCol>
                <a:gridCol w="580986">
                  <a:extLst>
                    <a:ext uri="{9D8B030D-6E8A-4147-A177-3AD203B41FA5}">
                      <a16:colId xmlns:a16="http://schemas.microsoft.com/office/drawing/2014/main" val="3847580300"/>
                    </a:ext>
                  </a:extLst>
                </a:gridCol>
                <a:gridCol w="580986">
                  <a:extLst>
                    <a:ext uri="{9D8B030D-6E8A-4147-A177-3AD203B41FA5}">
                      <a16:colId xmlns:a16="http://schemas.microsoft.com/office/drawing/2014/main" val="2636231030"/>
                    </a:ext>
                  </a:extLst>
                </a:gridCol>
                <a:gridCol w="580986">
                  <a:extLst>
                    <a:ext uri="{9D8B030D-6E8A-4147-A177-3AD203B41FA5}">
                      <a16:colId xmlns:a16="http://schemas.microsoft.com/office/drawing/2014/main" val="3962977761"/>
                    </a:ext>
                  </a:extLst>
                </a:gridCol>
              </a:tblGrid>
              <a:tr h="9855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49416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59795"/>
              </p:ext>
            </p:extLst>
          </p:nvPr>
        </p:nvGraphicFramePr>
        <p:xfrm>
          <a:off x="713111" y="1059518"/>
          <a:ext cx="2323944" cy="985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493">
                  <a:extLst>
                    <a:ext uri="{9D8B030D-6E8A-4147-A177-3AD203B41FA5}">
                      <a16:colId xmlns:a16="http://schemas.microsoft.com/office/drawing/2014/main" val="3515562796"/>
                    </a:ext>
                  </a:extLst>
                </a:gridCol>
                <a:gridCol w="290493">
                  <a:extLst>
                    <a:ext uri="{9D8B030D-6E8A-4147-A177-3AD203B41FA5}">
                      <a16:colId xmlns:a16="http://schemas.microsoft.com/office/drawing/2014/main" val="2280408906"/>
                    </a:ext>
                  </a:extLst>
                </a:gridCol>
                <a:gridCol w="290493">
                  <a:extLst>
                    <a:ext uri="{9D8B030D-6E8A-4147-A177-3AD203B41FA5}">
                      <a16:colId xmlns:a16="http://schemas.microsoft.com/office/drawing/2014/main" val="3847580300"/>
                    </a:ext>
                  </a:extLst>
                </a:gridCol>
                <a:gridCol w="290493">
                  <a:extLst>
                    <a:ext uri="{9D8B030D-6E8A-4147-A177-3AD203B41FA5}">
                      <a16:colId xmlns:a16="http://schemas.microsoft.com/office/drawing/2014/main" val="2890544170"/>
                    </a:ext>
                  </a:extLst>
                </a:gridCol>
                <a:gridCol w="290493">
                  <a:extLst>
                    <a:ext uri="{9D8B030D-6E8A-4147-A177-3AD203B41FA5}">
                      <a16:colId xmlns:a16="http://schemas.microsoft.com/office/drawing/2014/main" val="2636231030"/>
                    </a:ext>
                  </a:extLst>
                </a:gridCol>
                <a:gridCol w="290493">
                  <a:extLst>
                    <a:ext uri="{9D8B030D-6E8A-4147-A177-3AD203B41FA5}">
                      <a16:colId xmlns:a16="http://schemas.microsoft.com/office/drawing/2014/main" val="888499728"/>
                    </a:ext>
                  </a:extLst>
                </a:gridCol>
                <a:gridCol w="290493">
                  <a:extLst>
                    <a:ext uri="{9D8B030D-6E8A-4147-A177-3AD203B41FA5}">
                      <a16:colId xmlns:a16="http://schemas.microsoft.com/office/drawing/2014/main" val="3962977761"/>
                    </a:ext>
                  </a:extLst>
                </a:gridCol>
                <a:gridCol w="290493">
                  <a:extLst>
                    <a:ext uri="{9D8B030D-6E8A-4147-A177-3AD203B41FA5}">
                      <a16:colId xmlns:a16="http://schemas.microsoft.com/office/drawing/2014/main" val="2624470361"/>
                    </a:ext>
                  </a:extLst>
                </a:gridCol>
              </a:tblGrid>
              <a:tr h="9855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4941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022710" y="2179439"/>
                <a:ext cx="8762969" cy="141782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ru-RU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             =                    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ru-RU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               =                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710" y="2179439"/>
                <a:ext cx="8762969" cy="14178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196787" y="5132006"/>
                <a:ext cx="2405712" cy="141782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ru-RU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ru-RU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6787" y="5132006"/>
                <a:ext cx="2405712" cy="14178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765" y="3540208"/>
            <a:ext cx="2406522" cy="245581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000143" y="3223713"/>
                <a:ext cx="2594264" cy="1572931"/>
              </a:xfrm>
              <a:prstGeom prst="rect">
                <a:avLst/>
              </a:prstGeom>
              <a:noFill/>
              <a:ln w="38100">
                <a:solidFill>
                  <a:srgbClr val="9C1414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𝐤</m:t>
                          </m:r>
                          <m:r>
                            <a:rPr lang="ru-RU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𝐦</m:t>
                          </m:r>
                        </m:num>
                        <m:den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  <m:r>
                            <a:rPr lang="ru-RU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𝐦</m:t>
                          </m:r>
                        </m:den>
                      </m:f>
                      <m:r>
                        <a:rPr lang="ru-RU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𝐤</m:t>
                          </m:r>
                        </m:num>
                        <m:den>
                          <m:r>
                            <a:rPr lang="en-US" sz="36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den>
                      </m:f>
                    </m:oMath>
                  </m:oMathPara>
                </a14:m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0143" y="3223713"/>
                <a:ext cx="2594264" cy="15729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38100">
                <a:solidFill>
                  <a:srgbClr val="9C1414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327466" y="3223713"/>
                <a:ext cx="2594264" cy="1578317"/>
              </a:xfrm>
              <a:prstGeom prst="rect">
                <a:avLst/>
              </a:prstGeom>
              <a:noFill/>
              <a:ln w="38100">
                <a:solidFill>
                  <a:srgbClr val="9C1414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𝐤</m:t>
                          </m:r>
                        </m:num>
                        <m:den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den>
                      </m:f>
                      <m:r>
                        <a:rPr lang="ru-RU" sz="36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𝐤</m:t>
                          </m:r>
                          <m:r>
                            <a:rPr lang="ru-RU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𝐦</m:t>
                          </m:r>
                        </m:num>
                        <m:den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  <m:r>
                            <a:rPr lang="ru-RU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𝐦</m:t>
                          </m:r>
                        </m:den>
                      </m:f>
                    </m:oMath>
                  </m:oMathPara>
                </a14:m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466" y="3223713"/>
                <a:ext cx="2594264" cy="157831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38100">
                <a:solidFill>
                  <a:srgbClr val="9C1414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58742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СОКРАЩЕНИЕ ДРОБЕЙ 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207" y="1306625"/>
            <a:ext cx="2720935" cy="4288632"/>
          </a:xfrm>
          <a:prstGeom prst="rect">
            <a:avLst/>
          </a:prstGeom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08759" y="1095699"/>
                <a:ext cx="6185070" cy="990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Пример 1.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  <m:r>
                      <a:rPr lang="ru-RU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ru-RU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759" y="1095699"/>
                <a:ext cx="6185070" cy="990656"/>
              </a:xfrm>
              <a:prstGeom prst="rect">
                <a:avLst/>
              </a:prstGeom>
              <a:blipFill>
                <a:blip r:embed="rId4"/>
                <a:stretch>
                  <a:fillRect l="-3550" b="-117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308759" y="2775352"/>
                <a:ext cx="6185070" cy="9814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Пример 2.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ru-RU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ru-RU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759" y="2775352"/>
                <a:ext cx="6185070" cy="981487"/>
              </a:xfrm>
              <a:prstGeom prst="rect">
                <a:avLst/>
              </a:prstGeom>
              <a:blipFill>
                <a:blip r:embed="rId5"/>
                <a:stretch>
                  <a:fillRect l="-3550"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308759" y="4525424"/>
                <a:ext cx="6185070" cy="9814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Пример 3.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  <m:r>
                      <a:rPr lang="ru-RU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ru-RU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759" y="4525424"/>
                <a:ext cx="6185070" cy="981487"/>
              </a:xfrm>
              <a:prstGeom prst="rect">
                <a:avLst/>
              </a:prstGeom>
              <a:blipFill>
                <a:blip r:embed="rId6"/>
                <a:stretch>
                  <a:fillRect l="-3550"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62230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СОКРАЩЕНИЕ ДРОБЕЙ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37503" y="3991502"/>
                <a:ext cx="9553204" cy="21852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Нельзя сократить любую дробь. </a:t>
                </a:r>
              </a:p>
              <a:p>
                <a:pPr algn="just"/>
                <a:r>
                  <a:rPr lang="ru-RU" sz="28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Например</a:t>
                </a:r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дробь </a:t>
                </a:r>
                <a14:m>
                  <m:oMath xmlns:m="http://schemas.openxmlformats.org/officeDocument/2006/math">
                    <m:r>
                      <a:rPr lang="ru-RU" sz="36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36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3600" b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сократить нельзя, так как числитель 8 и знаменатель 9 не имеют общего делителя, отличного от единицы. 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503" y="3991502"/>
                <a:ext cx="9553204" cy="2185214"/>
              </a:xfrm>
              <a:prstGeom prst="rect">
                <a:avLst/>
              </a:prstGeom>
              <a:blipFill rotWithShape="0">
                <a:blip r:embed="rId3"/>
                <a:stretch>
                  <a:fillRect l="-1340" t="-3073" r="-1276" b="-69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37503" y="1024600"/>
            <a:ext cx="10772404" cy="2677656"/>
          </a:xfrm>
          <a:prstGeom prst="rect">
            <a:avLst/>
          </a:prstGeom>
          <a:noFill/>
          <a:ln w="38100">
            <a:solidFill>
              <a:srgbClr val="9C1414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Деление числителя и знаменателя дроби на общий множитель, отличный от 1, называется сокращением дроби.</a:t>
            </a: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Если числитель и знаменатель дроби разделить на одно и то же натуральное число, то значение дроби не изменится.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5917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98162" y="878339"/>
            <a:ext cx="10806547" cy="1384995"/>
          </a:xfrm>
          <a:prstGeom prst="rect">
            <a:avLst/>
          </a:prstGeom>
          <a:noFill/>
          <a:ln w="38100">
            <a:solidFill>
              <a:srgbClr val="9C141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Чтобы получить из данной дроби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несократимую: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шаг. Находят НОД числителя и знаменателя дроби.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шаг. Делят числитель и знаменатель дроби на НОД.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32507" y="2629791"/>
                <a:ext cx="11172201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Рассмотрим два способа сокращения дроби:</a:t>
                </a:r>
              </a:p>
              <a:p>
                <a:r>
                  <a:rPr lang="ru-RU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Пример 4.</a:t>
                </a:r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Сократите дробь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𝟑𝟖𝟒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𝟓𝟏𝟐</m:t>
                        </m:r>
                      </m:den>
                    </m:f>
                  </m:oMath>
                </a14:m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07" y="2629791"/>
                <a:ext cx="11172201" cy="1323439"/>
              </a:xfrm>
              <a:prstGeom prst="rect">
                <a:avLst/>
              </a:prstGeom>
              <a:blipFill rotWithShape="0">
                <a:blip r:embed="rId2"/>
                <a:stretch>
                  <a:fillRect t="-4608" b="-4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665015" y="3953230"/>
                <a:ext cx="11319168" cy="22742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 </a:t>
                </a:r>
                <a:r>
                  <a:rPr lang="ru-RU" sz="28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Способ полного (одновременно) сокращения дроби.</a:t>
                </a:r>
              </a:p>
              <a:p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 </a:t>
                </a:r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шаг. Находим НОД (384, 512).</a:t>
                </a:r>
              </a:p>
              <a:p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384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2⁷</a:t>
                </a:r>
                <a:r>
                  <a:rPr lang="ru-RU" sz="2800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512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2⁹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НОД (384, 512) = </a:t>
                </a:r>
                <a:r>
                  <a:rPr lang="ru-RU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⁷ = 128.</a:t>
                </a:r>
              </a:p>
              <a:p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 шаг</a:t>
                </a:r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𝟑𝟖𝟒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𝟓𝟏𝟐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𝟑𝟖𝟒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𝟏𝟐𝟖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𝟓𝟏𝟐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𝟏𝟐𝟖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015" y="3953230"/>
                <a:ext cx="11319168" cy="2274277"/>
              </a:xfrm>
              <a:prstGeom prst="rect">
                <a:avLst/>
              </a:prstGeom>
              <a:blipFill>
                <a:blip r:embed="rId3"/>
                <a:stretch>
                  <a:fillRect l="-1077" t="-2674" r="-862" b="-40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53621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СОКРАЩЕНИЕ ДРОБЕЙ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477480" y="1032959"/>
                <a:ext cx="11247911" cy="19663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Способ последовательного сокращения дроби.</a:t>
                </a:r>
              </a:p>
              <a:p>
                <a:endParaRPr lang="ru-RU" sz="3200" b="1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Пример 5.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Сократите дробь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𝟗𝟔</m:t>
                        </m:r>
                      </m:den>
                    </m:f>
                  </m:oMath>
                </a14:m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480" y="1032959"/>
                <a:ext cx="11247911" cy="1966308"/>
              </a:xfrm>
              <a:prstGeom prst="rect">
                <a:avLst/>
              </a:prstGeom>
              <a:blipFill>
                <a:blip r:embed="rId2"/>
                <a:stretch>
                  <a:fillRect l="-1355" t="-4025" b="-6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19094" y="3382126"/>
                <a:ext cx="11409222" cy="19665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𝟗𝟔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𝟒𝟖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40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Сократили сначала на 2, затем на 4, а после на 3.</a:t>
                </a:r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94" y="3382126"/>
                <a:ext cx="11409222" cy="1966500"/>
              </a:xfrm>
              <a:prstGeom prst="rect">
                <a:avLst/>
              </a:prstGeom>
              <a:blipFill>
                <a:blip r:embed="rId3"/>
                <a:stretch>
                  <a:fillRect l="-1390" b="-93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5449" y="2307346"/>
            <a:ext cx="3428645" cy="2064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5653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ПРИМЕНИМ В РЕШЕНИИ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5664" y="1023257"/>
            <a:ext cx="10711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185.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Сократите дроби, затем найдите их значения: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80348" y="1765209"/>
                <a:ext cx="3525324" cy="9907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</a:rPr>
                  <a:t>1)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endParaRPr lang="ru-RU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348" y="1765209"/>
                <a:ext cx="3525324" cy="990784"/>
              </a:xfrm>
              <a:prstGeom prst="rect">
                <a:avLst/>
              </a:prstGeom>
              <a:blipFill>
                <a:blip r:embed="rId2"/>
                <a:stretch>
                  <a:fillRect l="-6045" b="-13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820540" y="3558596"/>
                <a:ext cx="3616696" cy="9814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endParaRPr lang="ru-RU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540" y="3558596"/>
                <a:ext cx="3616696" cy="981423"/>
              </a:xfrm>
              <a:prstGeom prst="rect">
                <a:avLst/>
              </a:prstGeom>
              <a:blipFill>
                <a:blip r:embed="rId3"/>
                <a:stretch>
                  <a:fillRect l="-6071"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5546583" y="1769019"/>
                <a:ext cx="3698448" cy="9787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endParaRPr lang="ru-RU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6583" y="1769019"/>
                <a:ext cx="3698448" cy="978729"/>
              </a:xfrm>
              <a:prstGeom prst="rect">
                <a:avLst/>
              </a:prstGeom>
              <a:blipFill>
                <a:blip r:embed="rId4"/>
                <a:stretch>
                  <a:fillRect l="-5931"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5546583" y="3557706"/>
                <a:ext cx="4719635" cy="9814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 ∙ 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𝟕𝟎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 ∙ 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6583" y="3557706"/>
                <a:ext cx="4719635" cy="981487"/>
              </a:xfrm>
              <a:prstGeom prst="rect">
                <a:avLst/>
              </a:prstGeom>
              <a:blipFill>
                <a:blip r:embed="rId5"/>
                <a:stretch>
                  <a:fillRect l="-4651"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/>
          <p:cNvCxnSpPr/>
          <p:nvPr/>
        </p:nvCxnSpPr>
        <p:spPr>
          <a:xfrm flipV="1">
            <a:off x="1537853" y="1765209"/>
            <a:ext cx="346364" cy="493174"/>
          </a:xfrm>
          <a:prstGeom prst="line">
            <a:avLst/>
          </a:prstGeom>
          <a:ln w="28575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2015835" y="2341408"/>
            <a:ext cx="346364" cy="493174"/>
          </a:xfrm>
          <a:prstGeom prst="line">
            <a:avLst/>
          </a:prstGeom>
          <a:ln w="28575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2037106" y="3480007"/>
            <a:ext cx="346364" cy="493174"/>
          </a:xfrm>
          <a:prstGeom prst="line">
            <a:avLst/>
          </a:prstGeom>
          <a:ln w="28575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1364671" y="4125434"/>
            <a:ext cx="346364" cy="493174"/>
          </a:xfrm>
          <a:prstGeom prst="line">
            <a:avLst/>
          </a:prstGeom>
          <a:ln w="28575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6303817" y="1751245"/>
            <a:ext cx="346364" cy="493174"/>
          </a:xfrm>
          <a:prstGeom prst="line">
            <a:avLst/>
          </a:prstGeom>
          <a:ln w="28575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6179125" y="2323586"/>
            <a:ext cx="346364" cy="493174"/>
          </a:xfrm>
          <a:prstGeom prst="line">
            <a:avLst/>
          </a:prstGeom>
          <a:ln w="28575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V="1">
            <a:off x="6951514" y="3495644"/>
            <a:ext cx="346364" cy="493174"/>
          </a:xfrm>
          <a:prstGeom prst="line">
            <a:avLst/>
          </a:prstGeom>
          <a:ln w="28575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6222738" y="4108081"/>
            <a:ext cx="346364" cy="493174"/>
          </a:xfrm>
          <a:prstGeom prst="line">
            <a:avLst/>
          </a:prstGeom>
          <a:ln w="28575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222738" y="4426865"/>
            <a:ext cx="436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906486" y="3204244"/>
            <a:ext cx="436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6865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ПРИМЕНИМ В РЕШЕНИИ ЗАДАЧ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8009" y="1427490"/>
            <a:ext cx="10056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ПРИМЕНИМ В РЕШЕНИИ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89464" y="824376"/>
                <a:ext cx="9240004" cy="18525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186.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Разделите числитель и знаменатель дроби </a:t>
                </a:r>
              </a:p>
              <a:p>
                <a:r>
                  <a:rPr lang="ru-RU" sz="4000" b="1" dirty="0" smtClean="0">
                    <a:solidFill>
                      <a:srgbClr val="002060"/>
                    </a:solidFill>
                  </a:rPr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</a:t>
                </a:r>
                <a:r>
                  <a:rPr lang="en-US" sz="4000" b="1" dirty="0" smtClean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𝟎𝟖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𝟓𝟒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𝟕𝟖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 6. </a:t>
                </a:r>
              </a:p>
              <a:p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Запишите полученные равенства. </a:t>
                </a:r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464" y="824376"/>
                <a:ext cx="9240004" cy="1852558"/>
              </a:xfrm>
              <a:prstGeom prst="rect">
                <a:avLst/>
              </a:prstGeom>
              <a:blipFill>
                <a:blip r:embed="rId3"/>
                <a:stretch>
                  <a:fillRect l="-1386" t="-3289" r="-1584" b="-82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589464" y="2496825"/>
                <a:ext cx="10426252" cy="41214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ru-RU" sz="4000" b="1" dirty="0" smtClean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</a:t>
                </a:r>
                <a:r>
                  <a:rPr lang="en-US" sz="40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num>
                      <m:den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num>
                      <m:den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</a:t>
                </a:r>
              </a:p>
              <a:p>
                <a:pPr>
                  <a:lnSpc>
                    <a:spcPct val="150000"/>
                  </a:lnSpc>
                </a:pPr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𝟔𝟎</m:t>
                        </m:r>
                      </m:num>
                      <m:den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𝟗𝟔</m:t>
                        </m:r>
                      </m:num>
                      <m:den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𝟏𝟎𝟖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𝟎𝟖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</a:t>
                </a:r>
                <a:endParaRPr lang="en-US" sz="40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𝟓𝟒</m:t>
                        </m:r>
                      </m:num>
                      <m:den>
                        <m:r>
                          <a:rPr lang="ru-RU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𝟕𝟖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𝟓𝟒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𝟕𝟖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𝟔𝟔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𝟒𝟐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</a:rPr>
                  <a:t> =</a:t>
                </a:r>
                <a:r>
                  <a:rPr lang="en-US" sz="40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𝟔𝟔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𝟒𝟐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: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</a:rPr>
                  <a:t>.</a:t>
                </a:r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464" y="2496825"/>
                <a:ext cx="10426252" cy="4121449"/>
              </a:xfrm>
              <a:prstGeom prst="rect">
                <a:avLst/>
              </a:prstGeom>
              <a:blipFill>
                <a:blip r:embed="rId4"/>
                <a:stretch>
                  <a:fillRect r="-9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57965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ПРИМЕНИМ В РЕШЕНИИ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94204" y="1000397"/>
                <a:ext cx="11027236" cy="1421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187.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Разделите числитель и знаменатель каждой дроби на их НОД: </a:t>
                </a:r>
                <a:r>
                  <a:rPr lang="ru-RU" sz="4000" b="1" dirty="0" smtClean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4000" b="1" dirty="0" smtClean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𝟓𝟓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𝟑𝟖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𝟑𝟑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𝟏𝟏𝟎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𝟏𝟖𝟎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𝟐𝟖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. </a:t>
                </a:r>
                <a:endParaRPr lang="ru-RU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204" y="1000397"/>
                <a:ext cx="11027236" cy="1421543"/>
              </a:xfrm>
              <a:prstGeom prst="rect">
                <a:avLst/>
              </a:prstGeom>
              <a:blipFill>
                <a:blip r:embed="rId2"/>
                <a:stretch>
                  <a:fillRect l="-1106" t="-4292" b="-77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1073396" y="2686983"/>
                <a:ext cx="6313973" cy="990656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НОД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(5, 10) = 5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396" y="2686983"/>
                <a:ext cx="6313973" cy="990656"/>
              </a:xfrm>
              <a:prstGeom prst="rect">
                <a:avLst/>
              </a:prstGeom>
              <a:blipFill>
                <a:blip r:embed="rId3"/>
                <a:stretch>
                  <a:fillRect b="-1097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1073396" y="3978382"/>
                <a:ext cx="7894533" cy="98148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4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4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НОД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(10, 100) = 10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4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396" y="3978382"/>
                <a:ext cx="7894533" cy="981487"/>
              </a:xfrm>
              <a:prstGeom prst="rect">
                <a:avLst/>
              </a:prstGeom>
              <a:blipFill>
                <a:blip r:embed="rId4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1073396" y="5234081"/>
                <a:ext cx="6879832" cy="990592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𝟓𝟓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НОД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(15, 55) =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5,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𝟓𝟓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396" y="5234081"/>
                <a:ext cx="6879832" cy="990592"/>
              </a:xfrm>
              <a:prstGeom prst="rect">
                <a:avLst/>
              </a:prstGeom>
              <a:blipFill>
                <a:blip r:embed="rId5"/>
                <a:stretch>
                  <a:fillRect b="-1097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14792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a7e67fe2a64ee8e32bbeae7c5c5da3bf309bc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7933</TotalTime>
  <Words>307</Words>
  <Application>Microsoft Office PowerPoint</Application>
  <PresentationFormat>Широкоэкранный</PresentationFormat>
  <Paragraphs>86</Paragraphs>
  <Slides>11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Тема Office</vt:lpstr>
      <vt:lpstr>МАТЕМАТИКА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Пользователь</cp:lastModifiedBy>
  <cp:revision>563</cp:revision>
  <dcterms:created xsi:type="dcterms:W3CDTF">2020-08-26T00:15:27Z</dcterms:created>
  <dcterms:modified xsi:type="dcterms:W3CDTF">2020-10-07T07:08:14Z</dcterms:modified>
</cp:coreProperties>
</file>