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7" r:id="rId2"/>
    <p:sldId id="281" r:id="rId3"/>
    <p:sldId id="291" r:id="rId4"/>
    <p:sldId id="293" r:id="rId5"/>
    <p:sldId id="294" r:id="rId6"/>
    <p:sldId id="283" r:id="rId7"/>
    <p:sldId id="284" r:id="rId8"/>
    <p:sldId id="290" r:id="rId9"/>
    <p:sldId id="292" r:id="rId10"/>
    <p:sldId id="274" r:id="rId11"/>
  </p:sldIdLst>
  <p:sldSz cx="12192000" cy="6858000"/>
  <p:notesSz cx="6858000" cy="9144000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1414"/>
    <a:srgbClr val="1F169A"/>
    <a:srgbClr val="5A2781"/>
    <a:srgbClr val="200AA6"/>
    <a:srgbClr val="FF99FF"/>
    <a:srgbClr val="F682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38" autoAdjust="0"/>
    <p:restoredTop sz="94364" autoAdjust="0"/>
  </p:normalViewPr>
  <p:slideViewPr>
    <p:cSldViewPr snapToGrid="0">
      <p:cViewPr varScale="1">
        <p:scale>
          <a:sx n="69" d="100"/>
          <a:sy n="69" d="100"/>
        </p:scale>
        <p:origin x="49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24D63-C40D-4953-A3B3-012ACEF41A2B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40020-5023-489D-A913-062CDB77B6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364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0020-5023-489D-A913-062CDB77B6E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894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0020-5023-489D-A913-062CDB77B6E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74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0020-5023-489D-A913-062CDB77B6E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256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0020-5023-489D-A913-062CDB77B6E5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08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568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279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102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2984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15420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382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05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266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57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175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822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56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122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95D81-2D94-4EAB-A4E9-3898723740E1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76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png"/><Relationship Id="rId3" Type="http://schemas.openxmlformats.org/officeDocument/2006/relationships/image" Target="../media/image51.png"/><Relationship Id="rId7" Type="http://schemas.openxmlformats.org/officeDocument/2006/relationships/image" Target="../media/image90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0.png"/><Relationship Id="rId11" Type="http://schemas.openxmlformats.org/officeDocument/2006/relationships/image" Target="../media/image13.png"/><Relationship Id="rId5" Type="http://schemas.openxmlformats.org/officeDocument/2006/relationships/image" Target="../media/image70.png"/><Relationship Id="rId10" Type="http://schemas.openxmlformats.org/officeDocument/2006/relationships/image" Target="../media/image12.png"/><Relationship Id="rId4" Type="http://schemas.openxmlformats.org/officeDocument/2006/relationships/image" Target="../media/image60.png"/><Relationship Id="rId9" Type="http://schemas.openxmlformats.org/officeDocument/2006/relationships/image" Target="../media/image1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3" Type="http://schemas.openxmlformats.org/officeDocument/2006/relationships/image" Target="../media/image24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0.png"/><Relationship Id="rId10" Type="http://schemas.openxmlformats.org/officeDocument/2006/relationships/image" Target="../media/image29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5.jp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36.jpg"/><Relationship Id="rId7" Type="http://schemas.openxmlformats.org/officeDocument/2006/relationships/image" Target="../media/image4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0"/>
            <a:ext cx="12192000" cy="20195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57485" y="588125"/>
            <a:ext cx="6477231" cy="954498"/>
          </a:xfrm>
          <a:prstGeom prst="rect">
            <a:avLst/>
          </a:prstGeom>
        </p:spPr>
        <p:txBody>
          <a:bodyPr vert="horz" wrap="square" lIns="0" tIns="30867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41"/>
              </a:spcBef>
            </a:pPr>
            <a:r>
              <a:rPr lang="ru-RU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264244" y="3201525"/>
            <a:ext cx="7131611" cy="1599474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>
              <a:spcBef>
                <a:spcPts val="233"/>
              </a:spcBef>
            </a:pPr>
            <a:r>
              <a:rPr lang="ru-RU" sz="4800" b="1" dirty="0" smtClean="0">
                <a:solidFill>
                  <a:srgbClr val="002060"/>
                </a:solidFill>
                <a:latin typeface="Arial"/>
                <a:cs typeface="Arial"/>
              </a:rPr>
              <a:t>Тема</a:t>
            </a:r>
            <a:r>
              <a:rPr sz="4800" b="1" dirty="0" smtClean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endParaRPr sz="48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26841"/>
            <a:r>
              <a:rPr lang="ru-RU" sz="5400" b="1" kern="800" spc="-53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РЕШЕНИЕ ЗАДАЧ</a:t>
            </a:r>
            <a:endParaRPr lang="ru-RU" sz="5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432276" y="2857320"/>
            <a:ext cx="595744" cy="228788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0439336" y="513132"/>
            <a:ext cx="575036" cy="649433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5"/>
              </a:spcBef>
            </a:pPr>
            <a:r>
              <a:rPr lang="ru-RU" sz="4000" b="1" dirty="0" smtClean="0">
                <a:solidFill>
                  <a:schemeClr val="bg1"/>
                </a:solidFill>
                <a:latin typeface="Arial"/>
                <a:cs typeface="Arial"/>
              </a:rPr>
              <a:t>6</a:t>
            </a:r>
            <a:endParaRPr sz="4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0093356" y="1156956"/>
            <a:ext cx="1123624" cy="395080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lang="ru-RU" sz="24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2400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290" y="450370"/>
            <a:ext cx="1211157" cy="122797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854" y="2501650"/>
            <a:ext cx="3441580" cy="3456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61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2983" y="0"/>
            <a:ext cx="12189017" cy="81741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3" y="109532"/>
            <a:ext cx="12189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САМОСТОЯТЕЛЬНОЙ РАБОТЫ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82940" y="1684418"/>
            <a:ext cx="77084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ПОВТОРИТЬ ОСНОВНОЕ СВОЙСТВО ДРОБИ.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РЕШИТЬ ЗАДАЧИ НА </a:t>
            </a:r>
            <a:r>
              <a:rPr lang="ru-RU" sz="3600" b="1" dirty="0">
                <a:solidFill>
                  <a:srgbClr val="002060"/>
                </a:solidFill>
              </a:rPr>
              <a:t>СТРАНИЦЕ </a:t>
            </a:r>
            <a:r>
              <a:rPr lang="ru-RU" sz="3600" b="1" dirty="0" smtClean="0">
                <a:solidFill>
                  <a:srgbClr val="002060"/>
                </a:solidFill>
              </a:rPr>
              <a:t>33-34  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№169 (3), №177, №183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71" t="16363" r="11080" b="10152"/>
          <a:stretch/>
        </p:blipFill>
        <p:spPr>
          <a:xfrm>
            <a:off x="558511" y="2531785"/>
            <a:ext cx="2661040" cy="33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88062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8902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ПРОВЕРКА САМОСТОЯТЕЛЬНОЙ РАБОТЫ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5808" y="735986"/>
                <a:ext cx="11691256" cy="14832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179. 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Замените дроби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𝟗</m:t>
                        </m:r>
                        <m:r>
                          <a:rPr lang="ru-RU" sz="40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и</a:t>
                </a:r>
                <a:r>
                  <a:rPr lang="ru-RU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ru-RU" sz="40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ru-RU" sz="40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𝟖</m:t>
                        </m:r>
                        <m:r>
                          <a:rPr lang="ru-RU" sz="40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  <m:r>
                      <a:rPr lang="ru-RU" sz="4000" b="1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3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дробями со знаменателем 36.  </a:t>
                </a:r>
                <a:endParaRPr lang="ru-RU" sz="32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808" y="735986"/>
                <a:ext cx="11691256" cy="1483227"/>
              </a:xfrm>
              <a:prstGeom prst="rect">
                <a:avLst/>
              </a:prstGeom>
              <a:blipFill>
                <a:blip r:embed="rId2"/>
                <a:stretch>
                  <a:fillRect l="-1356" b="-127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522746" y="2396627"/>
                <a:ext cx="3425799" cy="981615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𝟏𝟖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𝟏𝟖</m:t>
                        </m:r>
                      </m:den>
                    </m:f>
                    <m:r>
                      <a:rPr lang="ru-RU" sz="4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ru-RU" sz="4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nor/>
                      </m:rPr>
                      <a:rPr lang="ru-RU" sz="4000" b="1" i="0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𝟏𝟖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𝟑𝟔</m:t>
                        </m:r>
                      </m:den>
                    </m:f>
                  </m:oMath>
                </a14:m>
                <a:endParaRPr lang="ru-RU" sz="4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746" y="2396627"/>
                <a:ext cx="3425799" cy="981615"/>
              </a:xfrm>
              <a:prstGeom prst="rect">
                <a:avLst/>
              </a:prstGeom>
              <a:blipFill>
                <a:blip r:embed="rId3"/>
                <a:stretch>
                  <a:fillRect b="-10429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4350443" y="2396627"/>
                <a:ext cx="3425799" cy="981615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</m:den>
                    </m:f>
                    <m:r>
                      <a:rPr lang="ru-RU" sz="4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ru-RU" sz="4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nor/>
                      </m:rPr>
                      <a:rPr lang="ru-RU" sz="4000" b="1" i="0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𝟐𝟒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𝟑𝟔</m:t>
                        </m:r>
                      </m:den>
                    </m:f>
                  </m:oMath>
                </a14:m>
                <a:endParaRPr lang="ru-RU" sz="4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0443" y="2396627"/>
                <a:ext cx="3425799" cy="981615"/>
              </a:xfrm>
              <a:prstGeom prst="rect">
                <a:avLst/>
              </a:prstGeom>
              <a:blipFill>
                <a:blip r:embed="rId4"/>
                <a:stretch>
                  <a:fillRect b="-10429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8178140" y="2396627"/>
                <a:ext cx="3425799" cy="981615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</m:t>
                        </m:r>
                      </m:den>
                    </m:f>
                    <m:r>
                      <a:rPr lang="ru-RU" sz="4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ru-RU" sz="4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nor/>
                      </m:rPr>
                      <a:rPr lang="ru-RU" sz="4000" b="1" i="0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𝟑𝟎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𝟑𝟔</m:t>
                        </m:r>
                      </m:den>
                    </m:f>
                  </m:oMath>
                </a14:m>
                <a:endParaRPr lang="ru-RU" sz="4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8140" y="2396627"/>
                <a:ext cx="3425799" cy="981615"/>
              </a:xfrm>
              <a:prstGeom prst="rect">
                <a:avLst/>
              </a:prstGeom>
              <a:blipFill>
                <a:blip r:embed="rId5"/>
                <a:stretch>
                  <a:fillRect b="-11656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522745" y="3754372"/>
                <a:ext cx="3425799" cy="981615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a:rPr lang="ru-RU" sz="4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ru-RU" sz="4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nor/>
                      </m:rPr>
                      <a:rPr lang="ru-RU" sz="4000" b="1" i="0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𝟐𝟕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𝟑𝟔</m:t>
                        </m:r>
                      </m:den>
                    </m:f>
                  </m:oMath>
                </a14:m>
                <a:endParaRPr lang="ru-RU" sz="4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745" y="3754372"/>
                <a:ext cx="3425799" cy="981615"/>
              </a:xfrm>
              <a:prstGeom prst="rect">
                <a:avLst/>
              </a:prstGeom>
              <a:blipFill>
                <a:blip r:embed="rId6"/>
                <a:stretch>
                  <a:fillRect b="-10429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4350442" y="3754371"/>
                <a:ext cx="3425799" cy="981615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ru-RU" sz="4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ru-RU" sz="4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nor/>
                      </m:rPr>
                      <a:rPr lang="ru-RU" sz="4000" b="1" i="0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𝟑𝟔</m:t>
                        </m:r>
                      </m:den>
                    </m:f>
                  </m:oMath>
                </a14:m>
                <a:endParaRPr lang="ru-RU" sz="4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0442" y="3754371"/>
                <a:ext cx="3425799" cy="981615"/>
              </a:xfrm>
              <a:prstGeom prst="rect">
                <a:avLst/>
              </a:prstGeom>
              <a:blipFill>
                <a:blip r:embed="rId7"/>
                <a:stretch>
                  <a:fillRect b="-10429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8178140" y="3754371"/>
                <a:ext cx="3425799" cy="981615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ru-RU" sz="4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ru-RU" sz="4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nor/>
                      </m:rPr>
                      <a:rPr lang="ru-RU" sz="4000" b="1" i="0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𝟐𝟖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𝟑𝟔</m:t>
                        </m:r>
                      </m:den>
                    </m:f>
                  </m:oMath>
                </a14:m>
                <a:endParaRPr lang="ru-RU" sz="4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8140" y="3754371"/>
                <a:ext cx="3425799" cy="981615"/>
              </a:xfrm>
              <a:prstGeom prst="rect">
                <a:avLst/>
              </a:prstGeom>
              <a:blipFill>
                <a:blip r:embed="rId8"/>
                <a:stretch>
                  <a:fillRect b="-10429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522745" y="5112117"/>
                <a:ext cx="3827698" cy="990784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𝟏𝟖</m:t>
                        </m:r>
                      </m:den>
                    </m:f>
                  </m:oMath>
                </a14:m>
                <a:r>
                  <a:rPr lang="ru-RU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𝟏𝟖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ru-RU" sz="4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ru-RU" sz="4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nor/>
                      </m:rPr>
                      <a:rPr lang="ru-RU" sz="4000" b="1" i="0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𝟑𝟔</m:t>
                        </m:r>
                      </m:den>
                    </m:f>
                  </m:oMath>
                </a14:m>
                <a:endParaRPr lang="ru-RU" sz="4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745" y="5112117"/>
                <a:ext cx="3827698" cy="990784"/>
              </a:xfrm>
              <a:prstGeom prst="rect">
                <a:avLst/>
              </a:prstGeom>
              <a:blipFill>
                <a:blip r:embed="rId9"/>
                <a:stretch>
                  <a:fillRect b="-10976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4845363" y="5112115"/>
                <a:ext cx="3827698" cy="990784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𝟏𝟖</m:t>
                        </m:r>
                      </m:den>
                    </m:f>
                  </m:oMath>
                </a14:m>
                <a:r>
                  <a:rPr lang="ru-RU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𝟏𝟖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ru-RU" sz="4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ru-RU" sz="4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nor/>
                      </m:rPr>
                      <a:rPr lang="ru-RU" sz="4000" b="1" i="0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𝟑𝟔</m:t>
                        </m:r>
                      </m:den>
                    </m:f>
                  </m:oMath>
                </a14:m>
                <a:endParaRPr lang="ru-RU" sz="4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5363" y="5112115"/>
                <a:ext cx="3827698" cy="990784"/>
              </a:xfrm>
              <a:prstGeom prst="rect">
                <a:avLst/>
              </a:prstGeom>
              <a:blipFill>
                <a:blip r:embed="rId10"/>
                <a:stretch>
                  <a:fillRect b="-9756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37084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8902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ПРОВЕРКА САМОСТОЯТЕЛЬНОЙ РАБОТЫ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36560" y="735354"/>
                <a:ext cx="12055440" cy="13823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180. 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Дополните запись</a:t>
                </a:r>
                <a:r>
                  <a:rPr lang="ru-RU" sz="2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𝟏𝟔</m:t>
                        </m:r>
                      </m:den>
                    </m:f>
                  </m:oMath>
                </a14:m>
                <a:r>
                  <a:rPr lang="ru-RU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den>
                    </m:f>
                  </m:oMath>
                </a14:m>
                <a:r>
                  <a:rPr lang="ru-RU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𝟐𝟒</m:t>
                        </m:r>
                      </m:den>
                    </m:f>
                  </m:oMath>
                </a14:m>
                <a:r>
                  <a:rPr lang="ru-RU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𝟐𝟖</m:t>
                        </m:r>
                      </m:den>
                    </m:f>
                  </m:oMath>
                </a14:m>
                <a:r>
                  <a:rPr lang="ru-RU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𝟑𝟐</m:t>
                        </m:r>
                      </m:den>
                    </m:f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2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560" y="735354"/>
                <a:ext cx="12055440" cy="1382366"/>
              </a:xfrm>
              <a:prstGeom prst="rect">
                <a:avLst/>
              </a:prstGeom>
              <a:blipFill>
                <a:blip r:embed="rId2"/>
                <a:stretch>
                  <a:fillRect l="-12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67328" y="1876014"/>
                <a:ext cx="3029419" cy="981615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ru-RU" sz="4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ru-RU" sz="4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nor/>
                      </m:rPr>
                      <a:rPr lang="ru-RU" sz="4000" b="1" i="0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endParaRPr lang="ru-RU" sz="4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28" y="1876014"/>
                <a:ext cx="3029419" cy="981615"/>
              </a:xfrm>
              <a:prstGeom prst="rect">
                <a:avLst/>
              </a:prstGeom>
              <a:blipFill>
                <a:blip r:embed="rId3"/>
                <a:stretch>
                  <a:fillRect b="-10429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467327" y="3028117"/>
                <a:ext cx="3029419" cy="981487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ru-RU" sz="4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ru-RU" sz="4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nor/>
                      </m:rPr>
                      <a:rPr lang="ru-RU" sz="4000" b="1" i="0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endParaRPr lang="ru-RU" sz="4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27" y="3028117"/>
                <a:ext cx="3029419" cy="981487"/>
              </a:xfrm>
              <a:prstGeom prst="rect">
                <a:avLst/>
              </a:prstGeom>
              <a:blipFill>
                <a:blip r:embed="rId4"/>
                <a:stretch>
                  <a:fillRect b="-10429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467326" y="4188525"/>
                <a:ext cx="3029419" cy="981487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ru-RU" sz="4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ru-RU" sz="4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nor/>
                      </m:rPr>
                      <a:rPr lang="ru-RU" sz="4000" b="1" i="0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𝟏𝟔</m:t>
                        </m:r>
                      </m:den>
                    </m:f>
                  </m:oMath>
                </a14:m>
                <a:endParaRPr lang="ru-RU" sz="4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26" y="4188525"/>
                <a:ext cx="3029419" cy="981487"/>
              </a:xfrm>
              <a:prstGeom prst="rect">
                <a:avLst/>
              </a:prstGeom>
              <a:blipFill>
                <a:blip r:embed="rId5"/>
                <a:stretch>
                  <a:fillRect b="-10429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4047280" y="1870909"/>
                <a:ext cx="3029419" cy="981487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ru-RU" sz="4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ru-RU" sz="4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nor/>
                      </m:rPr>
                      <a:rPr lang="ru-RU" sz="4000" b="1" i="0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𝟐𝟎</m:t>
                        </m:r>
                      </m:den>
                    </m:f>
                  </m:oMath>
                </a14:m>
                <a:endParaRPr lang="ru-RU" sz="4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7280" y="1870909"/>
                <a:ext cx="3029419" cy="981487"/>
              </a:xfrm>
              <a:prstGeom prst="rect">
                <a:avLst/>
              </a:prstGeom>
              <a:blipFill>
                <a:blip r:embed="rId6"/>
                <a:stretch>
                  <a:fillRect b="-11656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4047279" y="3028117"/>
                <a:ext cx="3029419" cy="981487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</m:t>
                        </m:r>
                      </m:den>
                    </m:f>
                    <m:r>
                      <a:rPr lang="ru-RU" sz="4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ru-RU" sz="4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nor/>
                      </m:rPr>
                      <a:rPr lang="ru-RU" sz="4000" b="1" i="0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𝟐𝟒</m:t>
                        </m:r>
                      </m:den>
                    </m:f>
                  </m:oMath>
                </a14:m>
                <a:endParaRPr lang="ru-RU" sz="4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7279" y="3028117"/>
                <a:ext cx="3029419" cy="981487"/>
              </a:xfrm>
              <a:prstGeom prst="rect">
                <a:avLst/>
              </a:prstGeom>
              <a:blipFill>
                <a:blip r:embed="rId7"/>
                <a:stretch>
                  <a:fillRect b="-10429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4047278" y="4188460"/>
                <a:ext cx="3029419" cy="981615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a:rPr lang="ru-RU" sz="4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ru-RU" sz="4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nor/>
                      </m:rPr>
                      <a:rPr lang="ru-RU" sz="4000" b="1" i="0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𝟐𝟖</m:t>
                        </m:r>
                      </m:den>
                    </m:f>
                  </m:oMath>
                </a14:m>
                <a:endParaRPr lang="ru-RU" sz="4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7278" y="4188460"/>
                <a:ext cx="3029419" cy="981615"/>
              </a:xfrm>
              <a:prstGeom prst="rect">
                <a:avLst/>
              </a:prstGeom>
              <a:blipFill>
                <a:blip r:embed="rId8"/>
                <a:stretch>
                  <a:fillRect b="-10429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7627232" y="1870909"/>
                <a:ext cx="3029419" cy="981615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ru-RU" sz="4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ru-RU" sz="4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nor/>
                      </m:rPr>
                      <a:rPr lang="ru-RU" sz="4000" b="1" i="0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𝟑𝟐</m:t>
                        </m:r>
                      </m:den>
                    </m:f>
                  </m:oMath>
                </a14:m>
                <a:endParaRPr lang="ru-RU" sz="4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7232" y="1870909"/>
                <a:ext cx="3029419" cy="981615"/>
              </a:xfrm>
              <a:prstGeom prst="rect">
                <a:avLst/>
              </a:prstGeom>
              <a:blipFill>
                <a:blip r:embed="rId9"/>
                <a:stretch>
                  <a:fillRect b="-10429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467326" y="5350007"/>
                <a:ext cx="6806310" cy="9008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𝟏𝟔</m:t>
                        </m:r>
                      </m:den>
                    </m:f>
                  </m:oMath>
                </a14:m>
                <a:r>
                  <a:rPr lang="ru-RU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𝟐𝟎</m:t>
                        </m:r>
                      </m:den>
                    </m:f>
                  </m:oMath>
                </a14:m>
                <a:r>
                  <a:rPr lang="ru-RU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𝟐𝟒</m:t>
                        </m:r>
                      </m:den>
                    </m:f>
                  </m:oMath>
                </a14:m>
                <a:r>
                  <a:rPr lang="ru-RU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𝟐𝟖</m:t>
                        </m:r>
                      </m:den>
                    </m:f>
                  </m:oMath>
                </a14:m>
                <a:r>
                  <a:rPr lang="ru-RU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𝟑𝟐</m:t>
                        </m:r>
                      </m:den>
                    </m:f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26" y="5350007"/>
                <a:ext cx="6806310" cy="900824"/>
              </a:xfrm>
              <a:prstGeom prst="rect">
                <a:avLst/>
              </a:prstGeom>
              <a:blipFill>
                <a:blip r:embed="rId10"/>
                <a:stretch>
                  <a:fillRect b="-108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Рисунок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627230" y="3159355"/>
            <a:ext cx="3029421" cy="3091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7749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2983" y="0"/>
            <a:ext cx="12189017" cy="81741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3" y="109532"/>
            <a:ext cx="12189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ВСПОМНИМ И ПОВТОРИМ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28109" y="1657928"/>
            <a:ext cx="8783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b="1" dirty="0" smtClean="0">
              <a:solidFill>
                <a:srgbClr val="00206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71" t="16363" r="11080" b="10152"/>
          <a:stretch/>
        </p:blipFill>
        <p:spPr>
          <a:xfrm>
            <a:off x="621742" y="1770739"/>
            <a:ext cx="2661040" cy="335221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966248" y="1770739"/>
                <a:ext cx="688880" cy="13740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𝐤</m:t>
                          </m:r>
                        </m:num>
                        <m:den>
                          <m:r>
                            <a:rPr lang="en-US" sz="4400" b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𝐧</m:t>
                          </m:r>
                        </m:den>
                      </m:f>
                    </m:oMath>
                  </m:oMathPara>
                </a14:m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6248" y="1770739"/>
                <a:ext cx="688880" cy="13740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5972799" y="1487070"/>
            <a:ext cx="3808509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ЧИСЛИТЕЛЬ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72800" y="2867508"/>
            <a:ext cx="3808509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ЗНАМЕНАТЕЛЬ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4655128" y="1770739"/>
            <a:ext cx="1205345" cy="362662"/>
          </a:xfrm>
          <a:prstGeom prst="straightConnector1">
            <a:avLst/>
          </a:prstGeom>
          <a:ln w="57150">
            <a:solidFill>
              <a:srgbClr val="9C141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655127" y="2905845"/>
            <a:ext cx="1205346" cy="351735"/>
          </a:xfrm>
          <a:prstGeom prst="straightConnector1">
            <a:avLst/>
          </a:prstGeom>
          <a:ln w="57150">
            <a:solidFill>
              <a:srgbClr val="9C141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4075160" y="4068041"/>
                <a:ext cx="7160876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𝐤</m:t>
                    </m:r>
                  </m:oMath>
                </a14:m>
                <a:r>
                  <a:rPr lang="ru-RU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44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&lt;</a:t>
                </a:r>
                <a:r>
                  <a:rPr lang="en-US" sz="4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𝐧</m:t>
                    </m:r>
                  </m:oMath>
                </a14:m>
                <a:r>
                  <a:rPr lang="ru-RU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- правильная дробь  </a:t>
                </a:r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5160" y="4068041"/>
                <a:ext cx="7160876" cy="769441"/>
              </a:xfrm>
              <a:prstGeom prst="rect">
                <a:avLst/>
              </a:prstGeom>
              <a:blipFill>
                <a:blip r:embed="rId4"/>
                <a:stretch>
                  <a:fillRect t="-18110" r="-4255" b="-370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4075159" y="4991313"/>
                <a:ext cx="7728914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𝐤</m:t>
                    </m:r>
                  </m:oMath>
                </a14:m>
                <a:r>
                  <a:rPr lang="ru-RU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&gt;</a:t>
                </a:r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𝐧</m:t>
                    </m:r>
                  </m:oMath>
                </a14:m>
                <a:r>
                  <a:rPr lang="ru-RU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- неправильная дробь </a:t>
                </a:r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5159" y="4991313"/>
                <a:ext cx="7728914" cy="769441"/>
              </a:xfrm>
              <a:prstGeom prst="rect">
                <a:avLst/>
              </a:prstGeom>
              <a:blipFill>
                <a:blip r:embed="rId5"/>
                <a:stretch>
                  <a:fillRect t="-17460" r="-3155" b="-365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692342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2983" y="0"/>
            <a:ext cx="12189017" cy="81741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3" y="109532"/>
            <a:ext cx="12189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ВСПОМНИМ И ПОВТОРИМ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71" t="16363" r="11080" b="10152"/>
          <a:stretch/>
        </p:blipFill>
        <p:spPr>
          <a:xfrm>
            <a:off x="557542" y="1836176"/>
            <a:ext cx="2661040" cy="3352218"/>
          </a:xfrm>
          <a:prstGeom prst="rect">
            <a:avLst/>
          </a:prstGeom>
        </p:spPr>
      </p:pic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399425"/>
              </p:ext>
            </p:extLst>
          </p:nvPr>
        </p:nvGraphicFramePr>
        <p:xfrm>
          <a:off x="3773547" y="1129436"/>
          <a:ext cx="2323944" cy="985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972">
                  <a:extLst>
                    <a:ext uri="{9D8B030D-6E8A-4147-A177-3AD203B41FA5}">
                      <a16:colId xmlns:a16="http://schemas.microsoft.com/office/drawing/2014/main" val="3515562796"/>
                    </a:ext>
                  </a:extLst>
                </a:gridCol>
                <a:gridCol w="1161972">
                  <a:extLst>
                    <a:ext uri="{9D8B030D-6E8A-4147-A177-3AD203B41FA5}">
                      <a16:colId xmlns:a16="http://schemas.microsoft.com/office/drawing/2014/main" val="2636231030"/>
                    </a:ext>
                  </a:extLst>
                </a:gridCol>
              </a:tblGrid>
              <a:tr h="9855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2349416"/>
                  </a:ext>
                </a:extLst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641545"/>
              </p:ext>
            </p:extLst>
          </p:nvPr>
        </p:nvGraphicFramePr>
        <p:xfrm>
          <a:off x="8001062" y="1129436"/>
          <a:ext cx="2323944" cy="985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2720">
                  <a:extLst>
                    <a:ext uri="{9D8B030D-6E8A-4147-A177-3AD203B41FA5}">
                      <a16:colId xmlns:a16="http://schemas.microsoft.com/office/drawing/2014/main" val="3515562796"/>
                    </a:ext>
                  </a:extLst>
                </a:gridCol>
                <a:gridCol w="817419">
                  <a:extLst>
                    <a:ext uri="{9D8B030D-6E8A-4147-A177-3AD203B41FA5}">
                      <a16:colId xmlns:a16="http://schemas.microsoft.com/office/drawing/2014/main" val="3329213892"/>
                    </a:ext>
                  </a:extLst>
                </a:gridCol>
                <a:gridCol w="723805">
                  <a:extLst>
                    <a:ext uri="{9D8B030D-6E8A-4147-A177-3AD203B41FA5}">
                      <a16:colId xmlns:a16="http://schemas.microsoft.com/office/drawing/2014/main" val="2636231030"/>
                    </a:ext>
                  </a:extLst>
                </a:gridCol>
              </a:tblGrid>
              <a:tr h="9855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2349416"/>
                  </a:ext>
                </a:extLst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985004"/>
              </p:ext>
            </p:extLst>
          </p:nvPr>
        </p:nvGraphicFramePr>
        <p:xfrm>
          <a:off x="3773547" y="2959026"/>
          <a:ext cx="2323944" cy="1118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986">
                  <a:extLst>
                    <a:ext uri="{9D8B030D-6E8A-4147-A177-3AD203B41FA5}">
                      <a16:colId xmlns:a16="http://schemas.microsoft.com/office/drawing/2014/main" val="3515562796"/>
                    </a:ext>
                  </a:extLst>
                </a:gridCol>
                <a:gridCol w="580986">
                  <a:extLst>
                    <a:ext uri="{9D8B030D-6E8A-4147-A177-3AD203B41FA5}">
                      <a16:colId xmlns:a16="http://schemas.microsoft.com/office/drawing/2014/main" val="1176454200"/>
                    </a:ext>
                  </a:extLst>
                </a:gridCol>
                <a:gridCol w="580986">
                  <a:extLst>
                    <a:ext uri="{9D8B030D-6E8A-4147-A177-3AD203B41FA5}">
                      <a16:colId xmlns:a16="http://schemas.microsoft.com/office/drawing/2014/main" val="2636231030"/>
                    </a:ext>
                  </a:extLst>
                </a:gridCol>
                <a:gridCol w="580986">
                  <a:extLst>
                    <a:ext uri="{9D8B030D-6E8A-4147-A177-3AD203B41FA5}">
                      <a16:colId xmlns:a16="http://schemas.microsoft.com/office/drawing/2014/main" val="1739679406"/>
                    </a:ext>
                  </a:extLst>
                </a:gridCol>
              </a:tblGrid>
              <a:tr h="11183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2349416"/>
                  </a:ext>
                </a:extLst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597175"/>
              </p:ext>
            </p:extLst>
          </p:nvPr>
        </p:nvGraphicFramePr>
        <p:xfrm>
          <a:off x="8001062" y="2953126"/>
          <a:ext cx="2323944" cy="1118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986">
                  <a:extLst>
                    <a:ext uri="{9D8B030D-6E8A-4147-A177-3AD203B41FA5}">
                      <a16:colId xmlns:a16="http://schemas.microsoft.com/office/drawing/2014/main" val="3515562796"/>
                    </a:ext>
                  </a:extLst>
                </a:gridCol>
                <a:gridCol w="580986">
                  <a:extLst>
                    <a:ext uri="{9D8B030D-6E8A-4147-A177-3AD203B41FA5}">
                      <a16:colId xmlns:a16="http://schemas.microsoft.com/office/drawing/2014/main" val="1176454200"/>
                    </a:ext>
                  </a:extLst>
                </a:gridCol>
                <a:gridCol w="580986">
                  <a:extLst>
                    <a:ext uri="{9D8B030D-6E8A-4147-A177-3AD203B41FA5}">
                      <a16:colId xmlns:a16="http://schemas.microsoft.com/office/drawing/2014/main" val="2636231030"/>
                    </a:ext>
                  </a:extLst>
                </a:gridCol>
                <a:gridCol w="580986">
                  <a:extLst>
                    <a:ext uri="{9D8B030D-6E8A-4147-A177-3AD203B41FA5}">
                      <a16:colId xmlns:a16="http://schemas.microsoft.com/office/drawing/2014/main" val="1739679406"/>
                    </a:ext>
                  </a:extLst>
                </a:gridCol>
              </a:tblGrid>
              <a:tr h="11183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2349416"/>
                  </a:ext>
                </a:extLst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324779"/>
              </p:ext>
            </p:extLst>
          </p:nvPr>
        </p:nvGraphicFramePr>
        <p:xfrm>
          <a:off x="3773547" y="4821382"/>
          <a:ext cx="2323944" cy="1103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2720">
                  <a:extLst>
                    <a:ext uri="{9D8B030D-6E8A-4147-A177-3AD203B41FA5}">
                      <a16:colId xmlns:a16="http://schemas.microsoft.com/office/drawing/2014/main" val="3515562796"/>
                    </a:ext>
                  </a:extLst>
                </a:gridCol>
                <a:gridCol w="817419">
                  <a:extLst>
                    <a:ext uri="{9D8B030D-6E8A-4147-A177-3AD203B41FA5}">
                      <a16:colId xmlns:a16="http://schemas.microsoft.com/office/drawing/2014/main" val="3329213892"/>
                    </a:ext>
                  </a:extLst>
                </a:gridCol>
                <a:gridCol w="723805">
                  <a:extLst>
                    <a:ext uri="{9D8B030D-6E8A-4147-A177-3AD203B41FA5}">
                      <a16:colId xmlns:a16="http://schemas.microsoft.com/office/drawing/2014/main" val="2636231030"/>
                    </a:ext>
                  </a:extLst>
                </a:gridCol>
              </a:tblGrid>
              <a:tr h="11036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349416"/>
                  </a:ext>
                </a:extLst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75295"/>
              </p:ext>
            </p:extLst>
          </p:nvPr>
        </p:nvGraphicFramePr>
        <p:xfrm>
          <a:off x="8001060" y="4821382"/>
          <a:ext cx="2323946" cy="1103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360">
                  <a:extLst>
                    <a:ext uri="{9D8B030D-6E8A-4147-A177-3AD203B41FA5}">
                      <a16:colId xmlns:a16="http://schemas.microsoft.com/office/drawing/2014/main" val="3515562796"/>
                    </a:ext>
                  </a:extLst>
                </a:gridCol>
                <a:gridCol w="391360">
                  <a:extLst>
                    <a:ext uri="{9D8B030D-6E8A-4147-A177-3AD203B41FA5}">
                      <a16:colId xmlns:a16="http://schemas.microsoft.com/office/drawing/2014/main" val="3266560171"/>
                    </a:ext>
                  </a:extLst>
                </a:gridCol>
                <a:gridCol w="408710">
                  <a:extLst>
                    <a:ext uri="{9D8B030D-6E8A-4147-A177-3AD203B41FA5}">
                      <a16:colId xmlns:a16="http://schemas.microsoft.com/office/drawing/2014/main" val="3329213892"/>
                    </a:ext>
                  </a:extLst>
                </a:gridCol>
                <a:gridCol w="408710">
                  <a:extLst>
                    <a:ext uri="{9D8B030D-6E8A-4147-A177-3AD203B41FA5}">
                      <a16:colId xmlns:a16="http://schemas.microsoft.com/office/drawing/2014/main" val="1732766799"/>
                    </a:ext>
                  </a:extLst>
                </a:gridCol>
                <a:gridCol w="361903">
                  <a:extLst>
                    <a:ext uri="{9D8B030D-6E8A-4147-A177-3AD203B41FA5}">
                      <a16:colId xmlns:a16="http://schemas.microsoft.com/office/drawing/2014/main" val="2636231030"/>
                    </a:ext>
                  </a:extLst>
                </a:gridCol>
                <a:gridCol w="361903">
                  <a:extLst>
                    <a:ext uri="{9D8B030D-6E8A-4147-A177-3AD203B41FA5}">
                      <a16:colId xmlns:a16="http://schemas.microsoft.com/office/drawing/2014/main" val="2068635076"/>
                    </a:ext>
                  </a:extLst>
                </a:gridCol>
              </a:tblGrid>
              <a:tr h="11036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234941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6382712" y="1057160"/>
                <a:ext cx="564578" cy="11301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ru-RU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2712" y="1057160"/>
                <a:ext cx="564578" cy="11301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10525221" y="1057160"/>
                <a:ext cx="564578" cy="11301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ru-RU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25221" y="1057160"/>
                <a:ext cx="564578" cy="11301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6382712" y="2852617"/>
                <a:ext cx="564578" cy="11301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ru-RU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2712" y="2852617"/>
                <a:ext cx="564578" cy="113011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10614511" y="2854725"/>
                <a:ext cx="564578" cy="11301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ru-RU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4511" y="2854725"/>
                <a:ext cx="564578" cy="113011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6382712" y="4705967"/>
                <a:ext cx="564578" cy="11301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ru-RU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2712" y="4705967"/>
                <a:ext cx="564578" cy="113011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10614511" y="4705967"/>
                <a:ext cx="564578" cy="11301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ru-RU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4511" y="4705967"/>
                <a:ext cx="564578" cy="113011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734312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8902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8252" y="680999"/>
                <a:ext cx="11846367" cy="14715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32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164. 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Запишите дробь: 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в виде дроби со знаменателем: 14,  21,  35,  42,  63,  70,  84,  77,  98.</a:t>
                </a:r>
                <a:endParaRPr lang="ru-RU" sz="32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252" y="680999"/>
                <a:ext cx="11846367" cy="1471557"/>
              </a:xfrm>
              <a:prstGeom prst="rect">
                <a:avLst/>
              </a:prstGeom>
              <a:blipFill rotWithShape="0">
                <a:blip r:embed="rId3"/>
                <a:stretch>
                  <a:fillRect l="-514" r="-1389" b="-128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18557" y="2299313"/>
                <a:ext cx="2616422" cy="890437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 </m:t>
                        </m:r>
                        <m:r>
                          <a:rPr lang="ru-RU" sz="36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 </m:t>
                        </m:r>
                        <m:r>
                          <a:rPr lang="ru-RU" sz="36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den>
                    </m:f>
                  </m:oMath>
                </a14:m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557" y="2299313"/>
                <a:ext cx="2616422" cy="890437"/>
              </a:xfrm>
              <a:prstGeom prst="rect">
                <a:avLst/>
              </a:prstGeom>
              <a:blipFill>
                <a:blip r:embed="rId5"/>
                <a:stretch>
                  <a:fillRect r="-6032" b="-10135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3964487" y="2279139"/>
                <a:ext cx="2616422" cy="892552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 </m:t>
                        </m:r>
                        <m:r>
                          <a:rPr lang="ru-RU" sz="36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 </m:t>
                        </m:r>
                        <m:r>
                          <a:rPr lang="ru-RU" sz="36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</m:den>
                    </m:f>
                  </m:oMath>
                </a14:m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4487" y="2279139"/>
                <a:ext cx="2616422" cy="892552"/>
              </a:xfrm>
              <a:prstGeom prst="rect">
                <a:avLst/>
              </a:prstGeom>
              <a:blipFill>
                <a:blip r:embed="rId6"/>
                <a:stretch>
                  <a:fillRect r="-6019" b="-10135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7602935" y="2273897"/>
                <a:ext cx="2616422" cy="900824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 </m:t>
                        </m:r>
                        <m:r>
                          <a:rPr lang="ru-RU" sz="36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 </m:t>
                        </m:r>
                        <m:r>
                          <a:rPr lang="ru-RU" sz="36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𝟑𝟓</m:t>
                        </m:r>
                      </m:den>
                    </m:f>
                  </m:oMath>
                </a14:m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2935" y="2273897"/>
                <a:ext cx="2616422" cy="900824"/>
              </a:xfrm>
              <a:prstGeom prst="rect">
                <a:avLst/>
              </a:prstGeom>
              <a:blipFill>
                <a:blip r:embed="rId7"/>
                <a:stretch>
                  <a:fillRect r="-6265" b="-9333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418557" y="3457918"/>
                <a:ext cx="2616422" cy="892552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 </m:t>
                        </m:r>
                        <m:r>
                          <a:rPr lang="ru-RU" sz="36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 </m:t>
                        </m:r>
                        <m:r>
                          <a:rPr lang="ru-RU" sz="36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𝟒𝟐</m:t>
                        </m:r>
                      </m:den>
                    </m:f>
                  </m:oMath>
                </a14:m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557" y="3457918"/>
                <a:ext cx="2616422" cy="892552"/>
              </a:xfrm>
              <a:prstGeom prst="rect">
                <a:avLst/>
              </a:prstGeom>
              <a:blipFill>
                <a:blip r:embed="rId8"/>
                <a:stretch>
                  <a:fillRect r="-6032" b="-9396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3964487" y="3457918"/>
                <a:ext cx="2616422" cy="892552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 </m:t>
                        </m:r>
                        <m:r>
                          <a:rPr lang="ru-RU" sz="36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 </m:t>
                        </m:r>
                        <m:r>
                          <a:rPr lang="ru-RU" sz="36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𝟔𝟑</m:t>
                        </m:r>
                      </m:den>
                    </m:f>
                  </m:oMath>
                </a14:m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4487" y="3457918"/>
                <a:ext cx="2616422" cy="892552"/>
              </a:xfrm>
              <a:prstGeom prst="rect">
                <a:avLst/>
              </a:prstGeom>
              <a:blipFill>
                <a:blip r:embed="rId9"/>
                <a:stretch>
                  <a:fillRect r="-6019" b="-9396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7602936" y="3508291"/>
                <a:ext cx="2843392" cy="892552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 </m:t>
                        </m:r>
                        <m:r>
                          <a:rPr lang="ru-RU" sz="36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 </m:t>
                        </m:r>
                        <m:r>
                          <a:rPr lang="ru-RU" sz="36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𝟐𝟎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𝟕𝟎</m:t>
                        </m:r>
                      </m:den>
                    </m:f>
                  </m:oMath>
                </a14:m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2936" y="3508291"/>
                <a:ext cx="2843392" cy="892552"/>
              </a:xfrm>
              <a:prstGeom prst="rect">
                <a:avLst/>
              </a:prstGeom>
              <a:blipFill>
                <a:blip r:embed="rId10"/>
                <a:stretch>
                  <a:fillRect r="-4691" b="-10135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3964487" y="4570244"/>
                <a:ext cx="2888673" cy="892552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 </m:t>
                        </m:r>
                        <m:r>
                          <a:rPr lang="ru-RU" sz="36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 </m:t>
                        </m:r>
                        <m:r>
                          <a:rPr lang="ru-RU" sz="36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𝟐𝟒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𝟖𝟒</m:t>
                        </m:r>
                      </m:den>
                    </m:f>
                  </m:oMath>
                </a14:m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4487" y="4570244"/>
                <a:ext cx="2888673" cy="892552"/>
              </a:xfrm>
              <a:prstGeom prst="rect">
                <a:avLst/>
              </a:prstGeom>
              <a:blipFill>
                <a:blip r:embed="rId11"/>
                <a:stretch>
                  <a:fillRect r="-3151" b="-10135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7602935" y="4549385"/>
                <a:ext cx="2886237" cy="892745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 </m:t>
                        </m:r>
                        <m:r>
                          <a:rPr lang="ru-RU" sz="36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 </m:t>
                        </m:r>
                        <m:r>
                          <a:rPr lang="ru-RU" sz="36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𝟕𝟕</m:t>
                        </m:r>
                      </m:den>
                    </m:f>
                  </m:oMath>
                </a14:m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2935" y="4549385"/>
                <a:ext cx="2886237" cy="892745"/>
              </a:xfrm>
              <a:prstGeom prst="rect">
                <a:avLst/>
              </a:prstGeom>
              <a:blipFill>
                <a:blip r:embed="rId12"/>
                <a:stretch>
                  <a:fillRect r="-3151" b="-9396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3964487" y="5633149"/>
                <a:ext cx="2888673" cy="924805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 </m:t>
                        </m:r>
                        <m:r>
                          <a:rPr lang="ru-RU" sz="36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𝟏𝟒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 </m:t>
                        </m:r>
                        <m:r>
                          <a:rPr lang="ru-RU" sz="36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𝟏𝟒</m:t>
                        </m:r>
                      </m:den>
                    </m:f>
                  </m:oMath>
                </a14:m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𝟐𝟖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𝟗𝟖</m:t>
                        </m:r>
                      </m:den>
                    </m:f>
                  </m:oMath>
                </a14:m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4487" y="5633149"/>
                <a:ext cx="2888673" cy="924805"/>
              </a:xfrm>
              <a:prstGeom prst="rect">
                <a:avLst/>
              </a:prstGeom>
              <a:blipFill>
                <a:blip r:embed="rId13"/>
                <a:stretch>
                  <a:fillRect r="-3151" b="-5844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48553" y="4618638"/>
                <a:ext cx="2586426" cy="1572931"/>
              </a:xfrm>
              <a:prstGeom prst="rect">
                <a:avLst/>
              </a:prstGeom>
              <a:noFill/>
              <a:ln w="38100">
                <a:solidFill>
                  <a:srgbClr val="9C1414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𝐤</m:t>
                          </m:r>
                        </m:num>
                        <m:den>
                          <m:r>
                            <a:rPr lang="en-US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𝐧</m:t>
                          </m:r>
                        </m:den>
                      </m:f>
                      <m:r>
                        <a:rPr lang="ru-RU" sz="3600" b="1" i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ru-RU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𝐦</m:t>
                          </m:r>
                        </m:num>
                        <m:den>
                          <m:r>
                            <a:rPr lang="en-US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𝐧</m:t>
                          </m:r>
                          <m:r>
                            <a:rPr lang="ru-RU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𝐦</m:t>
                          </m:r>
                        </m:den>
                      </m:f>
                    </m:oMath>
                  </m:oMathPara>
                </a14:m>
                <a:endParaRPr lang="ru-RU" sz="3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553" y="4618638"/>
                <a:ext cx="2586426" cy="157293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38100">
                <a:solidFill>
                  <a:srgbClr val="9C1414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58742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8902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450" y="4054243"/>
            <a:ext cx="2594264" cy="2554544"/>
          </a:xfrm>
          <a:prstGeom prst="rect">
            <a:avLst/>
          </a:prstGeom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004450" y="947601"/>
                <a:ext cx="10238510" cy="8927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167. </a:t>
                </a:r>
                <a:r>
                  <a:rPr lang="ru-RU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Сколько долей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содержится в числе: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? </a:t>
                </a:r>
                <a:endParaRPr lang="ru-RU" sz="28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450" y="947601"/>
                <a:ext cx="10238510" cy="892745"/>
              </a:xfrm>
              <a:prstGeom prst="rect">
                <a:avLst/>
              </a:prstGeom>
              <a:blipFill>
                <a:blip r:embed="rId4"/>
                <a:stretch>
                  <a:fillRect l="-1251" b="-102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82181" y="2052594"/>
                <a:ext cx="10447819" cy="1789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Решение: </a:t>
                </a:r>
                <a:r>
                  <a:rPr lang="ru-RU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Приведём данные дроби к знаменателю 18.</a:t>
                </a:r>
              </a:p>
              <a:p>
                <a:endParaRPr lang="ru-RU" sz="28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ru-RU" sz="36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 </m:t>
                        </m:r>
                        <m:r>
                          <a:rPr lang="ru-RU" sz="36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 </m:t>
                        </m:r>
                        <m:r>
                          <a:rPr lang="ru-RU" sz="36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</m:t>
                        </m:r>
                      </m:den>
                    </m:f>
                    <m:r>
                      <a:rPr lang="ru-RU" sz="36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𝟏𝟖</m:t>
                        </m:r>
                      </m:den>
                    </m:f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  <m:r>
                      <a:rPr lang="ru-RU" sz="3600" b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</m:t>
                        </m:r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ru-RU" sz="36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𝟏𝟖</m:t>
                        </m:r>
                      </m:den>
                    </m:f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a:rPr lang="ru-RU" sz="3600" b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ru-RU" sz="36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𝟏𝟖</m:t>
                        </m:r>
                      </m:den>
                    </m:f>
                  </m:oMath>
                </a14:m>
                <a:r>
                  <a:rPr lang="ru-RU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2181" y="2052594"/>
                <a:ext cx="10447819" cy="1789401"/>
              </a:xfrm>
              <a:prstGeom prst="rect">
                <a:avLst/>
              </a:prstGeom>
              <a:blipFill>
                <a:blip r:embed="rId5"/>
                <a:stretch>
                  <a:fillRect l="-1167" t="-37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803072" y="3954549"/>
                <a:ext cx="6040579" cy="11456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</a:t>
                </a:r>
              </a:p>
              <a:p>
                <a:r>
                  <a:rPr lang="ru-RU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 числе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8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содержится 6 долей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8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𝟏𝟖</m:t>
                        </m:r>
                      </m:den>
                    </m:f>
                  </m:oMath>
                </a14:m>
                <a:r>
                  <a:rPr lang="ru-RU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endParaRPr lang="ru-RU" sz="28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3072" y="3954549"/>
                <a:ext cx="6040579" cy="1145698"/>
              </a:xfrm>
              <a:prstGeom prst="rect">
                <a:avLst/>
              </a:prstGeom>
              <a:blipFill>
                <a:blip r:embed="rId6"/>
                <a:stretch>
                  <a:fillRect l="-2119" t="-5851" r="-3128" b="-47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719942" y="5110529"/>
                <a:ext cx="6123709" cy="7148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 числе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8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содержится 3 доли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8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𝟏𝟖</m:t>
                        </m:r>
                      </m:den>
                    </m:f>
                  </m:oMath>
                </a14:m>
                <a:r>
                  <a:rPr lang="ru-RU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28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9942" y="5110529"/>
                <a:ext cx="6123709" cy="714811"/>
              </a:xfrm>
              <a:prstGeom prst="rect">
                <a:avLst/>
              </a:prstGeom>
              <a:blipFill>
                <a:blip r:embed="rId7"/>
                <a:stretch>
                  <a:fillRect l="-398" r="-199" b="-76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719942" y="5825340"/>
                <a:ext cx="5964385" cy="7148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 числе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8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содержится 2 доли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8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𝟏𝟖</m:t>
                        </m:r>
                      </m:den>
                    </m:f>
                  </m:oMath>
                </a14:m>
                <a:r>
                  <a:rPr lang="ru-RU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endParaRPr lang="ru-RU" sz="28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9942" y="5825340"/>
                <a:ext cx="5964385" cy="714811"/>
              </a:xfrm>
              <a:prstGeom prst="rect">
                <a:avLst/>
              </a:prstGeom>
              <a:blipFill>
                <a:blip r:embed="rId8"/>
                <a:stretch>
                  <a:fillRect l="-409" r="-2860" b="-85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62230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8902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88965" y="824377"/>
                <a:ext cx="11598235" cy="925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169. </a:t>
                </a:r>
                <a:r>
                  <a:rPr lang="ru-RU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Решите уравнения: 1)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х + </m:t>
                        </m:r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2)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х −</m:t>
                        </m:r>
                        <m:r>
                          <a:rPr lang="ru-RU" sz="36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ru-RU" sz="36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ru-RU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х+</m:t>
                        </m:r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𝟐𝟒</m:t>
                        </m:r>
                      </m:den>
                    </m:f>
                  </m:oMath>
                </a14:m>
                <a:r>
                  <a:rPr lang="ru-RU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endParaRPr lang="ru-RU" sz="3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965" y="824377"/>
                <a:ext cx="11598235" cy="925318"/>
              </a:xfrm>
              <a:prstGeom prst="rect">
                <a:avLst/>
              </a:prstGeom>
              <a:blipFill>
                <a:blip r:embed="rId3"/>
                <a:stretch>
                  <a:fillRect l="-1051" b="-72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716679" y="1751654"/>
                <a:ext cx="3176448" cy="3900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ru-RU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Решение:</a:t>
                </a:r>
              </a:p>
              <a:p>
                <a:r>
                  <a:rPr lang="ru-RU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2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х −</m:t>
                        </m:r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endParaRPr lang="ru-RU" sz="3600" b="1" dirty="0" smtClean="0"/>
              </a:p>
              <a:p>
                <a:r>
                  <a:rPr lang="ru-RU" sz="3600" b="1" dirty="0"/>
                  <a:t> </a:t>
                </a:r>
                <a:r>
                  <a:rPr lang="ru-RU" sz="3600" b="1" dirty="0" smtClean="0"/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х −</m:t>
                        </m:r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3600" b="1" dirty="0" smtClean="0"/>
                  <a:t>           </a:t>
                </a:r>
              </a:p>
              <a:p>
                <a:r>
                  <a:rPr lang="ru-RU" sz="3600" b="1" dirty="0" smtClean="0">
                    <a:solidFill>
                      <a:srgbClr val="002060"/>
                    </a:solidFill>
                  </a:rPr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𝟐𝟕</m:t>
                        </m:r>
                      </m:den>
                    </m:f>
                  </m:oMath>
                </a14:m>
                <a:r>
                  <a:rPr lang="ru-RU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х −</m:t>
                        </m:r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endParaRPr lang="ru-RU" sz="3600" b="1" dirty="0" smtClean="0"/>
              </a:p>
              <a:p>
                <a:r>
                  <a:rPr lang="ru-RU" sz="3600" b="1" dirty="0" smtClean="0"/>
                  <a:t>     </a:t>
                </a:r>
                <a:endParaRPr lang="ru-RU" sz="28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679" y="1751654"/>
                <a:ext cx="3176448" cy="3900683"/>
              </a:xfrm>
              <a:prstGeom prst="rect">
                <a:avLst/>
              </a:prstGeom>
              <a:blipFill>
                <a:blip r:embed="rId4"/>
                <a:stretch>
                  <a:fillRect l="-40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 9"/>
          <p:cNvSpPr/>
          <p:nvPr/>
        </p:nvSpPr>
        <p:spPr>
          <a:xfrm>
            <a:off x="3893127" y="2403081"/>
            <a:ext cx="2351314" cy="2597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= х – 3</a:t>
            </a:r>
          </a:p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 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3 = 15</a:t>
            </a:r>
          </a:p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 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15 + 3 </a:t>
            </a:r>
          </a:p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 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6188133" y="1801177"/>
                <a:ext cx="3404060" cy="41530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ru-RU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Проверка:</a:t>
                </a:r>
              </a:p>
              <a:p>
                <a:r>
                  <a:rPr lang="ru-RU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𝟏𝟖</m:t>
                        </m:r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endParaRPr lang="ru-RU" sz="3600" b="1" dirty="0" smtClean="0"/>
              </a:p>
              <a:p>
                <a:r>
                  <a:rPr lang="ru-RU" sz="3600" b="1" dirty="0"/>
                  <a:t> </a:t>
                </a:r>
                <a:r>
                  <a:rPr lang="ru-RU" sz="3600" b="1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𝟏𝟖</m:t>
                        </m:r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3600" b="1" dirty="0" smtClean="0"/>
                  <a:t>           </a:t>
                </a:r>
              </a:p>
              <a:p>
                <a:r>
                  <a:rPr lang="ru-RU" sz="3600" b="1" dirty="0" smtClean="0">
                    <a:solidFill>
                      <a:srgbClr val="002060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𝟐𝟕</m:t>
                        </m:r>
                      </m:den>
                    </m:f>
                  </m:oMath>
                </a14:m>
                <a:r>
                  <a:rPr lang="ru-RU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𝟏𝟖</m:t>
                        </m:r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endParaRPr lang="ru-RU" sz="3600" b="1" dirty="0" smtClean="0"/>
              </a:p>
              <a:p>
                <a:r>
                  <a:rPr lang="ru-RU" sz="3600" b="1" dirty="0" smtClean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𝟐𝟕</m:t>
                        </m:r>
                      </m:den>
                    </m:f>
                  </m:oMath>
                </a14:m>
                <a:r>
                  <a:rPr lang="ru-RU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𝟐𝟕</m:t>
                        </m:r>
                      </m:den>
                    </m:f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8133" y="1801177"/>
                <a:ext cx="3404060" cy="4153060"/>
              </a:xfrm>
              <a:prstGeom prst="rect">
                <a:avLst/>
              </a:prstGeom>
              <a:blipFill>
                <a:blip r:embed="rId5"/>
                <a:stretch>
                  <a:fillRect b="-14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Рисунок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3080" y="2161743"/>
            <a:ext cx="2343150" cy="2631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5917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8902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327" y="1633141"/>
            <a:ext cx="2121136" cy="242060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12587" y="794484"/>
                <a:ext cx="10448308" cy="13319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171. </a:t>
                </a:r>
                <a:r>
                  <a:rPr lang="ru-RU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Найдите из дробей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den>
                    </m:f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𝟐𝟖</m:t>
                        </m:r>
                      </m:den>
                    </m:f>
                  </m:oMath>
                </a14:m>
                <a:r>
                  <a:rPr lang="ru-RU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такие,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которые приводятся к дробям со знаменателем 56.</a:t>
                </a:r>
                <a:endParaRPr lang="ru-RU" sz="28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587" y="794484"/>
                <a:ext cx="10448308" cy="1331903"/>
              </a:xfrm>
              <a:prstGeom prst="rect">
                <a:avLst/>
              </a:prstGeom>
              <a:blipFill>
                <a:blip r:embed="rId4"/>
                <a:stretch>
                  <a:fillRect l="-1167" b="-114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12587" y="2251902"/>
                <a:ext cx="8415777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Образец: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𝟏𝟒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den>
                    </m:f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𝟗𝟖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𝟓𝟔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ru-RU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или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𝟗𝟖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𝟓𝟔</m:t>
                        </m:r>
                      </m:den>
                    </m:f>
                  </m:oMath>
                </a14:m>
                <a:endParaRPr lang="ru-RU" sz="3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587" y="2251902"/>
                <a:ext cx="8415777" cy="892552"/>
              </a:xfrm>
              <a:prstGeom prst="rect">
                <a:avLst/>
              </a:prstGeom>
              <a:blipFill>
                <a:blip r:embed="rId5"/>
                <a:stretch>
                  <a:fillRect l="-1448" b="-102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/>
          <p:cNvCxnSpPr/>
          <p:nvPr/>
        </p:nvCxnSpPr>
        <p:spPr>
          <a:xfrm flipV="1">
            <a:off x="5935036" y="2199261"/>
            <a:ext cx="332799" cy="29329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682933" y="2012003"/>
            <a:ext cx="4849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534390" y="3525885"/>
                <a:ext cx="5373546" cy="892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den>
                    </m:f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𝟓𝟔</m:t>
                        </m:r>
                      </m:den>
                    </m:f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ru-RU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или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𝟓𝟔</m:t>
                        </m:r>
                      </m:den>
                    </m:f>
                  </m:oMath>
                </a14:m>
                <a:endParaRPr lang="ru-RU" sz="3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390" y="3525885"/>
                <a:ext cx="5373546" cy="892552"/>
              </a:xfrm>
              <a:prstGeom prst="rect">
                <a:avLst/>
              </a:prstGeom>
              <a:blipFill>
                <a:blip r:embed="rId6"/>
                <a:stretch>
                  <a:fillRect b="-102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548264" y="4959992"/>
                <a:ext cx="4745210" cy="13236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𝟕𝟐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𝟓𝟔</m:t>
                        </m:r>
                      </m:den>
                    </m:f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ru-RU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или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𝟕𝟐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𝟓𝟔</m:t>
                        </m:r>
                      </m:den>
                    </m:f>
                  </m:oMath>
                </a14:m>
                <a:endParaRPr lang="ru-RU" sz="3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8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264" y="4959992"/>
                <a:ext cx="4745210" cy="13236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7120748" y="3517421"/>
                <a:ext cx="2488182" cy="9010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𝟑𝟓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𝟓𝟔</m:t>
                        </m:r>
                      </m:den>
                    </m:f>
                  </m:oMath>
                </a14:m>
                <a:endParaRPr lang="ru-RU" sz="3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0748" y="3517421"/>
                <a:ext cx="2488182" cy="901016"/>
              </a:xfrm>
              <a:prstGeom prst="rect">
                <a:avLst/>
              </a:prstGeom>
              <a:blipFill>
                <a:blip r:embed="rId8"/>
                <a:stretch>
                  <a:fillRect b="-101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6986477" y="4959992"/>
                <a:ext cx="2892138" cy="892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𝟐𝟖</m:t>
                        </m:r>
                      </m:den>
                    </m:f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𝟐𝟖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𝟐𝟔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𝟓𝟔</m:t>
                        </m:r>
                      </m:den>
                    </m:f>
                  </m:oMath>
                </a14:m>
                <a:endParaRPr lang="ru-RU" sz="3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6477" y="4959992"/>
                <a:ext cx="2892138" cy="892552"/>
              </a:xfrm>
              <a:prstGeom prst="rect">
                <a:avLst/>
              </a:prstGeom>
              <a:blipFill>
                <a:blip r:embed="rId9"/>
                <a:stretch>
                  <a:fillRect b="-109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Прямая соединительная линия 16"/>
          <p:cNvCxnSpPr/>
          <p:nvPr/>
        </p:nvCxnSpPr>
        <p:spPr>
          <a:xfrm flipV="1">
            <a:off x="4326781" y="3455892"/>
            <a:ext cx="406389" cy="29437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249432" y="3240159"/>
            <a:ext cx="323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V="1">
            <a:off x="3917457" y="4812803"/>
            <a:ext cx="406389" cy="29437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825203" y="4640646"/>
            <a:ext cx="323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0211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de54f232f42b5ebe1212de1b73d1bc778ba57b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7362</TotalTime>
  <Words>168</Words>
  <Application>Microsoft Office PowerPoint</Application>
  <PresentationFormat>Широкоэкранный</PresentationFormat>
  <Paragraphs>95</Paragraphs>
  <Slides>10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Тема Office</vt:lpstr>
      <vt:lpstr>МАТЕМАТИКА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Пользователь</cp:lastModifiedBy>
  <cp:revision>539</cp:revision>
  <dcterms:created xsi:type="dcterms:W3CDTF">2020-08-26T00:15:27Z</dcterms:created>
  <dcterms:modified xsi:type="dcterms:W3CDTF">2020-10-05T05:21:39Z</dcterms:modified>
</cp:coreProperties>
</file>