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81" r:id="rId3"/>
    <p:sldId id="283" r:id="rId4"/>
    <p:sldId id="284" r:id="rId5"/>
    <p:sldId id="290" r:id="rId6"/>
    <p:sldId id="286" r:id="rId7"/>
    <p:sldId id="285" r:id="rId8"/>
    <p:sldId id="287" r:id="rId9"/>
    <p:sldId id="274" r:id="rId10"/>
  </p:sldIdLst>
  <p:sldSz cx="12192000" cy="6858000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5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05.10.2020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jp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png"/><Relationship Id="rId11" Type="http://schemas.openxmlformats.org/officeDocument/2006/relationships/image" Target="../media/image20.jp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94329" y="2786027"/>
            <a:ext cx="6701526" cy="243047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ОСНОВНОЕ СВОЙСТВО ДРОБИ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54834" y="2928611"/>
            <a:ext cx="595744" cy="22878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0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93356" y="1156956"/>
            <a:ext cx="1123624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158" y="588125"/>
            <a:ext cx="1075289" cy="109022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606" y="2829830"/>
            <a:ext cx="2618517" cy="236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247592"/>
              </p:ext>
            </p:extLst>
          </p:nvPr>
        </p:nvGraphicFramePr>
        <p:xfrm>
          <a:off x="290946" y="1905548"/>
          <a:ext cx="11430000" cy="3740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475">
                  <a:extLst>
                    <a:ext uri="{9D8B030D-6E8A-4147-A177-3AD203B41FA5}">
                      <a16:colId xmlns:a16="http://schemas.microsoft.com/office/drawing/2014/main" val="2750160925"/>
                    </a:ext>
                  </a:extLst>
                </a:gridCol>
                <a:gridCol w="919493">
                  <a:extLst>
                    <a:ext uri="{9D8B030D-6E8A-4147-A177-3AD203B41FA5}">
                      <a16:colId xmlns:a16="http://schemas.microsoft.com/office/drawing/2014/main" val="400712161"/>
                    </a:ext>
                  </a:extLst>
                </a:gridCol>
                <a:gridCol w="1145829">
                  <a:extLst>
                    <a:ext uri="{9D8B030D-6E8A-4147-A177-3AD203B41FA5}">
                      <a16:colId xmlns:a16="http://schemas.microsoft.com/office/drawing/2014/main" val="1596547478"/>
                    </a:ext>
                  </a:extLst>
                </a:gridCol>
                <a:gridCol w="1188268">
                  <a:extLst>
                    <a:ext uri="{9D8B030D-6E8A-4147-A177-3AD203B41FA5}">
                      <a16:colId xmlns:a16="http://schemas.microsoft.com/office/drawing/2014/main" val="2017398626"/>
                    </a:ext>
                  </a:extLst>
                </a:gridCol>
                <a:gridCol w="1374171">
                  <a:extLst>
                    <a:ext uri="{9D8B030D-6E8A-4147-A177-3AD203B41FA5}">
                      <a16:colId xmlns:a16="http://schemas.microsoft.com/office/drawing/2014/main" val="2854043189"/>
                    </a:ext>
                  </a:extLst>
                </a:gridCol>
                <a:gridCol w="1302327">
                  <a:extLst>
                    <a:ext uri="{9D8B030D-6E8A-4147-A177-3AD203B41FA5}">
                      <a16:colId xmlns:a16="http://schemas.microsoft.com/office/drawing/2014/main" val="1094239134"/>
                    </a:ext>
                  </a:extLst>
                </a:gridCol>
                <a:gridCol w="1482437">
                  <a:extLst>
                    <a:ext uri="{9D8B030D-6E8A-4147-A177-3AD203B41FA5}">
                      <a16:colId xmlns:a16="http://schemas.microsoft.com/office/drawing/2014/main" val="1767602681"/>
                    </a:ext>
                  </a:extLst>
                </a:gridCol>
              </a:tblGrid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312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9782392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072520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НОД (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9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069246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НОК (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2 860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8 736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342005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486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2 160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2 860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69 888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160 000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624927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НОД (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·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НОК (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486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2 160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2 860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16 000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69 888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160 000</a:t>
                      </a:r>
                      <a:endParaRPr lang="ru-RU" sz="2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421616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0291" y="1058841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145.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Заполните таблицу и сделайте вывод.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084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ОСНОВНОЕ СВОЙСТВО ДРОБИ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665795"/>
              </p:ext>
            </p:extLst>
          </p:nvPr>
        </p:nvGraphicFramePr>
        <p:xfrm>
          <a:off x="450335" y="1040942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972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1161972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305807"/>
              </p:ext>
            </p:extLst>
          </p:nvPr>
        </p:nvGraphicFramePr>
        <p:xfrm>
          <a:off x="3799761" y="1040942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986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384758030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580986">
                  <a:extLst>
                    <a:ext uri="{9D8B030D-6E8A-4147-A177-3AD203B41FA5}">
                      <a16:colId xmlns:a16="http://schemas.microsoft.com/office/drawing/2014/main" val="3962977761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25179"/>
              </p:ext>
            </p:extLst>
          </p:nvPr>
        </p:nvGraphicFramePr>
        <p:xfrm>
          <a:off x="7149187" y="1040942"/>
          <a:ext cx="2323944" cy="985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93">
                  <a:extLst>
                    <a:ext uri="{9D8B030D-6E8A-4147-A177-3AD203B41FA5}">
                      <a16:colId xmlns:a16="http://schemas.microsoft.com/office/drawing/2014/main" val="3515562796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280408906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384758030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89054417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636231030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888499728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3962977761"/>
                    </a:ext>
                  </a:extLst>
                </a:gridCol>
                <a:gridCol w="290493">
                  <a:extLst>
                    <a:ext uri="{9D8B030D-6E8A-4147-A177-3AD203B41FA5}">
                      <a16:colId xmlns:a16="http://schemas.microsoft.com/office/drawing/2014/main" val="2624470361"/>
                    </a:ext>
                  </a:extLst>
                </a:gridCol>
              </a:tblGrid>
              <a:tr h="9855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4941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7488" y="2179439"/>
                <a:ext cx="9470162" cy="14178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            =                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           =               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88" y="2179439"/>
                <a:ext cx="9470162" cy="14178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91178" y="3485126"/>
                <a:ext cx="4971642" cy="14178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178" y="3485126"/>
                <a:ext cx="4971642" cy="14178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898037" y="3476963"/>
                <a:ext cx="2405712" cy="141782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8037" y="3476963"/>
                <a:ext cx="2405712" cy="14178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561452" y="4698480"/>
                <a:ext cx="3610542" cy="15101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452" y="4698480"/>
                <a:ext cx="3610542" cy="15101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101436" y="4811796"/>
            <a:ext cx="49334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Это различные записи одной и той же дроби.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2765" y="3540208"/>
            <a:ext cx="2406522" cy="2455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ОСНОВНОЕ СВОЙСТВО ДРОБИ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25124" y="1239169"/>
            <a:ext cx="8344331" cy="2554545"/>
          </a:xfrm>
          <a:prstGeom prst="rect">
            <a:avLst/>
          </a:prstGeom>
          <a:noFill/>
          <a:ln w="38100">
            <a:solidFill>
              <a:srgbClr val="9C1414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Если числитель и знаменатель дроби умножить на одно и то же натуральное число, то значение дроби не изменится, то есть данная дробь равна полученной.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9881" y="4370564"/>
                <a:ext cx="2594264" cy="1578317"/>
              </a:xfrm>
              <a:prstGeom prst="rect">
                <a:avLst/>
              </a:prstGeom>
              <a:noFill/>
              <a:ln w="38100">
                <a:solidFill>
                  <a:srgbClr val="9C1414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</m:den>
                      </m:f>
                      <m:r>
                        <a:rPr lang="ru-RU" sz="3600" b="1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𝐤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ru-RU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881" y="4370564"/>
                <a:ext cx="2594264" cy="15783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525124" y="4867336"/>
            <a:ext cx="62540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k, n, m –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натуральные числа.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81" y="1239170"/>
            <a:ext cx="2594264" cy="255454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6223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64906" y="834281"/>
                <a:ext cx="11522294" cy="16708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158.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Пользуясь основным свойством дроби,    напишите по три дроби, равные данным:</a:t>
                </a:r>
              </a:p>
              <a:p>
                <a:pPr algn="ctr"/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3)</a:t>
                </a:r>
                <a:r>
                  <a:rPr lang="en-US" sz="32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4)</a:t>
                </a:r>
                <a:r>
                  <a:rPr lang="en-US" sz="32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 5)</a:t>
                </a:r>
                <a:r>
                  <a:rPr lang="en-US" sz="3200" b="1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06" y="834281"/>
                <a:ext cx="11522294" cy="1670842"/>
              </a:xfrm>
              <a:prstGeom prst="rect">
                <a:avLst/>
              </a:prstGeom>
              <a:blipFill>
                <a:blip r:embed="rId3"/>
                <a:stretch>
                  <a:fillRect l="-1111" t="-4015" r="-1640" b="-43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364906" y="2604050"/>
                <a:ext cx="9264003" cy="37256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𝟑𝟑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𝟓𝟓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</a:p>
              <a:p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ru-RU" sz="3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endParaRPr lang="ru-RU" sz="32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06" y="2604050"/>
                <a:ext cx="9264003" cy="3725635"/>
              </a:xfrm>
              <a:prstGeom prst="rect">
                <a:avLst/>
              </a:prstGeom>
              <a:blipFill>
                <a:blip r:embed="rId4"/>
                <a:stretch>
                  <a:fillRect l="-1711" r="-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910" y="2729174"/>
            <a:ext cx="2258290" cy="257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91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44300" y="969229"/>
                <a:ext cx="10939785" cy="17599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162.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Замените дробь дробью со знаменателем, равным 24:</a:t>
                </a:r>
              </a:p>
              <a:p>
                <a:endParaRPr lang="ru-RU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300" y="969229"/>
                <a:ext cx="10939785" cy="1759969"/>
              </a:xfrm>
              <a:prstGeom prst="rect">
                <a:avLst/>
              </a:prstGeom>
              <a:blipFill>
                <a:blip r:embed="rId2"/>
                <a:stretch>
                  <a:fillRect l="-1114" t="-3806" b="-4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79089" y="2963073"/>
                <a:ext cx="3074881" cy="890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089" y="2963073"/>
                <a:ext cx="3074881" cy="890115"/>
              </a:xfrm>
              <a:prstGeom prst="rect">
                <a:avLst/>
              </a:prstGeom>
              <a:blipFill>
                <a:blip r:embed="rId3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79089" y="3998258"/>
                <a:ext cx="2872902" cy="892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089" y="3998258"/>
                <a:ext cx="2872902" cy="892745"/>
              </a:xfrm>
              <a:prstGeom prst="rect">
                <a:avLst/>
              </a:prstGeom>
              <a:blipFill>
                <a:blip r:embed="rId4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879089" y="4946266"/>
                <a:ext cx="2872902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089" y="4946266"/>
                <a:ext cx="2872902" cy="892552"/>
              </a:xfrm>
              <a:prstGeom prst="rect">
                <a:avLst/>
              </a:prstGeom>
              <a:blipFill>
                <a:blip r:embed="rId5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367115" y="3996458"/>
                <a:ext cx="2623542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7115" y="3996458"/>
                <a:ext cx="2623542" cy="892552"/>
              </a:xfrm>
              <a:prstGeom prst="rect">
                <a:avLst/>
              </a:prstGeom>
              <a:blipFill>
                <a:blip r:embed="rId6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148762" y="3998258"/>
                <a:ext cx="2872902" cy="8927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762" y="3998258"/>
                <a:ext cx="2872902" cy="892745"/>
              </a:xfrm>
              <a:prstGeom prst="rect">
                <a:avLst/>
              </a:prstGeom>
              <a:blipFill>
                <a:blip r:embed="rId7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3998927" y="4946266"/>
                <a:ext cx="3276859" cy="8983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927" y="4946266"/>
                <a:ext cx="3276859" cy="898387"/>
              </a:xfrm>
              <a:prstGeom prst="rect">
                <a:avLst/>
              </a:prstGeom>
              <a:blipFill>
                <a:blip r:embed="rId8"/>
                <a:stretch>
                  <a:fillRect b="-10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313" y="1481438"/>
            <a:ext cx="2755772" cy="21761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122337" y="2963073"/>
                <a:ext cx="2872902" cy="8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2337" y="2963073"/>
                <a:ext cx="2872902" cy="892552"/>
              </a:xfrm>
              <a:prstGeom prst="rect">
                <a:avLst/>
              </a:prstGeom>
              <a:blipFill>
                <a:blip r:embed="rId10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331206" y="4946266"/>
                <a:ext cx="3276859" cy="9248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num>
                      <m:den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206" y="4946266"/>
                <a:ext cx="3276859" cy="924805"/>
              </a:xfrm>
              <a:prstGeom prst="rect">
                <a:avLst/>
              </a:prstGeom>
              <a:blipFill>
                <a:blip r:embed="rId11"/>
                <a:stretch>
                  <a:fillRect b="-6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362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  <p:bldP spid="18" grpId="0"/>
      <p:bldP spid="20" grpId="0"/>
      <p:bldP spid="21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84814" y="819937"/>
                <a:ext cx="11059041" cy="1960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163.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Разделите прямоугольник со сторонами 6 см и 8 см на 6 равных частей. Закрасьте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её частей. Используя чертеж, покажите, что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814" y="819937"/>
                <a:ext cx="11059041" cy="1960537"/>
              </a:xfrm>
              <a:prstGeom prst="rect">
                <a:avLst/>
              </a:prstGeom>
              <a:blipFill>
                <a:blip r:embed="rId2"/>
                <a:stretch>
                  <a:fillRect l="-1103" t="-3427" r="-1158" b="-37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341346"/>
              </p:ext>
            </p:extLst>
          </p:nvPr>
        </p:nvGraphicFramePr>
        <p:xfrm>
          <a:off x="1089891" y="3130357"/>
          <a:ext cx="235989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315">
                  <a:extLst>
                    <a:ext uri="{9D8B030D-6E8A-4147-A177-3AD203B41FA5}">
                      <a16:colId xmlns:a16="http://schemas.microsoft.com/office/drawing/2014/main" val="165434257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44253196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30132605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4257404589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88064963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706411392"/>
                    </a:ext>
                  </a:extLst>
                </a:gridCol>
              </a:tblGrid>
              <a:tr h="29667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5959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302557"/>
              </p:ext>
            </p:extLst>
          </p:nvPr>
        </p:nvGraphicFramePr>
        <p:xfrm>
          <a:off x="4380345" y="3129587"/>
          <a:ext cx="235989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315">
                  <a:extLst>
                    <a:ext uri="{9D8B030D-6E8A-4147-A177-3AD203B41FA5}">
                      <a16:colId xmlns:a16="http://schemas.microsoft.com/office/drawing/2014/main" val="165434257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44253196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30132605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4257404589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88064963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706411392"/>
                    </a:ext>
                  </a:extLst>
                </a:gridCol>
              </a:tblGrid>
              <a:tr h="14833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59596"/>
                  </a:ext>
                </a:extLst>
              </a:tr>
              <a:tr h="14833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294331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80780"/>
              </p:ext>
            </p:extLst>
          </p:nvPr>
        </p:nvGraphicFramePr>
        <p:xfrm>
          <a:off x="7670800" y="3130357"/>
          <a:ext cx="235989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315">
                  <a:extLst>
                    <a:ext uri="{9D8B030D-6E8A-4147-A177-3AD203B41FA5}">
                      <a16:colId xmlns:a16="http://schemas.microsoft.com/office/drawing/2014/main" val="165434257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44253196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301326056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4257404589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2880649634"/>
                    </a:ext>
                  </a:extLst>
                </a:gridCol>
                <a:gridCol w="393315">
                  <a:extLst>
                    <a:ext uri="{9D8B030D-6E8A-4147-A177-3AD203B41FA5}">
                      <a16:colId xmlns:a16="http://schemas.microsoft.com/office/drawing/2014/main" val="170641139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59596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98714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3294331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1792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565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1167" y="684296"/>
                <a:ext cx="12067309" cy="979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170.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Дополните запись: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67" y="684296"/>
                <a:ext cx="12067309" cy="979755"/>
              </a:xfrm>
              <a:prstGeom prst="rect">
                <a:avLst/>
              </a:prstGeom>
              <a:blipFill>
                <a:blip r:embed="rId2"/>
                <a:stretch>
                  <a:fillRect l="-1061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67329" y="2009322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9" y="2009322"/>
                <a:ext cx="3029419" cy="981487"/>
              </a:xfrm>
              <a:prstGeom prst="rect">
                <a:avLst/>
              </a:prstGeom>
              <a:blipFill>
                <a:blip r:embed="rId3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67328" y="3155333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8" y="3155333"/>
                <a:ext cx="3029419" cy="981487"/>
              </a:xfrm>
              <a:prstGeom prst="rect">
                <a:avLst/>
              </a:prstGeom>
              <a:blipFill>
                <a:blip r:embed="rId4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67328" y="4293152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</a:rPr>
                  <a:t> </a:t>
                </a:r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328" y="4293152"/>
                <a:ext cx="3029419" cy="981487"/>
              </a:xfrm>
              <a:prstGeom prst="rect">
                <a:avLst/>
              </a:prstGeom>
              <a:blipFill>
                <a:blip r:embed="rId5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994299" y="2003262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299" y="2003262"/>
                <a:ext cx="3029419" cy="981487"/>
              </a:xfrm>
              <a:prstGeom prst="rect">
                <a:avLst/>
              </a:prstGeom>
              <a:blipFill>
                <a:blip r:embed="rId6"/>
                <a:stretch>
                  <a:fillRect b="-11656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994300" y="3155333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300" y="3155333"/>
                <a:ext cx="3029419" cy="981487"/>
              </a:xfrm>
              <a:prstGeom prst="rect">
                <a:avLst/>
              </a:prstGeom>
              <a:blipFill>
                <a:blip r:embed="rId7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994298" y="4293151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298" y="4293151"/>
                <a:ext cx="3029419" cy="981487"/>
              </a:xfrm>
              <a:prstGeom prst="rect">
                <a:avLst/>
              </a:prstGeom>
              <a:blipFill>
                <a:blip r:embed="rId8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521269" y="2003261"/>
                <a:ext cx="3029419" cy="98148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4000" b="1" i="0" dirty="0" smtClean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1269" y="2003261"/>
                <a:ext cx="3029419" cy="981487"/>
              </a:xfrm>
              <a:prstGeom prst="rect">
                <a:avLst/>
              </a:prstGeom>
              <a:blipFill>
                <a:blip r:embed="rId9"/>
                <a:stretch>
                  <a:fillRect b="-10429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86084" y="5471650"/>
                <a:ext cx="7646645" cy="981487"/>
              </a:xfrm>
              <a:prstGeom prst="rect">
                <a:avLst/>
              </a:prstGeom>
              <a:ln>
                <a:solidFill>
                  <a:srgbClr val="9C1414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𝟐𝟒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r>
                  <a:rPr lang="ru-RU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𝟑𝟐</m:t>
                        </m:r>
                      </m:num>
                      <m:den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084" y="5471650"/>
                <a:ext cx="7646645" cy="981487"/>
              </a:xfrm>
              <a:prstGeom prst="rect">
                <a:avLst/>
              </a:prstGeom>
              <a:blipFill>
                <a:blip r:embed="rId10"/>
                <a:stretch>
                  <a:fillRect b="-10429"/>
                </a:stretch>
              </a:blipFill>
              <a:ln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019" y="3181759"/>
            <a:ext cx="3428645" cy="2064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686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58553" y="1499488"/>
            <a:ext cx="7079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     ЗАПИСАТЬ  И ЗАПОМНИТЬ ОСНОВНОЕ СВОЙСТВО ДРОБИ.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РЕШИТЬ ЗАДАЧИ НА </a:t>
            </a:r>
            <a:r>
              <a:rPr lang="ru-RU" sz="3600" b="1" dirty="0">
                <a:solidFill>
                  <a:srgbClr val="002060"/>
                </a:solidFill>
              </a:rPr>
              <a:t>СТРАНИЦЕ 33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№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179</a:t>
            </a:r>
            <a:r>
              <a:rPr lang="ru-RU" sz="3600" b="1" dirty="0" smtClean="0">
                <a:solidFill>
                  <a:srgbClr val="002060"/>
                </a:solidFill>
              </a:rPr>
              <a:t>, </a:t>
            </a:r>
            <a:r>
              <a:rPr lang="ru-RU" sz="3600" b="1" dirty="0" smtClean="0">
                <a:solidFill>
                  <a:srgbClr val="002060"/>
                </a:solidFill>
              </a:rPr>
              <a:t>№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180</a:t>
            </a:r>
            <a:r>
              <a:rPr lang="ru-RU" sz="3600" b="1" dirty="0" smtClean="0">
                <a:solidFill>
                  <a:srgbClr val="002060"/>
                </a:solidFill>
              </a:rPr>
              <a:t>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1" t="16363" r="11080" b="10152"/>
          <a:stretch/>
        </p:blipFill>
        <p:spPr>
          <a:xfrm>
            <a:off x="992484" y="2292861"/>
            <a:ext cx="2661040" cy="335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c6f89ad5df138ee15db54cb23aac167b08ef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7168</TotalTime>
  <Words>244</Words>
  <Application>Microsoft Office PowerPoint</Application>
  <PresentationFormat>Широкоэкранный</PresentationFormat>
  <Paragraphs>98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514</cp:revision>
  <dcterms:created xsi:type="dcterms:W3CDTF">2020-08-26T00:15:27Z</dcterms:created>
  <dcterms:modified xsi:type="dcterms:W3CDTF">2020-10-05T06:50:47Z</dcterms:modified>
</cp:coreProperties>
</file>