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291" r:id="rId3"/>
    <p:sldId id="292" r:id="rId4"/>
    <p:sldId id="289" r:id="rId5"/>
    <p:sldId id="259" r:id="rId6"/>
    <p:sldId id="285" r:id="rId7"/>
    <p:sldId id="286" r:id="rId8"/>
    <p:sldId id="290" r:id="rId9"/>
    <p:sldId id="287" r:id="rId10"/>
    <p:sldId id="284" r:id="rId11"/>
    <p:sldId id="274" r:id="rId12"/>
  </p:sldIdLst>
  <p:sldSz cx="12192000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414"/>
    <a:srgbClr val="FF99FF"/>
    <a:srgbClr val="1F169A"/>
    <a:srgbClr val="F682B6"/>
    <a:srgbClr val="200A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76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285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766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68429" y="2851377"/>
            <a:ext cx="6924000" cy="206113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4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4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НАИМЕНЬШЕЕ ОБЩЕЕ КРАТНОЕ</a:t>
            </a:r>
            <a:endParaRPr lang="ru-RU" sz="4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4980" y="2720840"/>
            <a:ext cx="595744" cy="23222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39336" y="513132"/>
            <a:ext cx="57503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0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93356" y="1156956"/>
            <a:ext cx="1123624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723" y="504967"/>
            <a:ext cx="1238075" cy="12552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0134" y="2595363"/>
            <a:ext cx="3266444" cy="289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75301" cy="77585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ПРИМЕНИМ К РЕШЕНИЮ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1273" y="895713"/>
            <a:ext cx="102385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142.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Длина шага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Мамуры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равна 54 см, а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Манзуры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63 см. На каком наименьшем расстоянии их следы совпадут?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273" y="1977500"/>
            <a:ext cx="99974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Решение: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Найдём НОК (54, 63) первым способом. Разложим числа на простые множители: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4921" y="3021853"/>
            <a:ext cx="1312719" cy="224676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54    2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27    3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9    3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3    3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80027" y="3021853"/>
            <a:ext cx="1312719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63    3   21    3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7    7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69752" y="3624957"/>
            <a:ext cx="1853394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 = 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³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56591" y="3619540"/>
            <a:ext cx="1884391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 = 3</a:t>
            </a:r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H="1">
            <a:off x="1651281" y="3072318"/>
            <a:ext cx="1731" cy="2140884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436386" y="3111676"/>
            <a:ext cx="1" cy="1684494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831272" y="5358445"/>
            <a:ext cx="107010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НОК (54, 63) = 3</a:t>
            </a:r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³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 = 378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На расстоянии 378 см следы девочек совпадут.  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378 см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26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47854" y="2125425"/>
            <a:ext cx="60267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странице 29 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153, № 154 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940" y="1582058"/>
            <a:ext cx="3418459" cy="436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8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3227" y="799071"/>
            <a:ext cx="11266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132.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Запишите все неправильные дроби с числителем 20, числитель и знаменатель которых будут взаимно простыми.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3227" y="1694926"/>
            <a:ext cx="1983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150713" y="1778698"/>
                <a:ext cx="511357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0713" y="1778698"/>
                <a:ext cx="511357" cy="8094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016820" y="1791227"/>
                <a:ext cx="528991" cy="8079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820" y="1791227"/>
                <a:ext cx="528991" cy="8079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903486" y="1781519"/>
                <a:ext cx="528991" cy="8066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3486" y="1781519"/>
                <a:ext cx="528991" cy="8066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762067" y="1784175"/>
                <a:ext cx="528991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2067" y="1784175"/>
                <a:ext cx="528991" cy="8094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591217" y="1778688"/>
                <a:ext cx="528991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𝟏𝟑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217" y="1778688"/>
                <a:ext cx="528991" cy="8094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503043" y="1753178"/>
                <a:ext cx="528991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𝟏𝟕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3043" y="1753178"/>
                <a:ext cx="528991" cy="8094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417611" y="1778688"/>
                <a:ext cx="528991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𝟏𝟗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7611" y="1778688"/>
                <a:ext cx="528991" cy="80945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2628574" y="1921804"/>
            <a:ext cx="430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70709" y="1956536"/>
            <a:ext cx="430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094878" y="1956536"/>
            <a:ext cx="430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224362" y="1956536"/>
            <a:ext cx="430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331314" y="1956536"/>
            <a:ext cx="430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467236" y="1933574"/>
            <a:ext cx="430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946602" y="1933574"/>
            <a:ext cx="430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08375" y="2906024"/>
            <a:ext cx="114562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134.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НОД для: 1) трёхзначных;   2) четырёхзначных чисел, составленных из одинаковых цифр.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51172" y="5012977"/>
            <a:ext cx="54954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НОД ( 222, 555 ) = 111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НОД ( 3 333, 6 666 ) = 3 333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756368" y="4286399"/>
            <a:ext cx="2175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4878" y="4167015"/>
            <a:ext cx="3433390" cy="221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0906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17" grpId="0" animBg="1"/>
      <p:bldP spid="24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19" grpId="0"/>
      <p:bldP spid="33" grpId="0"/>
      <p:bldP spid="34" grpId="0"/>
      <p:bldP spid="35" grpId="0"/>
      <p:bldP spid="36" grpId="0"/>
      <p:bldP spid="37" grpId="0"/>
      <p:bldP spid="38" grpId="0"/>
      <p:bldP spid="40" grpId="0"/>
      <p:bldP spid="41" grpId="0"/>
      <p:bldP spid="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-1116"/>
            <a:ext cx="12192000" cy="77213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>
              <a:lnSpc>
                <a:spcPts val="5907"/>
              </a:lnSpc>
            </a:pP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САМОСТОЯТЕЛЬНОЙ РАБОТЫ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66853" y="1229927"/>
            <a:ext cx="3754582" cy="1951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Найдите:  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НОД (35, 55, 45);               2) НОД (62, 74, 212).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797" y="3446836"/>
            <a:ext cx="463869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НОД (35, 55, 45) = 5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НОД (62, 74, 212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2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17322"/>
            <a:ext cx="5153891" cy="313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6918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77691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705" y="130588"/>
            <a:ext cx="12164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НАИМЕНЬШЕЕ ОБЩЕЕ КРАТНОЕ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7240" y="1098478"/>
            <a:ext cx="68808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Выпишем кратные чисел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84748"/>
              </p:ext>
            </p:extLst>
          </p:nvPr>
        </p:nvGraphicFramePr>
        <p:xfrm>
          <a:off x="506861" y="1900180"/>
          <a:ext cx="10778032" cy="188976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742968">
                  <a:extLst>
                    <a:ext uri="{9D8B030D-6E8A-4147-A177-3AD203B41FA5}">
                      <a16:colId xmlns:a16="http://schemas.microsoft.com/office/drawing/2014/main" val="3016966700"/>
                    </a:ext>
                  </a:extLst>
                </a:gridCol>
                <a:gridCol w="1003896">
                  <a:extLst>
                    <a:ext uri="{9D8B030D-6E8A-4147-A177-3AD203B41FA5}">
                      <a16:colId xmlns:a16="http://schemas.microsoft.com/office/drawing/2014/main" val="4053360730"/>
                    </a:ext>
                  </a:extLst>
                </a:gridCol>
                <a:gridCol w="1003896">
                  <a:extLst>
                    <a:ext uri="{9D8B030D-6E8A-4147-A177-3AD203B41FA5}">
                      <a16:colId xmlns:a16="http://schemas.microsoft.com/office/drawing/2014/main" val="1368919597"/>
                    </a:ext>
                  </a:extLst>
                </a:gridCol>
                <a:gridCol w="1003896">
                  <a:extLst>
                    <a:ext uri="{9D8B030D-6E8A-4147-A177-3AD203B41FA5}">
                      <a16:colId xmlns:a16="http://schemas.microsoft.com/office/drawing/2014/main" val="3910561858"/>
                    </a:ext>
                  </a:extLst>
                </a:gridCol>
                <a:gridCol w="1003896">
                  <a:extLst>
                    <a:ext uri="{9D8B030D-6E8A-4147-A177-3AD203B41FA5}">
                      <a16:colId xmlns:a16="http://schemas.microsoft.com/office/drawing/2014/main" val="2611156571"/>
                    </a:ext>
                  </a:extLst>
                </a:gridCol>
                <a:gridCol w="1003896">
                  <a:extLst>
                    <a:ext uri="{9D8B030D-6E8A-4147-A177-3AD203B41FA5}">
                      <a16:colId xmlns:a16="http://schemas.microsoft.com/office/drawing/2014/main" val="3885478112"/>
                    </a:ext>
                  </a:extLst>
                </a:gridCol>
                <a:gridCol w="1003896">
                  <a:extLst>
                    <a:ext uri="{9D8B030D-6E8A-4147-A177-3AD203B41FA5}">
                      <a16:colId xmlns:a16="http://schemas.microsoft.com/office/drawing/2014/main" val="2249205716"/>
                    </a:ext>
                  </a:extLst>
                </a:gridCol>
                <a:gridCol w="1003896">
                  <a:extLst>
                    <a:ext uri="{9D8B030D-6E8A-4147-A177-3AD203B41FA5}">
                      <a16:colId xmlns:a16="http://schemas.microsoft.com/office/drawing/2014/main" val="2131910823"/>
                    </a:ext>
                  </a:extLst>
                </a:gridCol>
                <a:gridCol w="1003896">
                  <a:extLst>
                    <a:ext uri="{9D8B030D-6E8A-4147-A177-3AD203B41FA5}">
                      <a16:colId xmlns:a16="http://schemas.microsoft.com/office/drawing/2014/main" val="590630123"/>
                    </a:ext>
                  </a:extLst>
                </a:gridCol>
                <a:gridCol w="1003896">
                  <a:extLst>
                    <a:ext uri="{9D8B030D-6E8A-4147-A177-3AD203B41FA5}">
                      <a16:colId xmlns:a16="http://schemas.microsoft.com/office/drawing/2014/main" val="2393499491"/>
                    </a:ext>
                  </a:extLst>
                </a:gridCol>
              </a:tblGrid>
              <a:tr h="53466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Кратные 36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36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72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108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144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180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216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252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288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…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4406479"/>
                  </a:ext>
                </a:extLst>
              </a:tr>
              <a:tr h="53466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Кратные 48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48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96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144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192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240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288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336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384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…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5420422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77240" y="3959094"/>
            <a:ext cx="110974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Числа 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144, 288, 432, …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встречаются в обеих строках.</a:t>
            </a: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 являются общими кратными чисел 36 и 48.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6861" y="5082355"/>
            <a:ext cx="108785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Число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144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является наименьшим среди всех общих кратных чисел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Число 144 наименьшее общее кратное чисел 36 и 48.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803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12192000" cy="7710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>
              <a:lnSpc>
                <a:spcPts val="5907"/>
              </a:lnSpc>
            </a:pP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НАИМЕНЬШЕЕ ОБЩЕЕ КРАТНОЕ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50025" y="2766576"/>
            <a:ext cx="7931728" cy="1815882"/>
          </a:xfrm>
          <a:prstGeom prst="rect">
            <a:avLst/>
          </a:prstGeom>
          <a:noFill/>
          <a:ln w="38100"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Наименьшее из чисел, делящихся на заданные натуральные числа, называется наименьшим общим кратным (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НОК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этих чисел.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09454" y="1040390"/>
            <a:ext cx="2466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ЗАПОМНИМ!</a:t>
            </a:r>
            <a:endParaRPr lang="ru-RU" sz="2800" b="1" dirty="0">
              <a:solidFill>
                <a:srgbClr val="9C14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75164" y="1819248"/>
            <a:ext cx="6881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аименьшее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бщее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ратное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НОК.</a:t>
            </a:r>
            <a:endParaRPr lang="ru-RU" sz="2800" b="1" dirty="0">
              <a:solidFill>
                <a:srgbClr val="9C14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54374" y="1682467"/>
            <a:ext cx="2731700" cy="349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03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12192000" cy="75603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>
              <a:lnSpc>
                <a:spcPts val="5907"/>
              </a:lnSpc>
            </a:pP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НАИМЕНЬШЕЕ ОБЩЕЕ КРАТНОЕ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1507" y="812605"/>
            <a:ext cx="118501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Пример 1.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НОК (30, 36). 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способ</a:t>
            </a:r>
          </a:p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Решение: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шаг.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Разложим числа 30 и 36 на простые  множители.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9939" y="1840345"/>
            <a:ext cx="1316875" cy="1815882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15    3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5   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1562169" y="2523710"/>
            <a:ext cx="960120" cy="4343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560658" y="2509784"/>
            <a:ext cx="2366011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= 2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84252" y="1822084"/>
            <a:ext cx="1324492" cy="2246769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9    3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   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6394297" y="1918679"/>
            <a:ext cx="0" cy="2078742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трелка вправо 21"/>
          <p:cNvSpPr/>
          <p:nvPr/>
        </p:nvSpPr>
        <p:spPr>
          <a:xfrm>
            <a:off x="6914708" y="2551495"/>
            <a:ext cx="1006731" cy="4697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8048104" y="2523710"/>
            <a:ext cx="2133601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= 2²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3²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9939" y="5942539"/>
            <a:ext cx="7647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НОК (30, 36) =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2²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3²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= 180  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180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1098439" y="1981660"/>
            <a:ext cx="8315" cy="1579469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72929" y="4062010"/>
            <a:ext cx="112266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 шаг.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Составим произведение наибольших степеней общих простых делителей и простых делителей, не являющихся общими.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61507" y="5419319"/>
            <a:ext cx="11226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 шаг.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Найдём значение этого произведения.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25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-1116"/>
            <a:ext cx="12192000" cy="77213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>
              <a:lnSpc>
                <a:spcPts val="5907"/>
              </a:lnSpc>
            </a:pP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НАИМЕНЬШЕЕ ОБЩЕЕ КРАТНОЕ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207818" y="112779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Для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нахождения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НОК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нужно выполнить следующие шаги: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6028" y="2007795"/>
            <a:ext cx="11255432" cy="3970318"/>
          </a:xfrm>
          <a:prstGeom prst="rect">
            <a:avLst/>
          </a:prstGeom>
          <a:solidFill>
            <a:schemeClr val="bg1"/>
          </a:solidFill>
          <a:ln w="38100"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шаг.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Разложить числа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простые множители.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шаг.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Составить произведение наибольших степеней общих простых делителей чисел 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простых делителей, не являющихся общими.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шаг.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Найти значение этого произведения.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значение и есть НОК (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   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натуральные числа)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11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12192000" cy="75603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>
              <a:lnSpc>
                <a:spcPts val="5907"/>
              </a:lnSpc>
            </a:pP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НАИМЕНЬШЕЕ ОБЩЕЕ КРАТНОЕ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1507" y="812605"/>
            <a:ext cx="118501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Пример 1.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НОК (30, 36).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способ</a:t>
            </a:r>
          </a:p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Решение: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шаг.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Найдём произведение чисел 30 и 36,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 есть 30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36 = 1 080.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5141" y="2808899"/>
            <a:ext cx="1316875" cy="1815882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15    3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5   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1601940" y="3563081"/>
            <a:ext cx="960120" cy="4343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579126" y="3530708"/>
            <a:ext cx="2366011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= 2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08222" y="2805852"/>
            <a:ext cx="1324492" cy="2246769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9    3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   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6284323" y="2892553"/>
            <a:ext cx="0" cy="2078742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трелка вправо 21"/>
          <p:cNvSpPr/>
          <p:nvPr/>
        </p:nvSpPr>
        <p:spPr>
          <a:xfrm>
            <a:off x="6795107" y="3488010"/>
            <a:ext cx="1006731" cy="5174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7844542" y="3479988"/>
            <a:ext cx="2133601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= 2²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3²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1507" y="5690351"/>
            <a:ext cx="5640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НОК (30, 36) = 180  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180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999335" y="2892553"/>
            <a:ext cx="8315" cy="1579469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61507" y="2212288"/>
            <a:ext cx="11226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 шаг.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Найдем НОД (30, 36) = 6.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61507" y="5158371"/>
            <a:ext cx="40334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 шаг.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1 080 : 6 = 180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98472" y="4363171"/>
            <a:ext cx="4189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 (30, 36)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6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3152841" y="1662580"/>
            <a:ext cx="1190869" cy="535019"/>
          </a:xfrm>
          <a:prstGeom prst="ellipse">
            <a:avLst/>
          </a:prstGeom>
          <a:noFill/>
          <a:ln w="38100">
            <a:solidFill>
              <a:srgbClr val="9C1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10898920" y="4351372"/>
            <a:ext cx="517538" cy="535019"/>
          </a:xfrm>
          <a:prstGeom prst="ellipse">
            <a:avLst/>
          </a:prstGeom>
          <a:noFill/>
          <a:ln w="38100">
            <a:solidFill>
              <a:srgbClr val="9C1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35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  <p:bldP spid="2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75301" cy="77585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ЗАПИШЕМ И ЗАПОМНИМ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93194" y="1020956"/>
            <a:ext cx="7203672" cy="1384995"/>
          </a:xfrm>
          <a:prstGeom prst="rect">
            <a:avLst/>
          </a:prstGeom>
          <a:noFill/>
          <a:ln w="38100"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формула для 2 способа: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НОК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НОД (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НОК (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НОД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 ∙ 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solidFill>
                <a:srgbClr val="9C14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2474" y="2716136"/>
            <a:ext cx="8585113" cy="1384995"/>
          </a:xfrm>
          <a:prstGeom prst="rect">
            <a:avLst/>
          </a:prstGeom>
          <a:noFill/>
          <a:ln w="38100"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Наименьшее общее кратное взаимно простых чисел равно произведению этих чисел.</a:t>
            </a:r>
          </a:p>
          <a:p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 НОК (20, 33) = 20 </a:t>
            </a:r>
            <a:r>
              <a:rPr lang="en-US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 = 660 </a:t>
            </a:r>
            <a:endParaRPr lang="ru-RU" sz="2800" b="1" dirty="0">
              <a:solidFill>
                <a:srgbClr val="9C14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88434" y="1236138"/>
            <a:ext cx="2772163" cy="258771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02473" y="4462639"/>
            <a:ext cx="8585113" cy="1815882"/>
          </a:xfrm>
          <a:prstGeom prst="rect">
            <a:avLst/>
          </a:prstGeom>
          <a:noFill/>
          <a:ln w="38100"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одно из чисел делится на другое, то наименьшим общим кратным будет наибольшее из этих чисел.</a:t>
            </a:r>
          </a:p>
          <a:p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 НОК (240, 60) = 240</a:t>
            </a:r>
            <a:endParaRPr lang="ru-RU" sz="2800" b="1" dirty="0">
              <a:solidFill>
                <a:srgbClr val="9C14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220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4fe54627d22de2bc01eb7ddd2fd54bb5d651bbd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5193</TotalTime>
  <Words>769</Words>
  <Application>Microsoft Office PowerPoint</Application>
  <PresentationFormat>Широкоэкранный</PresentationFormat>
  <Paragraphs>134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379</cp:revision>
  <dcterms:created xsi:type="dcterms:W3CDTF">2020-08-26T00:15:27Z</dcterms:created>
  <dcterms:modified xsi:type="dcterms:W3CDTF">2020-09-30T06:48:41Z</dcterms:modified>
</cp:coreProperties>
</file>