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81" r:id="rId3"/>
    <p:sldId id="279" r:id="rId4"/>
    <p:sldId id="288" r:id="rId5"/>
    <p:sldId id="289" r:id="rId6"/>
    <p:sldId id="259" r:id="rId7"/>
    <p:sldId id="285" r:id="rId8"/>
    <p:sldId id="286" r:id="rId9"/>
    <p:sldId id="287" r:id="rId10"/>
    <p:sldId id="284" r:id="rId11"/>
    <p:sldId id="274" r:id="rId12"/>
  </p:sldIdLst>
  <p:sldSz cx="12192000" cy="6858000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414"/>
    <a:srgbClr val="FF99FF"/>
    <a:srgbClr val="1F169A"/>
    <a:srgbClr val="F682B6"/>
    <a:srgbClr val="200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285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6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91952" y="2607674"/>
            <a:ext cx="6924000" cy="273824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4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4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44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НАИБОЛЬШИЙ ОБЩИЙ ДЕЛИТЕЛЬ. ВЗАИМНО ПРОСТЫЕ ЧИСЛА.</a:t>
            </a:r>
            <a:endParaRPr lang="ru-RU" sz="4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04980" y="2720840"/>
            <a:ext cx="595744" cy="232221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39336" y="513132"/>
            <a:ext cx="575036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93356" y="1156956"/>
            <a:ext cx="1123624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80" y="220964"/>
            <a:ext cx="1773947" cy="17985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134" y="2595363"/>
            <a:ext cx="3266444" cy="289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75301" cy="77585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246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ПРИМЕРОВ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032" y="860494"/>
            <a:ext cx="8206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5.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НОД (15, 46).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032" y="1329911"/>
            <a:ext cx="9997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Разложим числа на простые множители: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197" y="1991573"/>
            <a:ext cx="1312719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15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5   5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197" y="3629128"/>
            <a:ext cx="1312719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46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</a:t>
            </a:r>
          </a:p>
          <a:p>
            <a:pPr marL="342900" indent="-342900">
              <a:buAutoNum type="arabicPlain" startAt="23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23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7963" y="2322548"/>
            <a:ext cx="188058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= 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4154" y="4060015"/>
            <a:ext cx="188439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= 2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04999" y="2122961"/>
            <a:ext cx="13854" cy="1122218"/>
          </a:xfrm>
          <a:prstGeom prst="line">
            <a:avLst/>
          </a:prstGeom>
          <a:ln w="28575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223701" y="3751785"/>
            <a:ext cx="13854" cy="1122218"/>
          </a:xfrm>
          <a:prstGeom prst="line">
            <a:avLst/>
          </a:prstGeom>
          <a:ln w="28575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08765" y="1988091"/>
            <a:ext cx="5375564" cy="1384995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чисел 15 и 46 нет общих простых делителей, кроме 1. Значит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НОД (15, 46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1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08765" y="3629128"/>
            <a:ext cx="7634548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Натуральные числа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 имеющие общих делителей, кроме 1, называются взаимно простыми.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НОД (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1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1197" y="5272252"/>
            <a:ext cx="763454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последовательных натуральных числа всегда взаимно просты.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6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7854" y="2125425"/>
            <a:ext cx="60267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4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странице 25  </a:t>
            </a:r>
            <a:endParaRPr lang="ru-RU" sz="4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131, № 137. 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940" y="1582058"/>
            <a:ext cx="3418459" cy="436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8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САМОСТОЯТЕЛЬНОЙ РАБОТЫ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740134" y="2341217"/>
            <a:ext cx="27709" cy="2815589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485280" y="2341217"/>
            <a:ext cx="10391" cy="2069853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8283" y="781750"/>
            <a:ext cx="10548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из чисел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2, 3, 5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участвуют в разложении чисел   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2 484, 7 375, 4 080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простые множители?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352" y="2238002"/>
            <a:ext cx="1945870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2 484    2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1 242    2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621    3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207    3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69    3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23   23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86600" y="2238002"/>
            <a:ext cx="2185901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7 375    5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1 475    5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295    5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419    419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12980" y="2238002"/>
            <a:ext cx="2185901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4 080    2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2 040    2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1 020    2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510    2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205    5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41    41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7407940" y="2356860"/>
            <a:ext cx="27709" cy="2815589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8283" y="5602085"/>
            <a:ext cx="321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2 484 = 2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³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61512" y="4547879"/>
            <a:ext cx="286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7 375 = 5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³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419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72501" y="5553379"/>
            <a:ext cx="4326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4 080 = 2⁴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283" y="1720852"/>
            <a:ext cx="226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Смешные рисунки на тему математика | school-59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0" y="2238002"/>
            <a:ext cx="2598290" cy="2413163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70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0" grpId="0" animBg="1"/>
      <p:bldP spid="21" grpId="0" animBg="1"/>
      <p:bldP spid="7" grpId="0"/>
      <p:bldP spid="25" grpId="0"/>
      <p:bldP spid="2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89017" cy="77249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05" y="130588"/>
            <a:ext cx="1216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САМОСТОЯТЕЛЬНОЙ РАБОТЫ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307" y="983936"/>
            <a:ext cx="11249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из чисел 42, 56, 25, 9, 6, 4, 121, 54, 169 можно записать как произведение двух простых чисел?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308" y="2505109"/>
            <a:ext cx="372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42 = 6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=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306" y="3022002"/>
            <a:ext cx="4391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56 = 8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=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307" y="3545222"/>
            <a:ext cx="2396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25 = 5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307" y="4062115"/>
            <a:ext cx="219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9 = 3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06" y="4579008"/>
            <a:ext cx="2230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6 = 2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65722" y="3588630"/>
            <a:ext cx="2078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4 = 2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65722" y="4134908"/>
            <a:ext cx="386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 121 = 11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65722" y="4672589"/>
            <a:ext cx="437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8) 54 = 6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=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65722" y="5167556"/>
            <a:ext cx="386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9) 169 = 13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138293" y="4017470"/>
            <a:ext cx="1518460" cy="13856"/>
          </a:xfrm>
          <a:prstGeom prst="line">
            <a:avLst/>
          </a:prstGeom>
          <a:ln w="28575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083576" y="5038075"/>
            <a:ext cx="1375758" cy="13856"/>
          </a:xfrm>
          <a:prstGeom prst="line">
            <a:avLst/>
          </a:prstGeom>
          <a:ln w="28575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364182" y="4034028"/>
            <a:ext cx="1352205" cy="6161"/>
          </a:xfrm>
          <a:prstGeom prst="line">
            <a:avLst/>
          </a:prstGeom>
          <a:ln w="28575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480171" y="4623020"/>
            <a:ext cx="1957650" cy="6161"/>
          </a:xfrm>
          <a:prstGeom prst="line">
            <a:avLst/>
          </a:prstGeom>
          <a:ln w="28575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480170" y="5582998"/>
            <a:ext cx="1957651" cy="6161"/>
          </a:xfrm>
          <a:prstGeom prst="line">
            <a:avLst/>
          </a:prstGeom>
          <a:ln w="28575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1135525" y="4514694"/>
            <a:ext cx="1375758" cy="13856"/>
          </a:xfrm>
          <a:prstGeom prst="line">
            <a:avLst/>
          </a:prstGeom>
          <a:ln w="28575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0860" y="1941467"/>
            <a:ext cx="2175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846" y="2288326"/>
            <a:ext cx="2592762" cy="264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4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89017" cy="77691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05" y="130588"/>
            <a:ext cx="1216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ПОВТОРЕНИЕ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716" y="839944"/>
            <a:ext cx="112886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Победителям конкурса «Юный книголюб» вручили одинаковые подарки. Всего было: 7 словарей, 14 прозаических книг и 21 книга со стихами. </a:t>
            </a:r>
          </a:p>
          <a:p>
            <a:pPr marL="457200" indent="-457200" algn="just">
              <a:buAutoNum type="arabicParenR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учащихся  получили подарки? </a:t>
            </a:r>
          </a:p>
          <a:p>
            <a:pPr marL="457200" indent="-457200" algn="just">
              <a:buAutoNum type="arabicParenR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книг каждого вида было в одном подарке?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01" y="2820358"/>
            <a:ext cx="2089124" cy="1814009"/>
          </a:xfrm>
          <a:prstGeom prst="rect">
            <a:avLst/>
          </a:prstGeom>
          <a:ln>
            <a:solidFill>
              <a:srgbClr val="9C1414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743201" y="2803696"/>
            <a:ext cx="4738254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Делители чисел 7, 14, 21: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7: на 1,  7;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14: на 1,  2,  7,  14;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21: на 1,  3,  7,   21.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4831" y="3019139"/>
            <a:ext cx="2576945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: 7 = 1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 : 7 =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 : 7 = 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701" y="4714188"/>
            <a:ext cx="8696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</a:p>
          <a:p>
            <a:pPr marL="342900" indent="-342900">
              <a:buAutoNum type="arabicParenR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учащихся получили подарки. </a:t>
            </a:r>
          </a:p>
          <a:p>
            <a:pPr marL="342900" indent="-342900">
              <a:buAutoNum type="arabicParenR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каждом подарке было по 1 словарю, по 2     прозаических книги и по 3 книги со стихами.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89017" cy="77691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05" y="130588"/>
            <a:ext cx="1216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НАИБОЛЬШИЙ ОБЩИЙ ДЕЛИТЕЛЬ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" y="946073"/>
            <a:ext cx="6880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Рассмотрим два числа: 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Выпишем все делители  этих чисел.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904991"/>
              </p:ext>
            </p:extLst>
          </p:nvPr>
        </p:nvGraphicFramePr>
        <p:xfrm>
          <a:off x="887492" y="2060486"/>
          <a:ext cx="10264137" cy="106932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89549">
                  <a:extLst>
                    <a:ext uri="{9D8B030D-6E8A-4147-A177-3AD203B41FA5}">
                      <a16:colId xmlns:a16="http://schemas.microsoft.com/office/drawing/2014/main" val="3016966700"/>
                    </a:ext>
                  </a:extLst>
                </a:gridCol>
                <a:gridCol w="789549">
                  <a:extLst>
                    <a:ext uri="{9D8B030D-6E8A-4147-A177-3AD203B41FA5}">
                      <a16:colId xmlns:a16="http://schemas.microsoft.com/office/drawing/2014/main" val="149022581"/>
                    </a:ext>
                  </a:extLst>
                </a:gridCol>
                <a:gridCol w="789549">
                  <a:extLst>
                    <a:ext uri="{9D8B030D-6E8A-4147-A177-3AD203B41FA5}">
                      <a16:colId xmlns:a16="http://schemas.microsoft.com/office/drawing/2014/main" val="1345703293"/>
                    </a:ext>
                  </a:extLst>
                </a:gridCol>
                <a:gridCol w="789549">
                  <a:extLst>
                    <a:ext uri="{9D8B030D-6E8A-4147-A177-3AD203B41FA5}">
                      <a16:colId xmlns:a16="http://schemas.microsoft.com/office/drawing/2014/main" val="3819532159"/>
                    </a:ext>
                  </a:extLst>
                </a:gridCol>
                <a:gridCol w="789549">
                  <a:extLst>
                    <a:ext uri="{9D8B030D-6E8A-4147-A177-3AD203B41FA5}">
                      <a16:colId xmlns:a16="http://schemas.microsoft.com/office/drawing/2014/main" val="4012794521"/>
                    </a:ext>
                  </a:extLst>
                </a:gridCol>
                <a:gridCol w="789549">
                  <a:extLst>
                    <a:ext uri="{9D8B030D-6E8A-4147-A177-3AD203B41FA5}">
                      <a16:colId xmlns:a16="http://schemas.microsoft.com/office/drawing/2014/main" val="4053360730"/>
                    </a:ext>
                  </a:extLst>
                </a:gridCol>
                <a:gridCol w="789549">
                  <a:extLst>
                    <a:ext uri="{9D8B030D-6E8A-4147-A177-3AD203B41FA5}">
                      <a16:colId xmlns:a16="http://schemas.microsoft.com/office/drawing/2014/main" val="1368919597"/>
                    </a:ext>
                  </a:extLst>
                </a:gridCol>
                <a:gridCol w="789549">
                  <a:extLst>
                    <a:ext uri="{9D8B030D-6E8A-4147-A177-3AD203B41FA5}">
                      <a16:colId xmlns:a16="http://schemas.microsoft.com/office/drawing/2014/main" val="3910561858"/>
                    </a:ext>
                  </a:extLst>
                </a:gridCol>
                <a:gridCol w="789549">
                  <a:extLst>
                    <a:ext uri="{9D8B030D-6E8A-4147-A177-3AD203B41FA5}">
                      <a16:colId xmlns:a16="http://schemas.microsoft.com/office/drawing/2014/main" val="2611156571"/>
                    </a:ext>
                  </a:extLst>
                </a:gridCol>
                <a:gridCol w="789549">
                  <a:extLst>
                    <a:ext uri="{9D8B030D-6E8A-4147-A177-3AD203B41FA5}">
                      <a16:colId xmlns:a16="http://schemas.microsoft.com/office/drawing/2014/main" val="3885478112"/>
                    </a:ext>
                  </a:extLst>
                </a:gridCol>
                <a:gridCol w="789549">
                  <a:extLst>
                    <a:ext uri="{9D8B030D-6E8A-4147-A177-3AD203B41FA5}">
                      <a16:colId xmlns:a16="http://schemas.microsoft.com/office/drawing/2014/main" val="2249205716"/>
                    </a:ext>
                  </a:extLst>
                </a:gridCol>
                <a:gridCol w="789549">
                  <a:extLst>
                    <a:ext uri="{9D8B030D-6E8A-4147-A177-3AD203B41FA5}">
                      <a16:colId xmlns:a16="http://schemas.microsoft.com/office/drawing/2014/main" val="2131910823"/>
                    </a:ext>
                  </a:extLst>
                </a:gridCol>
                <a:gridCol w="789549">
                  <a:extLst>
                    <a:ext uri="{9D8B030D-6E8A-4147-A177-3AD203B41FA5}">
                      <a16:colId xmlns:a16="http://schemas.microsoft.com/office/drawing/2014/main" val="590630123"/>
                    </a:ext>
                  </a:extLst>
                </a:gridCol>
              </a:tblGrid>
              <a:tr h="53466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24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12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24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406479"/>
                  </a:ext>
                </a:extLst>
              </a:tr>
              <a:tr h="53466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90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15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18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30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45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90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42042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6652" y="3459272"/>
            <a:ext cx="11097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Делители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1, 2, 3, 6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будут общими делителями чисел 24 и 90.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Наибольший  из всех этих общих делителей равен 6.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6651" y="4642461"/>
            <a:ext cx="108785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Число 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называется наибольшим общим делителем чисел 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записывается: НОД (24, 90) = 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= 6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0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0"/>
            <a:ext cx="12192000" cy="7710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6841" algn="ctr">
              <a:lnSpc>
                <a:spcPts val="5907"/>
              </a:lnSpc>
            </a:pPr>
            <a:endParaRPr lang="ru-RU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46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НАИБОЛЬШИЙ ОБЩИЙ ДЕЛИТЕЛЬ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7145" y="2122516"/>
            <a:ext cx="7931728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Наибольшим общим делителем  двух натуральных чисел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НОД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называется  наибольшее число, на которое делятся эти числа.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Наибольший общий делитель двух натуральных чисел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равен произведению общих простых делителей этих чисел.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9454" y="1040390"/>
            <a:ext cx="246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ЗАПОМНИМ!</a:t>
            </a:r>
            <a:endParaRPr lang="ru-RU" sz="2800" b="1" dirty="0">
              <a:solidFill>
                <a:srgbClr val="9C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6651" y="1546666"/>
            <a:ext cx="688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аибольший 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бщий 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елитель – 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НОД.</a:t>
            </a:r>
            <a:endParaRPr lang="ru-RU" sz="2800" b="1" dirty="0">
              <a:solidFill>
                <a:srgbClr val="9C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4374" y="1682467"/>
            <a:ext cx="2731700" cy="349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3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0"/>
            <a:ext cx="12192000" cy="75603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6841" algn="ctr">
              <a:lnSpc>
                <a:spcPts val="5907"/>
              </a:lnSpc>
            </a:pPr>
            <a:endParaRPr lang="ru-RU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46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НАИБОЛЬШИЙ ОБЩИЙ ДЕЛИТЕЛЬ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697" y="1170189"/>
            <a:ext cx="10158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1.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НОД (36, 84).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 решения № 1: Разложение на простые  числа.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" y="2483733"/>
            <a:ext cx="1554480" cy="2246769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36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9    3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3    3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234440" y="2567746"/>
            <a:ext cx="0" cy="2078742"/>
          </a:xfrm>
          <a:prstGeom prst="line">
            <a:avLst/>
          </a:prstGeom>
          <a:ln w="28575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вправо 17"/>
          <p:cNvSpPr/>
          <p:nvPr/>
        </p:nvSpPr>
        <p:spPr>
          <a:xfrm>
            <a:off x="1874520" y="3246120"/>
            <a:ext cx="960120" cy="434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086102" y="3237784"/>
            <a:ext cx="201168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= 2²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3²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32120" y="2483733"/>
            <a:ext cx="1554480" cy="2246769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21    3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7    7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6253940" y="2567746"/>
            <a:ext cx="0" cy="2078742"/>
          </a:xfrm>
          <a:prstGeom prst="line">
            <a:avLst/>
          </a:prstGeom>
          <a:ln w="28575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трелка вправо 21"/>
          <p:cNvSpPr/>
          <p:nvPr/>
        </p:nvSpPr>
        <p:spPr>
          <a:xfrm>
            <a:off x="6804660" y="3256791"/>
            <a:ext cx="960120" cy="434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039099" y="3237784"/>
            <a:ext cx="245364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= 2²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05939" y="5144660"/>
            <a:ext cx="4448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НОД (36,84) =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2²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= 12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25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-1116"/>
            <a:ext cx="12192000" cy="77213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6841" algn="ctr">
              <a:lnSpc>
                <a:spcPts val="5907"/>
              </a:lnSpc>
            </a:pPr>
            <a:endParaRPr lang="ru-RU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246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НАИБОЛЬШИЙ ОБЩИЙ ДЕЛИТЕЛЬ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681" y="912355"/>
            <a:ext cx="10726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Наибольший общий делитель натуральных чисел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обозначается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следующим образом НОД (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028" y="2007795"/>
            <a:ext cx="10602189" cy="33239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Для нахождения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НОД (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шаг.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Находим разложения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простые множители.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шаг.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Выбираем наименьшую степень каждого общего множителя, затем их перемножаем.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шаг.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 произведения и будет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НОД (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75301" cy="77585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246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ПРИМЕРОВ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474" y="895713"/>
            <a:ext cx="7203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3.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Найдите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НОД (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если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2²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 и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2³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3²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5²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472" y="2400566"/>
            <a:ext cx="720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НОД (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2²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3²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= 180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473" y="3212921"/>
            <a:ext cx="7785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4.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НОД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(125,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 Число 125 кратно 25, 125 = 25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Следовательно,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НОД (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125,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 = 25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2472" y="4887051"/>
            <a:ext cx="794142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делится на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 НОД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037" y="972902"/>
            <a:ext cx="3883398" cy="362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2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8f9f0c9c18762e4b9a97ae8f9a87862668e1f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4881</TotalTime>
  <Words>857</Words>
  <Application>Microsoft Office PowerPoint</Application>
  <PresentationFormat>Широкоэкранный</PresentationFormat>
  <Paragraphs>142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344</cp:revision>
  <dcterms:created xsi:type="dcterms:W3CDTF">2020-08-26T00:15:27Z</dcterms:created>
  <dcterms:modified xsi:type="dcterms:W3CDTF">2020-09-28T06:28:13Z</dcterms:modified>
</cp:coreProperties>
</file>