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93" r:id="rId3"/>
    <p:sldId id="283" r:id="rId4"/>
    <p:sldId id="296" r:id="rId5"/>
    <p:sldId id="312" r:id="rId6"/>
    <p:sldId id="313" r:id="rId7"/>
    <p:sldId id="314" r:id="rId8"/>
    <p:sldId id="317" r:id="rId9"/>
    <p:sldId id="318" r:id="rId10"/>
    <p:sldId id="319" r:id="rId11"/>
    <p:sldId id="274" r:id="rId12"/>
    <p:sldId id="310" r:id="rId13"/>
    <p:sldId id="315" r:id="rId14"/>
    <p:sldId id="316" r:id="rId15"/>
    <p:sldId id="311" r:id="rId16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1F169A"/>
    <a:srgbClr val="5A2781"/>
    <a:srgbClr val="200AA6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94364" autoAdjust="0"/>
  </p:normalViewPr>
  <p:slideViewPr>
    <p:cSldViewPr snapToGrid="0">
      <p:cViewPr varScale="1">
        <p:scale>
          <a:sx n="47" d="100"/>
          <a:sy n="47" d="100"/>
        </p:scale>
        <p:origin x="66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7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48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9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9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1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6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9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75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6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0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36868" y="2939677"/>
            <a:ext cx="8967896" cy="298446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48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УМНОЖЕНИЕ ОБЫКНОВЕННЫХ ДРОБЕЙ И</a:t>
            </a:r>
          </a:p>
          <a:p>
            <a:pPr marL="26841"/>
            <a:r>
              <a:rPr lang="ru-RU" sz="48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СМЕШАННЫХ ЧИСЕЛ</a:t>
            </a:r>
            <a:endParaRPr lang="ru-RU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43378" y="3017519"/>
            <a:ext cx="595744" cy="280138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86831" y="1034917"/>
                <a:ext cx="5588849" cy="2595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339.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Вычислите:</a:t>
                </a:r>
              </a:p>
              <a:p>
                <a:endPara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ru-RU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4400" b="1" dirty="0" smtClean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1" y="1034917"/>
                <a:ext cx="5588849" cy="2595775"/>
              </a:xfrm>
              <a:prstGeom prst="rect">
                <a:avLst/>
              </a:prstGeom>
              <a:blipFill>
                <a:blip r:embed="rId3"/>
                <a:stretch>
                  <a:fillRect l="-3926" t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445937" y="171418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351457" y="2183310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63641" y="3075612"/>
            <a:ext cx="597025" cy="6007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63247" y="362707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175939" y="2133084"/>
            <a:ext cx="570274" cy="65394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31170" y="3129220"/>
            <a:ext cx="555298" cy="60071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0369" y="174802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348" y="359379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1226" y="171266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1501" y="36542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4435" y="2243060"/>
            <a:ext cx="555298" cy="60071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380872" y="3129220"/>
            <a:ext cx="555298" cy="60071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521058" y="2176789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465661" y="3096232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62162" y="365689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62162" y="169864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82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94" y="755863"/>
            <a:ext cx="9052331" cy="6102137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1490" y="1260757"/>
            <a:ext cx="52231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354-356</a:t>
            </a:r>
            <a:endParaRPr lang="ru-RU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ru-RU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17664" y="3017520"/>
            <a:ext cx="6745681" cy="22458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48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УМНОЖЕНИЕ СМЕШАННЫХ ЧИСЕЛ</a:t>
            </a:r>
            <a:endParaRPr lang="ru-RU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43378" y="3017520"/>
            <a:ext cx="595744" cy="22295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704" y="2792268"/>
            <a:ext cx="3489931" cy="26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УМНОЖЕНИЕ СМЕШАННЫХ ЧИСЕЛ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164" y="737238"/>
            <a:ext cx="115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Правило: </a:t>
            </a:r>
          </a:p>
          <a:p>
            <a:pPr algn="just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Чтобы перемножить смешанные числа, нужно сначала перевести их в неправильные дроби, а затем умножить как дробь на дробь.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50164" y="3386661"/>
                <a:ext cx="11516716" cy="251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</a:t>
                </a:r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1:   </a:t>
                </a:r>
                <a14:m>
                  <m:oMath xmlns:m="http://schemas.openxmlformats.org/officeDocument/2006/math">
                    <m:r>
                      <a:rPr lang="ru-RU" sz="5400" b="1" i="0" smtClean="0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==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𝟕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4" y="3386661"/>
                <a:ext cx="11516716" cy="2518253"/>
              </a:xfrm>
              <a:prstGeom prst="rect">
                <a:avLst/>
              </a:prstGeom>
              <a:blipFill>
                <a:blip r:embed="rId3"/>
                <a:stretch>
                  <a:fillRect l="-2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10307504" y="3232908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9474384" y="4106668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28492" y="30697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1034" y="46457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90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УМНОЖЕНИЕ СМЕШАННЫХ ЧИСЕЛ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675284" y="1358039"/>
                <a:ext cx="10886796" cy="251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</a:t>
                </a:r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2:   </a:t>
                </a:r>
                <a14:m>
                  <m:oMath xmlns:m="http://schemas.openxmlformats.org/officeDocument/2006/math">
                    <m:r>
                      <a:rPr lang="ru-RU" sz="5400" b="1" i="0" smtClean="0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==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84" y="1358039"/>
                <a:ext cx="10886796" cy="2518253"/>
              </a:xfrm>
              <a:prstGeom prst="rect">
                <a:avLst/>
              </a:prstGeom>
              <a:blipFill>
                <a:blip r:embed="rId3"/>
                <a:stretch>
                  <a:fillRect l="-2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7915287" y="2044376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832784" y="1281206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24316" y="10195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6275" y="244328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658038" y="3849834"/>
                <a:ext cx="11229162" cy="130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</a:t>
                </a:r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3:   </a:t>
                </a:r>
                <a14:m>
                  <m:oMath xmlns:m="http://schemas.openxmlformats.org/officeDocument/2006/math">
                    <m:r>
                      <a:rPr lang="ru-RU" sz="5400" b="1" i="0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𝟖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38" y="3849834"/>
                <a:ext cx="11229162" cy="1305037"/>
              </a:xfrm>
              <a:prstGeom prst="rect">
                <a:avLst/>
              </a:prstGeom>
              <a:blipFill>
                <a:blip r:embed="rId4"/>
                <a:stretch>
                  <a:fillRect l="-2226" b="-42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6626114" y="4638049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632991" y="3698695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18170" y="492463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3489" y="328870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23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2427" y="2174354"/>
            <a:ext cx="6430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РЕШИТЬ ЗАДАЧИ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№ 325, № 326, № 327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СТРАНИЦЕ 57</a:t>
            </a: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УМНОЖЕНИЕ ОБЫКНОВЕННЫХ ДРОБЕЙ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0345" y="885932"/>
                <a:ext cx="10911840" cy="524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ru-RU" sz="40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Чтобы умножить дробь на дробь нужно перемножить: </a:t>
                </a:r>
              </a:p>
              <a:p>
                <a:pPr marL="571500" indent="-571500">
                  <a:buFontTx/>
                  <a:buChar char="-"/>
                </a:pPr>
                <a:r>
                  <a:rPr lang="ru-RU" sz="4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Числители и результат записать в числитель;</a:t>
                </a:r>
              </a:p>
              <a:p>
                <a:pPr marL="571500" indent="-571500">
                  <a:buFontTx/>
                  <a:buChar char="-"/>
                </a:pPr>
                <a:r>
                  <a:rPr lang="ru-RU" sz="4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Знаменатели </a:t>
                </a:r>
                <a:r>
                  <a:rPr lang="ru-RU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результат записать в знаменатель</a:t>
                </a:r>
                <a:r>
                  <a:rPr lang="ru-RU" sz="4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  <m:r>
                      <a:rPr lang="en-US" sz="60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</m:oMath>
                </a14:m>
                <a:endParaRPr lang="ru-RU" sz="6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45" y="885932"/>
                <a:ext cx="10911840" cy="5247077"/>
              </a:xfrm>
              <a:prstGeom prst="rect">
                <a:avLst/>
              </a:prstGeom>
              <a:blipFill>
                <a:blip r:embed="rId3"/>
                <a:stretch>
                  <a:fillRect l="-1955" t="-2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211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УМНОЖЕНИЕ ОБЫКНОВЕННЫХ ДРОБЕЙ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87024" y="1551601"/>
                <a:ext cx="8011623" cy="1305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1: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024" y="1551601"/>
                <a:ext cx="8011623" cy="1305294"/>
              </a:xfrm>
              <a:prstGeom prst="rect">
                <a:avLst/>
              </a:prstGeom>
              <a:blipFill>
                <a:blip r:embed="rId3"/>
                <a:stretch>
                  <a:fillRect l="-2435" b="-42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951036" y="37231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65973" y="53877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187024" y="4094208"/>
                <a:ext cx="9298096" cy="1305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2: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024" y="4094208"/>
                <a:ext cx="9298096" cy="1305294"/>
              </a:xfrm>
              <a:prstGeom prst="rect">
                <a:avLst/>
              </a:prstGeom>
              <a:blipFill>
                <a:blip r:embed="rId4"/>
                <a:stretch>
                  <a:fillRect l="-2689" b="-32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7137584" y="3984748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8002970" y="4038670"/>
            <a:ext cx="689842" cy="65394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087360" y="4812794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7178782" y="4909817"/>
            <a:ext cx="648644" cy="59914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465973" y="369908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6261" y="534274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7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УМНОЖЕНИЕ ДРОБИ НА ЧИСЛО И НАОБОРОТ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40" y="808944"/>
            <a:ext cx="11452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Чтобы натуральное число умножить на дробь или дробь на натуральное число, нужно: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шаг. Натуральное число умножают на числитель дроби;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шаг. Знаменатель оставляют без изменения.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344937" y="4262418"/>
                <a:ext cx="3622274" cy="137845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37" y="4262418"/>
                <a:ext cx="3622274" cy="1378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435097" y="4262418"/>
                <a:ext cx="3622274" cy="137845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097" y="4262418"/>
                <a:ext cx="3622274" cy="1378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925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УМНОЖЕНИЕ 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 НА ДРОБЬ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45297" y="664259"/>
                <a:ext cx="11756816" cy="3542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48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3:</a:t>
                </a:r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ru-RU" sz="5400" b="1" i="1" dirty="0" smtClean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 ·</m:t>
                          </m:r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 ·</m:t>
                          </m:r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7" y="664259"/>
                <a:ext cx="11756816" cy="35422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50240" y="4781747"/>
                <a:ext cx="9647522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latin typeface="Cambria Math" panose="02040503050406030204" pitchFamily="18" charset="0"/>
                        </a:rPr>
                        <m:t>или   </m:t>
                      </m:r>
                      <m:r>
                        <a:rPr lang="ru-RU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4781747"/>
                <a:ext cx="9647522" cy="16535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250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УМНОЖЕНИЕ ДРОБИ НА ЧИСЛО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7705" y="692727"/>
                <a:ext cx="11756816" cy="3200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48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4: 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ru-RU" sz="60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60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6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ru-RU" sz="6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ru-RU" sz="6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ru-RU" sz="6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60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5" y="692727"/>
                <a:ext cx="11756816" cy="3200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223344" y="4297252"/>
                <a:ext cx="8282096" cy="1425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60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ru-RU" sz="60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60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6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6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ru-RU" sz="6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6000" b="1" i="1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344" y="4297252"/>
                <a:ext cx="8282096" cy="14259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50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УМНОЖЕНИЕ НА НУЛЬ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301937" y="346363"/>
                <a:ext cx="9216816" cy="2086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48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</a:t>
                </a:r>
                <a:r>
                  <a:rPr lang="en-US" sz="48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48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60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6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37" y="346363"/>
                <a:ext cx="9216816" cy="2086725"/>
              </a:xfrm>
              <a:prstGeom prst="rect">
                <a:avLst/>
              </a:prstGeom>
              <a:blipFill>
                <a:blip r:embed="rId3"/>
                <a:stretch>
                  <a:fillRect l="-3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39377" y="2433088"/>
                <a:ext cx="9968656" cy="4126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800" b="1" dirty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</a:t>
                </a:r>
                <a:r>
                  <a:rPr lang="ru-RU" sz="48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6:</a:t>
                </a:r>
                <a:r>
                  <a:rPr lang="ru-RU" sz="5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·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5400" b="1" dirty="0" smtClean="0">
                  <a:latin typeface="Arial" panose="020B0604020202020204" pitchFamily="34" charset="0"/>
                </a:endParaRPr>
              </a:p>
              <a:p>
                <a:r>
                  <a:rPr lang="ru-RU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54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5400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77" y="2433088"/>
                <a:ext cx="9968656" cy="4126771"/>
              </a:xfrm>
              <a:prstGeom prst="rect">
                <a:avLst/>
              </a:prstGeom>
              <a:blipFill>
                <a:blip r:embed="rId4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555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11646" y="902094"/>
                <a:ext cx="8446848" cy="1982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332.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Выполните умножение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46" y="902094"/>
                <a:ext cx="8446848" cy="1982402"/>
              </a:xfrm>
              <a:prstGeom prst="rect">
                <a:avLst/>
              </a:prstGeom>
              <a:blipFill>
                <a:blip r:embed="rId3"/>
                <a:stretch>
                  <a:fillRect t="-6769" r="-1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685253" y="519775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23826" y="4649104"/>
            <a:ext cx="56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27607" y="3469273"/>
                <a:ext cx="9298096" cy="3194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334. </a:t>
                </a:r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ru-RU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5400" b="1" dirty="0" smtClean="0">
                  <a:solidFill>
                    <a:srgbClr val="9C141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4400" b="1" dirty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  <a:p>
                <a:r>
                  <a:rPr lang="ru-RU" sz="4400" b="1" dirty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ru-RU" sz="5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5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07" y="3469273"/>
                <a:ext cx="9298096" cy="3194849"/>
              </a:xfrm>
              <a:prstGeom prst="rect">
                <a:avLst/>
              </a:prstGeom>
              <a:blipFill>
                <a:blip r:embed="rId4"/>
                <a:stretch>
                  <a:fillRect l="-2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5065402" y="4185148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064346" y="3401045"/>
            <a:ext cx="689842" cy="65394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310746" y="3469273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310746" y="4277702"/>
            <a:ext cx="648644" cy="59914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57594" y="628611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93869" y="45123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4913" y="315276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4931734" y="5292778"/>
            <a:ext cx="689842" cy="65394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4241892" y="6144693"/>
            <a:ext cx="689842" cy="65394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231604" y="5312906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984170" y="6142425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54228" y="523493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9528" y="63269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04319" y="327185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54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031097" y="1121893"/>
                <a:ext cx="10579011" cy="4491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</a:t>
                </a:r>
                <a:r>
                  <a:rPr lang="en-US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значение выражения</a:t>
                </a:r>
              </a:p>
              <a:p>
                <a:endPara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4000" b="1" i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40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 ·</m:t>
                          </m:r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 ·</m:t>
                          </m:r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0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i="0" dirty="0" smtClean="0">
                  <a:latin typeface="Cambria Math" panose="02040503050406030204" pitchFamily="18" charset="0"/>
                </a:endParaRPr>
              </a:p>
              <a:p>
                <a:endParaRPr lang="ru-RU" sz="4000" b="1" i="0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4000" b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0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ru-RU" sz="4000" b="1" i="0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den>
                          </m:f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ru-RU" sz="40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0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4000" b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4000" b="1" dirty="0" smtClean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97" y="1121893"/>
                <a:ext cx="10579011" cy="4491294"/>
              </a:xfrm>
              <a:prstGeom prst="rect">
                <a:avLst/>
              </a:prstGeom>
              <a:blipFill>
                <a:blip r:embed="rId3"/>
                <a:stretch>
                  <a:fillRect l="-2016" t="-2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357378" y="191237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2736390" y="2251211"/>
            <a:ext cx="620988" cy="720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745673" y="3117681"/>
            <a:ext cx="597025" cy="6007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57378" y="34433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745673" y="2251211"/>
            <a:ext cx="570274" cy="65394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802080" y="3117680"/>
            <a:ext cx="555298" cy="60071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2286" y="191237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5085" y="341803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92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d7e1fdf129fcd4e7894add793d8439efe48d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10910</TotalTime>
  <Words>272</Words>
  <Application>Microsoft Office PowerPoint</Application>
  <PresentationFormat>Широкоэкранный</PresentationFormat>
  <Paragraphs>108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768</cp:revision>
  <dcterms:created xsi:type="dcterms:W3CDTF">2020-08-26T00:15:27Z</dcterms:created>
  <dcterms:modified xsi:type="dcterms:W3CDTF">2020-11-15T08:32:57Z</dcterms:modified>
</cp:coreProperties>
</file>