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67" r:id="rId2"/>
    <p:sldId id="300" r:id="rId3"/>
    <p:sldId id="302" r:id="rId4"/>
    <p:sldId id="312" r:id="rId5"/>
    <p:sldId id="313" r:id="rId6"/>
    <p:sldId id="314" r:id="rId7"/>
    <p:sldId id="315" r:id="rId8"/>
    <p:sldId id="325" r:id="rId9"/>
    <p:sldId id="274" r:id="rId10"/>
    <p:sldId id="310" r:id="rId11"/>
    <p:sldId id="316" r:id="rId12"/>
    <p:sldId id="318" r:id="rId13"/>
    <p:sldId id="324" r:id="rId14"/>
    <p:sldId id="322" r:id="rId15"/>
    <p:sldId id="319" r:id="rId16"/>
    <p:sldId id="323" r:id="rId17"/>
    <p:sldId id="320" r:id="rId18"/>
    <p:sldId id="321" r:id="rId19"/>
    <p:sldId id="311" r:id="rId20"/>
  </p:sldIdLst>
  <p:sldSz cx="12192000" cy="6858000"/>
  <p:notesSz cx="6858000" cy="9144000"/>
  <p:custDataLst>
    <p:tags r:id="rId2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1414"/>
    <a:srgbClr val="1F169A"/>
    <a:srgbClr val="5A2781"/>
    <a:srgbClr val="200AA6"/>
    <a:srgbClr val="FF99FF"/>
    <a:srgbClr val="F682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50" autoAdjust="0"/>
    <p:restoredTop sz="94364" autoAdjust="0"/>
  </p:normalViewPr>
  <p:slideViewPr>
    <p:cSldViewPr snapToGrid="0">
      <p:cViewPr varScale="1">
        <p:scale>
          <a:sx n="69" d="100"/>
          <a:sy n="69" d="100"/>
        </p:scale>
        <p:origin x="84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F24D63-C40D-4953-A3B3-012ACEF41A2B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40020-5023-489D-A913-062CDB77B6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364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42241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22559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3230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20054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8042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6979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7520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568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279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102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2984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154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382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05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266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578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175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822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569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122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95D81-2D94-4EAB-A4E9-3898723740E1}" type="datetimeFigureOut">
              <a:rPr lang="ru-RU" smtClean="0"/>
              <a:pPr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76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0.png"/><Relationship Id="rId2" Type="http://schemas.openxmlformats.org/officeDocument/2006/relationships/image" Target="../media/image29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7.png"/><Relationship Id="rId4" Type="http://schemas.openxmlformats.org/officeDocument/2006/relationships/image" Target="../media/image38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0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0.png"/><Relationship Id="rId2" Type="http://schemas.openxmlformats.org/officeDocument/2006/relationships/image" Target="../media/image360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0.png"/><Relationship Id="rId2" Type="http://schemas.openxmlformats.org/officeDocument/2006/relationships/image" Target="../media/image400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0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0.png"/><Relationship Id="rId3" Type="http://schemas.openxmlformats.org/officeDocument/2006/relationships/image" Target="../media/image130.png"/><Relationship Id="rId7" Type="http://schemas.openxmlformats.org/officeDocument/2006/relationships/image" Target="../media/image17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0.png"/><Relationship Id="rId5" Type="http://schemas.openxmlformats.org/officeDocument/2006/relationships/image" Target="../media/image150.png"/><Relationship Id="rId4" Type="http://schemas.openxmlformats.org/officeDocument/2006/relationships/image" Target="../media/image140.png"/><Relationship Id="rId9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92000" cy="20195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57485" y="588125"/>
            <a:ext cx="6477231" cy="954498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436868" y="3370564"/>
            <a:ext cx="7653192" cy="187647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60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60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sz="60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6841"/>
            <a:r>
              <a:rPr lang="ru-RU" sz="6000" b="1" kern="800" spc="-53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РЕШЕНИЕ ЗАДАЧ</a:t>
            </a:r>
            <a:endParaRPr lang="ru-RU" sz="6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43378" y="3017520"/>
            <a:ext cx="595744" cy="25825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286936" y="513132"/>
            <a:ext cx="575036" cy="77254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277979"/>
            <a:ext cx="1276313" cy="395080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4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400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90" y="450370"/>
            <a:ext cx="1211157" cy="12279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76685" y="2816600"/>
            <a:ext cx="2540293" cy="298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61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92000" cy="20195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57485" y="588125"/>
            <a:ext cx="6477231" cy="954498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436868" y="3171979"/>
            <a:ext cx="6447292" cy="252280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54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sz="5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6841"/>
            <a:r>
              <a:rPr lang="ru-RU" sz="5400" b="1" kern="800" spc="-53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РЕШЕНИЕ ЗАДАЧ </a:t>
            </a:r>
          </a:p>
          <a:p>
            <a:pPr marL="26841"/>
            <a:r>
              <a:rPr lang="ru-RU" sz="5400" b="1" kern="800" spc="-53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И ТЕСТОВ</a:t>
            </a:r>
            <a:endParaRPr lang="ru-RU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43378" y="3017520"/>
            <a:ext cx="595744" cy="26772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286936" y="513132"/>
            <a:ext cx="575036" cy="77254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277979"/>
            <a:ext cx="1276313" cy="395080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4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400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90" y="450370"/>
            <a:ext cx="1211157" cy="12279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4174" y="3017520"/>
            <a:ext cx="3445828" cy="2852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916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872" y="4589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85840" y="800098"/>
                <a:ext cx="6616741" cy="26276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328. </a:t>
                </a:r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От рулона атласа вначале отрезали </a:t>
                </a:r>
                <a14:m>
                  <m:oMath xmlns:m="http://schemas.openxmlformats.org/officeDocument/2006/math">
                    <m:r>
                      <a:rPr lang="ru-RU" sz="2800" b="1" i="0" smtClean="0">
                        <a:latin typeface="Cambria Math" panose="02040503050406030204" pitchFamily="18" charset="0"/>
                      </a:rPr>
                      <m:t>𝟏𝟔</m:t>
                    </m:r>
                    <m:f>
                      <m:fPr>
                        <m:ctrlPr>
                          <a:rPr lang="en-US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800" b="1" i="0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28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м, затем </a:t>
                </a:r>
                <a14:m>
                  <m:oMath xmlns:m="http://schemas.openxmlformats.org/officeDocument/2006/math">
                    <m:r>
                      <a:rPr lang="ru-RU" sz="2800" b="1" i="1" smtClean="0">
                        <a:latin typeface="Cambria Math" panose="02040503050406030204" pitchFamily="18" charset="0"/>
                      </a:rPr>
                      <m:t>𝟏𝟑</m:t>
                    </m:r>
                    <m:f>
                      <m:fPr>
                        <m:ctrlPr>
                          <a:rPr lang="en-US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800" b="1" i="0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28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м, после чего в рулоне осталось </a:t>
                </a:r>
                <a14:m>
                  <m:oMath xmlns:m="http://schemas.openxmlformats.org/officeDocument/2006/math">
                    <m:r>
                      <a:rPr lang="ru-RU" sz="2800" b="1" i="1">
                        <a:latin typeface="Cambria Math" panose="02040503050406030204" pitchFamily="18" charset="0"/>
                      </a:rPr>
                      <m:t>𝟏</m:t>
                    </m:r>
                    <m:r>
                      <a:rPr lang="ru-RU" sz="2800" b="1" i="1" smtClean="0">
                        <a:latin typeface="Cambria Math" panose="02040503050406030204" pitchFamily="18" charset="0"/>
                      </a:rPr>
                      <m:t>𝟏</m:t>
                    </m:r>
                    <m:f>
                      <m:fPr>
                        <m:ctrlPr>
                          <a:rPr lang="en-US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800" b="1" i="0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28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м ткани. Сколько метров атласа было в рулоне первоначально?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840" y="800098"/>
                <a:ext cx="6616741" cy="2627642"/>
              </a:xfrm>
              <a:prstGeom prst="rect">
                <a:avLst/>
              </a:prstGeom>
              <a:blipFill>
                <a:blip r:embed="rId2"/>
                <a:stretch>
                  <a:fillRect l="-1842" t="-2320" r="-1842" b="-55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962773" y="800098"/>
                <a:ext cx="4896718" cy="2388218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Было - ? м. </a:t>
                </a:r>
              </a:p>
              <a:p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Вначале отрезали -</a:t>
                </a:r>
                <a14:m>
                  <m:oMath xmlns:m="http://schemas.openxmlformats.org/officeDocument/2006/math">
                    <m:r>
                      <a:rPr lang="ru-RU" sz="2800" b="1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sz="2800" b="1" i="1" smtClean="0">
                        <a:latin typeface="Cambria Math" panose="02040503050406030204" pitchFamily="18" charset="0"/>
                      </a:rPr>
                      <m:t>𝟏𝟔</m:t>
                    </m:r>
                    <m:f>
                      <m:fPr>
                        <m:ctrlPr>
                          <a:rPr lang="en-US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800" b="1" i="0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28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м.</a:t>
                </a:r>
              </a:p>
              <a:p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Затем отрезали- </a:t>
                </a:r>
                <a14:m>
                  <m:oMath xmlns:m="http://schemas.openxmlformats.org/officeDocument/2006/math">
                    <m:r>
                      <a:rPr lang="ru-RU" sz="2800" b="1" i="1" smtClean="0">
                        <a:latin typeface="Cambria Math" panose="02040503050406030204" pitchFamily="18" charset="0"/>
                      </a:rPr>
                      <m:t>𝟏𝟑</m:t>
                    </m:r>
                    <m:f>
                      <m:fPr>
                        <m:ctrlPr>
                          <a:rPr lang="en-US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800" b="1" i="0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28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м.</a:t>
                </a:r>
              </a:p>
              <a:p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Осталось - </a:t>
                </a:r>
                <a14:m>
                  <m:oMath xmlns:m="http://schemas.openxmlformats.org/officeDocument/2006/math">
                    <m:r>
                      <a:rPr lang="ru-RU" sz="2800" b="1" i="1" smtClean="0">
                        <a:latin typeface="Cambria Math" panose="02040503050406030204" pitchFamily="18" charset="0"/>
                      </a:rPr>
                      <m:t>𝟏𝟏</m:t>
                    </m:r>
                    <m:f>
                      <m:fPr>
                        <m:ctrlPr>
                          <a:rPr lang="en-US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800" b="1" i="0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28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м.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2773" y="800098"/>
                <a:ext cx="4896718" cy="2388218"/>
              </a:xfrm>
              <a:prstGeom prst="rect">
                <a:avLst/>
              </a:prstGeom>
              <a:blipFill>
                <a:blip r:embed="rId3"/>
                <a:stretch>
                  <a:fillRect l="-2360" t="-2284" b="-1777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668982" y="3385866"/>
                <a:ext cx="6400800" cy="26881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 panose="02040503050406030204" pitchFamily="18" charset="0"/>
                        </a:rPr>
                        <m:t>𝟏𝟔</m:t>
                      </m:r>
                      <m:f>
                        <m:f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8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ru-RU" sz="2800" b="1" i="1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ru-RU" sz="2800" b="1" i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ru-RU" sz="2800" b="1" i="1">
                          <a:latin typeface="Cambria Math" panose="02040503050406030204" pitchFamily="18" charset="0"/>
                        </a:rPr>
                        <m:t>𝟏𝟑</m:t>
                      </m:r>
                      <m:f>
                        <m:f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8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ru-RU" sz="2800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  <m:r>
                        <a:rPr lang="ru-RU" sz="2800" b="1" i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ru-RU" sz="2800" b="1" i="1">
                          <a:latin typeface="Cambria Math" panose="02040503050406030204" pitchFamily="18" charset="0"/>
                        </a:rPr>
                        <m:t>𝟏𝟏</m:t>
                      </m:r>
                      <m:f>
                        <m:f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8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ru-RU" sz="28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ru-RU" sz="2800" b="1" i="1" smtClean="0">
                          <a:latin typeface="Cambria Math" panose="02040503050406030204" pitchFamily="18" charset="0"/>
                        </a:rPr>
                        <m:t>=                      =</m:t>
                      </m:r>
                      <m:r>
                        <a:rPr lang="ru-RU" sz="2800" b="1" i="0" smtClean="0">
                          <a:latin typeface="Cambria Math" panose="02040503050406030204" pitchFamily="18" charset="0"/>
                        </a:rPr>
                        <m:t>𝟏𝟔</m:t>
                      </m:r>
                      <m:r>
                        <a:rPr lang="ru-RU" sz="2800" b="1" i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ru-RU" sz="2800" b="1" i="0" smtClean="0">
                          <a:latin typeface="Cambria Math" panose="02040503050406030204" pitchFamily="18" charset="0"/>
                        </a:rPr>
                        <m:t>𝟏𝟑</m:t>
                      </m:r>
                      <m:r>
                        <a:rPr lang="ru-RU" sz="2800" b="1" i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ru-RU" sz="2800" b="1" i="0" smtClean="0">
                          <a:latin typeface="Cambria Math" panose="02040503050406030204" pitchFamily="18" charset="0"/>
                        </a:rPr>
                        <m:t>𝟏𝟏</m:t>
                      </m:r>
                      <m:r>
                        <a:rPr lang="ru-RU" sz="2800" b="1" i="0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28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ru-RU" sz="2800" b="1" i="1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den>
                          </m:f>
                          <m:r>
                            <a:rPr lang="ru-RU" sz="28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2800" b="1" i="0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num>
                            <m:den>
                              <m:r>
                                <a:rPr lang="ru-RU" sz="2800" b="1" i="1" smtClean="0"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</m:den>
                          </m:f>
                          <m:r>
                            <a:rPr lang="ru-RU" sz="28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28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ru-RU" sz="28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e>
                      </m:d>
                      <m:r>
                        <a:rPr lang="ru-RU" sz="2800" b="1" i="0" smtClean="0">
                          <a:latin typeface="Cambria Math" panose="02040503050406030204" pitchFamily="18" charset="0"/>
                        </a:rPr>
                        <m:t>==</m:t>
                      </m:r>
                      <m:r>
                        <a:rPr lang="ru-RU" sz="2800" b="1" i="0" smtClean="0">
                          <a:latin typeface="Cambria Math" panose="02040503050406030204" pitchFamily="18" charset="0"/>
                        </a:rPr>
                        <m:t>𝟒𝟎</m:t>
                      </m:r>
                      <m:r>
                        <a:rPr lang="ru-RU" sz="2800" b="1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800" b="1" i="0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ru-RU" sz="2800" b="1" i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ru-RU" sz="2800" b="1" i="0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ru-RU" sz="2800" b="1" i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ru-RU" sz="2800" b="1" i="0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ru-RU" sz="2800" b="1" i="1" smtClean="0"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  <m:r>
                        <a:rPr lang="ru-RU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2800" b="1" i="0" smtClean="0">
                          <a:latin typeface="Cambria Math" panose="02040503050406030204" pitchFamily="18" charset="0"/>
                        </a:rPr>
                        <m:t>𝟒𝟎</m:t>
                      </m:r>
                      <m:r>
                        <a:rPr lang="ru-RU" sz="2800" b="1" i="0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800" b="1" i="0" smtClean="0">
                              <a:latin typeface="Cambria Math" panose="02040503050406030204" pitchFamily="18" charset="0"/>
                            </a:rPr>
                            <m:t>𝟏𝟎</m:t>
                          </m:r>
                        </m:num>
                        <m:den>
                          <m:r>
                            <a:rPr lang="ru-RU" sz="2800" b="1" i="1" smtClean="0"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  <m:r>
                        <a:rPr lang="ru-RU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2800" b="1" i="0" smtClean="0">
                          <a:latin typeface="Cambria Math" panose="02040503050406030204" pitchFamily="18" charset="0"/>
                        </a:rPr>
                        <m:t>𝟒𝟏</m:t>
                      </m:r>
                      <m:r>
                        <a:rPr lang="ru-RU" sz="2800" b="1" i="0" smtClean="0">
                          <a:latin typeface="Cambria Math" panose="02040503050406030204" pitchFamily="18" charset="0"/>
                        </a:rPr>
                        <m:t> (м)</m:t>
                      </m:r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8982" y="3385866"/>
                <a:ext cx="6400800" cy="268817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9285" y="3453471"/>
            <a:ext cx="4108024" cy="255296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85840" y="6099769"/>
            <a:ext cx="101834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41 метр атласа было в рулоне первоначально.</a:t>
            </a:r>
            <a:endParaRPr lang="ru-RU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V="1">
            <a:off x="7578436" y="4271191"/>
            <a:ext cx="354586" cy="312455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9175605" y="4091082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9070733" y="3855964"/>
            <a:ext cx="3542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387982" y="4088873"/>
            <a:ext cx="3506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47230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7" grpId="0" animBg="1"/>
      <p:bldP spid="2" grpId="0"/>
      <p:bldP spid="5" grpId="0"/>
      <p:bldP spid="1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8169684" y="1915882"/>
            <a:ext cx="891189" cy="989642"/>
          </a:xfrm>
          <a:prstGeom prst="ellipse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872" y="4589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ТЕСТОВ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045311" y="891058"/>
                <a:ext cx="9146982" cy="20483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sz="4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1.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Вычислите сумму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400" b="1" i="1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ru-RU" sz="4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uz-Latn-UZ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A)</a:t>
                </a:r>
                <a:r>
                  <a:rPr lang="en-US" sz="4400" b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4400" b="1"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uz-Latn-UZ" sz="4400" b="1" i="0" smtClean="0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uz-Latn-UZ" sz="4400" b="1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uz-Latn-UZ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B)</a:t>
                </a:r>
                <a:r>
                  <a:rPr lang="en-US" sz="4400" b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4400" b="1" i="0" smtClean="0"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uz-Latn-UZ" sz="4400" b="1"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uz-Latn-UZ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C)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4400" b="1" i="0" smtClean="0"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uz-Latn-UZ" sz="4400" b="1" i="0" smtClean="0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uz-Latn-UZ" sz="4400" b="1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uz-Latn-UZ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D)</a:t>
                </a:r>
                <a:r>
                  <a:rPr lang="en-US" sz="4400" b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4400" b="1"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uz-Latn-UZ" sz="4400" b="1"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5311" y="891058"/>
                <a:ext cx="9146982" cy="2048381"/>
              </a:xfrm>
              <a:prstGeom prst="rect">
                <a:avLst/>
              </a:prstGeom>
              <a:blipFill>
                <a:blip r:embed="rId2"/>
                <a:stretch>
                  <a:fillRect b="-53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137194" y="3600422"/>
                <a:ext cx="5157181" cy="13781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400" b="1" i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ru-RU" sz="4400" b="1" i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ru-RU" sz="4400" b="1" i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400" b="1" i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ru-RU" sz="4400" b="1" i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uz-Latn-UZ" sz="4400" b="1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sz="4400" b="1" i="0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uz-Latn-UZ" sz="4400" b="1" i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uz-Latn-UZ" sz="4400" b="1" i="0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uz-Latn-UZ" sz="4400" b="1" i="1" smtClean="0">
                              <a:latin typeface="Cambria Math" panose="02040503050406030204" pitchFamily="18" charset="0"/>
                            </a:rPr>
                            <m:t>𝟏𝟓</m:t>
                          </m:r>
                        </m:den>
                      </m:f>
                      <m:r>
                        <a:rPr lang="uz-Latn-UZ" sz="4400" b="1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sz="4400" b="1" i="0" smtClean="0"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uz-Latn-UZ" sz="4400" b="1" i="0" smtClean="0">
                              <a:latin typeface="Cambria Math" panose="02040503050406030204" pitchFamily="18" charset="0"/>
                            </a:rPr>
                            <m:t>𝟏𝟓</m:t>
                          </m:r>
                        </m:den>
                      </m:f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7194" y="3600422"/>
                <a:ext cx="5157181" cy="13781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/>
          <p:cNvCxnSpPr/>
          <p:nvPr/>
        </p:nvCxnSpPr>
        <p:spPr>
          <a:xfrm flipV="1">
            <a:off x="3137194" y="3420313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4178440" y="3420313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022803" y="3200268"/>
            <a:ext cx="4252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61652" y="3200268"/>
            <a:ext cx="393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43456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1" grpId="0"/>
      <p:bldP spid="6" grpId="0"/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вал 13"/>
          <p:cNvSpPr/>
          <p:nvPr/>
        </p:nvSpPr>
        <p:spPr>
          <a:xfrm>
            <a:off x="3942913" y="2194503"/>
            <a:ext cx="891189" cy="989642"/>
          </a:xfrm>
          <a:prstGeom prst="ellipse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872" y="4589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ТЕСТОВ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803564" y="1101820"/>
                <a:ext cx="10030691" cy="20552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sz="4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4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4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Вычислите разность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ru-RU" sz="4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uz-Latn-UZ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A)</a:t>
                </a:r>
                <a:r>
                  <a:rPr lang="en-US" sz="4400" b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𝟐𝟒</m:t>
                        </m:r>
                      </m:den>
                    </m:f>
                  </m:oMath>
                </a14:m>
                <a:r>
                  <a:rPr lang="uz-Latn-UZ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B)</a:t>
                </a:r>
                <a:r>
                  <a:rPr lang="en-US" sz="4400" b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uz-Latn-UZ" sz="4400" b="1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uz-Latn-UZ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C)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𝟐𝟒</m:t>
                        </m:r>
                      </m:den>
                    </m:f>
                  </m:oMath>
                </a14:m>
                <a:r>
                  <a:rPr lang="uz-Latn-UZ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D)</a:t>
                </a:r>
                <a:r>
                  <a:rPr lang="en-US" sz="4400" b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uz-Latn-UZ" sz="4400" b="1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564" y="1101820"/>
                <a:ext cx="10030691" cy="2055243"/>
              </a:xfrm>
              <a:prstGeom prst="rect">
                <a:avLst/>
              </a:prstGeom>
              <a:blipFill>
                <a:blip r:embed="rId2"/>
                <a:stretch>
                  <a:fillRect b="-56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2644572" y="3854997"/>
                <a:ext cx="5157181" cy="13781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400" b="1" i="0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ru-RU" sz="4400" b="1" i="0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ru-RU" sz="4400" b="1" i="0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400" b="1" i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ru-RU" sz="4400" b="1" i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uz-Latn-UZ" sz="4400" b="1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400" b="1" i="0" smtClean="0">
                              <a:latin typeface="Cambria Math" panose="02040503050406030204" pitchFamily="18" charset="0"/>
                            </a:rPr>
                            <m:t>𝟗</m:t>
                          </m:r>
                          <m:r>
                            <a:rPr lang="ru-RU" sz="4400" b="1" i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ru-RU" sz="4400" b="1" i="0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uz-Latn-UZ" sz="4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ru-RU" sz="4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uz-Latn-UZ" sz="4400" b="1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400" b="1" i="0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uz-Latn-UZ" sz="4400" b="1" i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ru-RU" sz="4400" b="1" i="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4572" y="3854997"/>
                <a:ext cx="5157181" cy="13781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единительная линия 5"/>
          <p:cNvCxnSpPr/>
          <p:nvPr/>
        </p:nvCxnSpPr>
        <p:spPr>
          <a:xfrm flipV="1">
            <a:off x="2644572" y="3674888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3707386" y="3674888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622321" y="3392592"/>
            <a:ext cx="4093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28835" y="3413278"/>
            <a:ext cx="394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59499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0" grpId="0"/>
      <p:bldP spid="12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вал 10"/>
          <p:cNvSpPr/>
          <p:nvPr/>
        </p:nvSpPr>
        <p:spPr>
          <a:xfrm>
            <a:off x="1510145" y="2217172"/>
            <a:ext cx="891189" cy="989642"/>
          </a:xfrm>
          <a:prstGeom prst="ellipse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872" y="4589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ТЕСТОВ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510145" y="1104899"/>
                <a:ext cx="10044546" cy="20584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sz="4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ru-RU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ru-RU" sz="4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сумму </a:t>
                </a:r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𝟏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ru-RU" sz="4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A)</a:t>
                </a:r>
                <a:r>
                  <a:rPr lang="en-US" sz="4400" b="1" dirty="0"/>
                  <a:t> </a:t>
                </a:r>
                <a14:m>
                  <m:oMath xmlns:m="http://schemas.openxmlformats.org/officeDocument/2006/math">
                    <m:r>
                      <a:rPr lang="ru-RU" sz="4400" b="1" i="0" smtClean="0">
                        <a:latin typeface="Cambria Math" panose="02040503050406030204" pitchFamily="18" charset="0"/>
                      </a:rPr>
                      <m:t>𝟒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𝟐𝟎</m:t>
                        </m:r>
                      </m:den>
                    </m:f>
                  </m:oMath>
                </a14:m>
                <a:r>
                  <a:rPr lang="uz-Latn-UZ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uz-Latn-UZ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B)</a:t>
                </a:r>
                <a:r>
                  <a:rPr lang="en-US" sz="4400" b="1" dirty="0"/>
                  <a:t> </a:t>
                </a:r>
                <a14:m>
                  <m:oMath xmlns:m="http://schemas.openxmlformats.org/officeDocument/2006/math">
                    <m:r>
                      <a:rPr lang="ru-RU" sz="4400" b="1" i="0" smtClean="0">
                        <a:latin typeface="Cambria Math" panose="02040503050406030204" pitchFamily="18" charset="0"/>
                      </a:rPr>
                      <m:t>𝟒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𝟐𝟎</m:t>
                        </m:r>
                      </m:den>
                    </m:f>
                  </m:oMath>
                </a14:m>
                <a:r>
                  <a:rPr lang="uz-Latn-UZ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C) </a:t>
                </a:r>
                <a14:m>
                  <m:oMath xmlns:m="http://schemas.openxmlformats.org/officeDocument/2006/math">
                    <m:r>
                      <a:rPr lang="ru-RU" sz="4400" b="1" i="0" smtClean="0">
                        <a:latin typeface="Cambria Math" panose="02040503050406030204" pitchFamily="18" charset="0"/>
                      </a:rPr>
                      <m:t>𝟒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𝟐𝟎</m:t>
                        </m:r>
                      </m:den>
                    </m:f>
                  </m:oMath>
                </a14:m>
                <a:r>
                  <a:rPr lang="uz-Latn-UZ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D)</a:t>
                </a:r>
                <a:r>
                  <a:rPr lang="en-US" sz="4400" b="1" dirty="0"/>
                  <a:t> </a:t>
                </a:r>
                <a14:m>
                  <m:oMath xmlns:m="http://schemas.openxmlformats.org/officeDocument/2006/math">
                    <m:r>
                      <a:rPr lang="ru-RU" sz="4400" b="1" i="0" smtClean="0">
                        <a:latin typeface="Cambria Math" panose="02040503050406030204" pitchFamily="18" charset="0"/>
                      </a:rPr>
                      <m:t>𝟓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𝟐𝟎</m:t>
                        </m:r>
                      </m:den>
                    </m:f>
                  </m:oMath>
                </a14:m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0145" y="1104899"/>
                <a:ext cx="10044546" cy="2058449"/>
              </a:xfrm>
              <a:prstGeom prst="rect">
                <a:avLst/>
              </a:prstGeom>
              <a:blipFill>
                <a:blip r:embed="rId2"/>
                <a:stretch>
                  <a:fillRect l="-1154" b="-53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2306040" y="3897144"/>
                <a:ext cx="6886372" cy="13781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400" b="1" i="0" smtClean="0">
                          <a:latin typeface="Cambria Math" panose="02040503050406030204" pitchFamily="18" charset="0"/>
                        </a:rPr>
                        <m:t>𝟑</m:t>
                      </m:r>
                      <m:f>
                        <m:f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400" b="1" i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ru-RU" sz="4400" b="1" i="0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ru-RU" sz="4400" b="1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ru-RU" sz="4400" b="1" i="0" smtClean="0"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400" b="1" i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ru-RU" sz="4400" b="1" i="0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uz-Latn-UZ" sz="4400" b="1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4400" b="1" i="0" smtClean="0">
                          <a:latin typeface="Cambria Math" panose="02040503050406030204" pitchFamily="18" charset="0"/>
                        </a:rPr>
                        <m:t>𝟒</m:t>
                      </m:r>
                      <m:f>
                        <m:fPr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400" b="1" i="0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uz-Latn-UZ" sz="4400" b="1" i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ru-RU" sz="4400" b="1" i="0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ru-RU" sz="4400" b="1" i="1" smtClean="0">
                              <a:latin typeface="Cambria Math" panose="02040503050406030204" pitchFamily="18" charset="0"/>
                            </a:rPr>
                            <m:t>𝟐𝟎</m:t>
                          </m:r>
                        </m:den>
                      </m:f>
                      <m:r>
                        <a:rPr lang="uz-Latn-UZ" sz="4400" b="1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4400" b="1" i="1" smtClean="0">
                          <a:latin typeface="Cambria Math" panose="02040503050406030204" pitchFamily="18" charset="0"/>
                        </a:rPr>
                        <m:t>𝟒</m:t>
                      </m:r>
                      <m:f>
                        <m:fPr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400" b="1" i="0" smtClean="0"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ru-RU" sz="4400" b="1" i="0" smtClean="0">
                              <a:latin typeface="Cambria Math" panose="02040503050406030204" pitchFamily="18" charset="0"/>
                            </a:rPr>
                            <m:t>𝟐𝟎</m:t>
                          </m:r>
                        </m:den>
                      </m:f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6040" y="3897144"/>
                <a:ext cx="6886372" cy="13781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единительная линия 5"/>
          <p:cNvCxnSpPr/>
          <p:nvPr/>
        </p:nvCxnSpPr>
        <p:spPr>
          <a:xfrm flipV="1">
            <a:off x="4136877" y="3873426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2654440" y="3873426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051812" y="3595268"/>
            <a:ext cx="381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69280" y="3595268"/>
            <a:ext cx="34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38848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4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Овал 12"/>
          <p:cNvSpPr/>
          <p:nvPr/>
        </p:nvSpPr>
        <p:spPr>
          <a:xfrm>
            <a:off x="4095310" y="2140409"/>
            <a:ext cx="891189" cy="989642"/>
          </a:xfrm>
          <a:prstGeom prst="ellipse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872" y="4589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ТЕСТОВ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053360" y="1039500"/>
                <a:ext cx="10096151" cy="20653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sz="4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4.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разность </a:t>
                </a:r>
                <a14:m>
                  <m:oMath xmlns:m="http://schemas.openxmlformats.org/officeDocument/2006/math">
                    <m:r>
                      <a:rPr lang="ru-RU" sz="4400" b="1" i="0" smtClean="0">
                        <a:latin typeface="Cambria Math" panose="02040503050406030204" pitchFamily="18" charset="0"/>
                      </a:rPr>
                      <m:t>𝟓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𝟐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ru-RU" sz="4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uz-Latn-UZ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A)</a:t>
                </a:r>
                <a:r>
                  <a:rPr lang="en-US" sz="4400" b="1" dirty="0"/>
                  <a:t> </a:t>
                </a:r>
                <a14:m>
                  <m:oMath xmlns:m="http://schemas.openxmlformats.org/officeDocument/2006/math">
                    <m:r>
                      <a:rPr lang="ru-RU" sz="4400" b="1" i="0" smtClean="0">
                        <a:latin typeface="Cambria Math" panose="02040503050406030204" pitchFamily="18" charset="0"/>
                      </a:rPr>
                      <m:t>𝟑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uz-Latn-UZ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B)</a:t>
                </a:r>
                <a:r>
                  <a:rPr lang="en-US" sz="4400" b="1" dirty="0"/>
                  <a:t> </a:t>
                </a:r>
                <a14:m>
                  <m:oMath xmlns:m="http://schemas.openxmlformats.org/officeDocument/2006/math">
                    <m:r>
                      <a:rPr lang="ru-RU" sz="4400" b="1" i="0" smtClean="0">
                        <a:latin typeface="Cambria Math" panose="02040503050406030204" pitchFamily="18" charset="0"/>
                      </a:rPr>
                      <m:t>𝟑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uz-Latn-UZ" sz="4400" b="1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uz-Latn-UZ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C) </a:t>
                </a:r>
                <a14:m>
                  <m:oMath xmlns:m="http://schemas.openxmlformats.org/officeDocument/2006/math">
                    <m:r>
                      <a:rPr lang="ru-RU" sz="4400" b="1" i="0" smtClean="0">
                        <a:latin typeface="Cambria Math" panose="02040503050406030204" pitchFamily="18" charset="0"/>
                      </a:rPr>
                      <m:t>𝟑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uz-Latn-UZ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D)</a:t>
                </a:r>
                <a:r>
                  <a:rPr lang="en-US" sz="4400" b="1" dirty="0"/>
                  <a:t> </a:t>
                </a:r>
                <a14:m>
                  <m:oMath xmlns:m="http://schemas.openxmlformats.org/officeDocument/2006/math">
                    <m:r>
                      <a:rPr lang="ru-RU" sz="4400" b="1" i="0" smtClean="0">
                        <a:latin typeface="Cambria Math" panose="02040503050406030204" pitchFamily="18" charset="0"/>
                      </a:rPr>
                      <m:t>𝟑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uz-Latn-UZ" sz="4400" b="1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3360" y="1039500"/>
                <a:ext cx="10096151" cy="2065309"/>
              </a:xfrm>
              <a:prstGeom prst="rect">
                <a:avLst/>
              </a:prstGeom>
              <a:blipFill>
                <a:blip r:embed="rId2"/>
                <a:stretch>
                  <a:fillRect b="-56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2326275" y="4025971"/>
                <a:ext cx="7224606" cy="13781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400" b="1" i="0" smtClean="0">
                          <a:latin typeface="Cambria Math" panose="02040503050406030204" pitchFamily="18" charset="0"/>
                        </a:rPr>
                        <m:t>𝟓</m:t>
                      </m:r>
                      <m:f>
                        <m:f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400" b="1" i="0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ru-RU" sz="4400" b="1" i="0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  <m:r>
                        <a:rPr lang="ru-RU" sz="4400" b="1" i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ru-RU" sz="4400" b="1" i="0" smtClean="0">
                          <a:latin typeface="Cambria Math" panose="02040503050406030204" pitchFamily="18" charset="0"/>
                        </a:rPr>
                        <m:t>𝟐</m:t>
                      </m:r>
                      <m:f>
                        <m:fPr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400" b="1" i="0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ru-RU" sz="4400" b="1" i="0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uz-Latn-UZ" sz="4400" b="1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4400" b="1" i="1" smtClean="0">
                          <a:latin typeface="Cambria Math" panose="02040503050406030204" pitchFamily="18" charset="0"/>
                        </a:rPr>
                        <m:t>𝟑</m:t>
                      </m:r>
                      <m:f>
                        <m:fPr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400" b="1" i="0" smtClean="0">
                              <a:latin typeface="Cambria Math" panose="02040503050406030204" pitchFamily="18" charset="0"/>
                            </a:rPr>
                            <m:t>𝟏𝟎</m:t>
                          </m:r>
                          <m:r>
                            <a:rPr lang="ru-RU" sz="4400" b="1" i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ru-RU" sz="4400" b="1" i="0" smtClean="0"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uz-Latn-UZ" sz="4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ru-RU" sz="4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uz-Latn-UZ" sz="4400" b="1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4400" b="1" i="1" smtClean="0">
                          <a:latin typeface="Cambria Math" panose="02040503050406030204" pitchFamily="18" charset="0"/>
                        </a:rPr>
                        <m:t>𝟑</m:t>
                      </m:r>
                      <m:f>
                        <m:fPr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400" b="1" i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uz-Latn-UZ" sz="4400" b="1" i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ru-RU" sz="4400" b="1" i="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6275" y="4025971"/>
                <a:ext cx="7224606" cy="13781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единительная линия 5"/>
          <p:cNvCxnSpPr/>
          <p:nvPr/>
        </p:nvCxnSpPr>
        <p:spPr>
          <a:xfrm flipV="1">
            <a:off x="4164585" y="3932978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2737568" y="3932978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621875" y="3671368"/>
            <a:ext cx="3512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164585" y="3671368"/>
            <a:ext cx="4710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38349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0" grpId="0"/>
      <p:bldP spid="11" grpId="0"/>
      <p:bldP spid="8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 5"/>
          <p:cNvSpPr/>
          <p:nvPr/>
        </p:nvSpPr>
        <p:spPr>
          <a:xfrm>
            <a:off x="6353604" y="2046863"/>
            <a:ext cx="891189" cy="989642"/>
          </a:xfrm>
          <a:prstGeom prst="ellipse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872" y="4589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ТЕСТОВ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210782" y="978056"/>
                <a:ext cx="9781308" cy="20584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sz="4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5.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Выполните действие </a:t>
                </a:r>
                <a14:m>
                  <m:oMath xmlns:m="http://schemas.openxmlformats.org/officeDocument/2006/math">
                    <m:r>
                      <a:rPr lang="ru-RU" sz="4400" b="1" i="0" dirty="0" smtClean="0">
                        <a:latin typeface="Cambria Math" panose="02040503050406030204" pitchFamily="18" charset="0"/>
                      </a:rPr>
                      <m:t>𝟗</m:t>
                    </m:r>
                    <m:r>
                      <a:rPr lang="ru-RU" sz="4400" b="1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sz="4400" b="1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𝟏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ru-RU" sz="4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uz-Latn-UZ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A)</a:t>
                </a:r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4400" b="1" i="0" smtClean="0">
                        <a:latin typeface="Cambria Math" panose="02040503050406030204" pitchFamily="18" charset="0"/>
                      </a:rPr>
                      <m:t>𝟕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uz-Latn-UZ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B)</a:t>
                </a:r>
                <a:r>
                  <a:rPr lang="en-US" sz="4400" b="1" dirty="0"/>
                  <a:t> </a:t>
                </a:r>
                <a14:m>
                  <m:oMath xmlns:m="http://schemas.openxmlformats.org/officeDocument/2006/math">
                    <m:r>
                      <a:rPr lang="ru-RU" sz="4400" b="1" i="0" smtClean="0">
                        <a:latin typeface="Cambria Math" panose="02040503050406030204" pitchFamily="18" charset="0"/>
                      </a:rPr>
                      <m:t>𝟕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uz-Latn-UZ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C) </a:t>
                </a:r>
                <a14:m>
                  <m:oMath xmlns:m="http://schemas.openxmlformats.org/officeDocument/2006/math">
                    <m:r>
                      <a:rPr lang="ru-RU" sz="4400" b="1" i="0" smtClean="0">
                        <a:latin typeface="Cambria Math" panose="02040503050406030204" pitchFamily="18" charset="0"/>
                      </a:rPr>
                      <m:t>𝟕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uz-Latn-UZ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D)</a:t>
                </a:r>
                <a:r>
                  <a:rPr lang="en-US" sz="4400" b="1" dirty="0"/>
                  <a:t> </a:t>
                </a:r>
                <a14:m>
                  <m:oMath xmlns:m="http://schemas.openxmlformats.org/officeDocument/2006/math">
                    <m:r>
                      <a:rPr lang="ru-RU" sz="4400" b="1" i="0" smtClean="0">
                        <a:latin typeface="Cambria Math" panose="02040503050406030204" pitchFamily="18" charset="0"/>
                      </a:rPr>
                      <m:t>𝟕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0782" y="978056"/>
                <a:ext cx="9781308" cy="2058449"/>
              </a:xfrm>
              <a:prstGeom prst="rect">
                <a:avLst/>
              </a:prstGeom>
              <a:blipFill>
                <a:blip r:embed="rId2"/>
                <a:stretch>
                  <a:fillRect b="-53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1063935" y="3738651"/>
                <a:ext cx="10075002" cy="13781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400" b="1" i="1" smtClean="0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ru-RU" sz="4400" b="1" i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ru-RU" sz="4400" b="1" i="0" smtClean="0"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400" b="1" i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ru-RU" sz="4400" b="1" i="0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uz-Latn-UZ" sz="4400" b="1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4400" b="1" i="0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ru-RU" sz="4400" b="1" i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ru-RU" sz="4400" b="1" i="0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ru-RU" sz="44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ru-RU" sz="4400" b="1" i="1" smtClean="0"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400" b="1" i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ru-RU" sz="44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uz-Latn-UZ" sz="4400" b="1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4400" b="1" i="1" smtClean="0">
                          <a:latin typeface="Cambria Math" panose="02040503050406030204" pitchFamily="18" charset="0"/>
                        </a:rPr>
                        <m:t>𝟖</m:t>
                      </m:r>
                      <m:f>
                        <m:fPr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400" b="1" i="0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ru-RU" sz="4400" b="1" i="1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ru-RU" sz="44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ru-RU" sz="4400" b="1" i="1"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400" b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ru-RU" sz="4400" b="1" i="1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ru-RU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4400" b="1" i="1" smtClean="0">
                          <a:latin typeface="Cambria Math" panose="02040503050406030204" pitchFamily="18" charset="0"/>
                        </a:rPr>
                        <m:t>𝟕</m:t>
                      </m:r>
                      <m:f>
                        <m:fPr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400" b="1" i="0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ru-RU" sz="4400" b="1" i="0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3935" y="3738651"/>
                <a:ext cx="10075002" cy="13781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98013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Овал 12"/>
          <p:cNvSpPr/>
          <p:nvPr/>
        </p:nvSpPr>
        <p:spPr>
          <a:xfrm>
            <a:off x="6284331" y="2124180"/>
            <a:ext cx="891189" cy="989642"/>
          </a:xfrm>
          <a:prstGeom prst="ellipse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872" y="4589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ТЕСТОВ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72709" y="1085681"/>
                <a:ext cx="10571894" cy="20552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sz="4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6.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Выполните действия </a:t>
                </a:r>
                <a14:m>
                  <m:oMath xmlns:m="http://schemas.openxmlformats.org/officeDocument/2006/math">
                    <m:r>
                      <a:rPr lang="ru-RU" sz="4400" b="1" i="0" smtClean="0">
                        <a:latin typeface="Cambria Math" panose="02040503050406030204" pitchFamily="18" charset="0"/>
                      </a:rPr>
                      <m:t>𝟒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𝟑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𝟏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endParaRPr lang="ru-RU" sz="4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uz-Latn-UZ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A)</a:t>
                </a:r>
                <a14:m>
                  <m:oMath xmlns:m="http://schemas.openxmlformats.org/officeDocument/2006/math">
                    <m:r>
                      <a:rPr lang="ru-RU" sz="4400" b="1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𝟔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uz-Latn-UZ" sz="4400" b="1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4400" b="1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uz-Latn-UZ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B)</a:t>
                </a:r>
                <a14:m>
                  <m:oMath xmlns:m="http://schemas.openxmlformats.org/officeDocument/2006/math">
                    <m:r>
                      <a:rPr lang="ru-RU" sz="4400" b="1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sz="4400" b="1" i="1">
                        <a:latin typeface="Cambria Math" panose="02040503050406030204" pitchFamily="18" charset="0"/>
                      </a:rPr>
                      <m:t>𝟑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uz-Latn-UZ" sz="4400" b="1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4400" b="1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uz-Latn-UZ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C)</a:t>
                </a:r>
                <a14:m>
                  <m:oMath xmlns:m="http://schemas.openxmlformats.org/officeDocument/2006/math">
                    <m:r>
                      <a:rPr lang="ru-RU" sz="4400" b="1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𝟔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uz-Latn-UZ" sz="4400" b="1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4400" b="1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uz-Latn-UZ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D)</a:t>
                </a:r>
                <a:r>
                  <a:rPr lang="en-US" sz="4400" b="1" dirty="0"/>
                  <a:t> </a:t>
                </a:r>
                <a14:m>
                  <m:oMath xmlns:m="http://schemas.openxmlformats.org/officeDocument/2006/math">
                    <m:r>
                      <a:rPr lang="ru-RU" sz="4400" b="1" i="0" smtClean="0">
                        <a:latin typeface="Cambria Math" panose="02040503050406030204" pitchFamily="18" charset="0"/>
                      </a:rPr>
                      <m:t>𝟒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709" y="1085681"/>
                <a:ext cx="10571894" cy="2055243"/>
              </a:xfrm>
              <a:prstGeom prst="rect">
                <a:avLst/>
              </a:prstGeom>
              <a:blipFill>
                <a:blip r:embed="rId2"/>
                <a:stretch>
                  <a:fillRect b="-50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1312549" y="3608136"/>
                <a:ext cx="8787415" cy="26502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400" b="1" i="0" smtClean="0">
                          <a:latin typeface="Cambria Math" panose="02040503050406030204" pitchFamily="18" charset="0"/>
                        </a:rPr>
                        <m:t>𝟒</m:t>
                      </m:r>
                      <m:f>
                        <m:f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400" b="1" i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ru-RU" sz="4400" b="1" i="0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ru-RU" sz="4400" b="1" i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ru-RU" sz="4400" b="1" i="0" smtClean="0">
                          <a:latin typeface="Cambria Math" panose="02040503050406030204" pitchFamily="18" charset="0"/>
                        </a:rPr>
                        <m:t>𝟑</m:t>
                      </m:r>
                      <m:f>
                        <m:fPr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400" b="1" i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ru-RU" sz="4400" b="1" i="0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ru-RU" sz="44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ru-RU" sz="4400" b="1" i="0" smtClean="0"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400" b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ru-RU" sz="4400" b="1" i="0" smtClean="0">
                              <a:latin typeface="Cambria Math" panose="02040503050406030204" pitchFamily="18" charset="0"/>
                            </a:rPr>
                            <m:t>𝟏𝟓</m:t>
                          </m:r>
                        </m:den>
                      </m:f>
                      <m:r>
                        <a:rPr lang="ru-RU" sz="4400" b="1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z-Latn-UZ" sz="4400" b="1" i="0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sz="4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44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ru-RU" sz="44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ru-RU" sz="44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ru-RU" sz="44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ru-RU" sz="4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ru-RU" sz="4400" b="1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400" b="1" i="0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ru-RU" sz="4400" b="1" i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ru-RU" sz="4400" b="1" i="0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ru-RU" sz="4400" b="1" i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ru-RU" sz="4400" b="1" i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uz-Latn-UZ" sz="4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ru-RU" sz="44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uz-Latn-UZ" sz="4400" b="1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4400" b="1" i="1" smtClean="0">
                          <a:latin typeface="Cambria Math" panose="02040503050406030204" pitchFamily="18" charset="0"/>
                        </a:rPr>
                        <m:t>𝟔</m:t>
                      </m:r>
                      <m:f>
                        <m:fPr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400" b="1" i="0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uz-Latn-UZ" sz="4400" b="1" i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ru-RU" sz="4400" b="1" i="0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2549" y="3608136"/>
                <a:ext cx="8787415" cy="26502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единительная линия 5"/>
          <p:cNvCxnSpPr/>
          <p:nvPr/>
        </p:nvCxnSpPr>
        <p:spPr>
          <a:xfrm flipV="1">
            <a:off x="1837022" y="3535886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3264041" y="3525008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746005" y="3263398"/>
            <a:ext cx="3542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73024" y="3263398"/>
            <a:ext cx="3542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22713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0" grpId="0"/>
      <p:bldP spid="11" grpId="0"/>
      <p:bldP spid="8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 5"/>
          <p:cNvSpPr/>
          <p:nvPr/>
        </p:nvSpPr>
        <p:spPr>
          <a:xfrm>
            <a:off x="1268899" y="2067673"/>
            <a:ext cx="891189" cy="989642"/>
          </a:xfrm>
          <a:prstGeom prst="ellipse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872" y="4589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ТЕСТОВ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268899" y="998866"/>
                <a:ext cx="9665073" cy="20584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sz="44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ru-RU" sz="4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</a:t>
                </a:r>
                <a:r>
                  <a:rPr lang="ru-RU" sz="44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Выполните действие </a:t>
                </a:r>
                <a14:m>
                  <m:oMath xmlns:m="http://schemas.openxmlformats.org/officeDocument/2006/math">
                    <m:r>
                      <a:rPr lang="ru-RU" sz="4400" b="1" i="0" dirty="0" smtClean="0">
                        <a:latin typeface="Cambria Math" panose="02040503050406030204" pitchFamily="18" charset="0"/>
                      </a:rPr>
                      <m:t>𝟏</m:t>
                    </m:r>
                    <m:r>
                      <a:rPr lang="ru-RU" sz="4400" b="1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sz="4400" b="1" i="1" dirty="0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𝟐𝟑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𝟐𝟖</m:t>
                        </m:r>
                      </m:den>
                    </m:f>
                  </m:oMath>
                </a14:m>
                <a:endParaRPr lang="ru-RU" sz="4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A)</a:t>
                </a:r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𝟐𝟖</m:t>
                        </m:r>
                      </m:den>
                    </m:f>
                  </m:oMath>
                </a14:m>
                <a:r>
                  <a:rPr lang="uz-Latn-UZ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B)</a:t>
                </a:r>
                <a:r>
                  <a:rPr lang="en-US" sz="4400" b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𝟐𝟖</m:t>
                        </m:r>
                      </m:den>
                    </m:f>
                  </m:oMath>
                </a14:m>
                <a:r>
                  <a:rPr lang="uz-Latn-UZ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C)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𝟐𝟖</m:t>
                        </m:r>
                      </m:den>
                    </m:f>
                  </m:oMath>
                </a14:m>
                <a:r>
                  <a:rPr lang="uz-Latn-UZ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D)</a:t>
                </a:r>
                <a:r>
                  <a:rPr lang="en-US" sz="4400" b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𝟐𝟖</m:t>
                        </m:r>
                      </m:den>
                    </m:f>
                  </m:oMath>
                </a14:m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8899" y="998866"/>
                <a:ext cx="9665073" cy="2058449"/>
              </a:xfrm>
              <a:prstGeom prst="rect">
                <a:avLst/>
              </a:prstGeom>
              <a:blipFill>
                <a:blip r:embed="rId2"/>
                <a:stretch>
                  <a:fillRect l="-1135" b="-53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2729334" y="3831014"/>
                <a:ext cx="6171881" cy="13784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4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ru-RU" sz="4400" b="1" i="0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400" b="1" i="0" smtClean="0">
                              <a:latin typeface="Cambria Math" panose="02040503050406030204" pitchFamily="18" charset="0"/>
                            </a:rPr>
                            <m:t>𝟐𝟑</m:t>
                          </m:r>
                        </m:num>
                        <m:den>
                          <m:r>
                            <a:rPr lang="ru-RU" sz="4400" b="1" i="0" smtClean="0">
                              <a:latin typeface="Cambria Math" panose="02040503050406030204" pitchFamily="18" charset="0"/>
                            </a:rPr>
                            <m:t>𝟐𝟖</m:t>
                          </m:r>
                        </m:den>
                      </m:f>
                      <m:r>
                        <a:rPr lang="uz-Latn-UZ" sz="4400" b="1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400" b="1" i="0" smtClean="0">
                              <a:latin typeface="Cambria Math" panose="02040503050406030204" pitchFamily="18" charset="0"/>
                            </a:rPr>
                            <m:t>𝟐𝟖</m:t>
                          </m:r>
                        </m:num>
                        <m:den>
                          <m:r>
                            <a:rPr lang="ru-RU" sz="4400" b="1" i="1" smtClean="0">
                              <a:latin typeface="Cambria Math" panose="02040503050406030204" pitchFamily="18" charset="0"/>
                            </a:rPr>
                            <m:t>𝟐𝟖</m:t>
                          </m:r>
                        </m:den>
                      </m:f>
                      <m:r>
                        <a:rPr lang="ru-RU" sz="4400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400" b="1" i="0" smtClean="0">
                              <a:latin typeface="Cambria Math" panose="02040503050406030204" pitchFamily="18" charset="0"/>
                            </a:rPr>
                            <m:t>𝟐𝟑</m:t>
                          </m:r>
                        </m:num>
                        <m:den>
                          <m:r>
                            <a:rPr lang="ru-RU" sz="4400" b="1" i="1" smtClean="0">
                              <a:latin typeface="Cambria Math" panose="02040503050406030204" pitchFamily="18" charset="0"/>
                            </a:rPr>
                            <m:t>𝟐𝟖</m:t>
                          </m:r>
                        </m:den>
                      </m:f>
                      <m:r>
                        <a:rPr lang="uz-Latn-UZ" sz="4400" b="1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400" b="1" i="0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ru-RU" sz="4400" b="1" i="1" smtClean="0">
                              <a:latin typeface="Cambria Math" panose="02040503050406030204" pitchFamily="18" charset="0"/>
                            </a:rPr>
                            <m:t>𝟐𝟖</m:t>
                          </m:r>
                        </m:den>
                      </m:f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9334" y="3831014"/>
                <a:ext cx="6171881" cy="137845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557493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/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9728" y="865395"/>
            <a:ext cx="9255525" cy="5697965"/>
          </a:xfrm>
          <a:prstGeom prst="rect">
            <a:avLst/>
          </a:prstGeom>
        </p:spPr>
      </p:pic>
      <p:sp>
        <p:nvSpPr>
          <p:cNvPr id="3" name="object 2"/>
          <p:cNvSpPr/>
          <p:nvPr/>
        </p:nvSpPr>
        <p:spPr>
          <a:xfrm>
            <a:off x="2983" y="0"/>
            <a:ext cx="12189017" cy="81741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3" y="109532"/>
            <a:ext cx="12189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82427" y="2174354"/>
            <a:ext cx="643012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РЕШИТЬ ЗАДАЧУ</a:t>
            </a:r>
          </a:p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№ 3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И ТЕСТ № 3</a:t>
            </a:r>
          </a:p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 СТРАНИЦАХ 57- 58</a:t>
            </a:r>
          </a:p>
        </p:txBody>
      </p:sp>
    </p:spTree>
    <p:extLst>
      <p:ext uri="{BB962C8B-B14F-4D97-AF65-F5344CB8AC3E}">
        <p14:creationId xmlns:p14="http://schemas.microsoft.com/office/powerpoint/2010/main" val="427168600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464061" y="1404310"/>
                <a:ext cx="10775973" cy="22756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914400" indent="-914400">
                  <a:buAutoNum type="arabicParenR"/>
                </a:pPr>
                <a:r>
                  <a:rPr lang="ru-RU" sz="4800" b="1" dirty="0" smtClean="0"/>
                  <a:t>3</a:t>
                </a:r>
                <a:r>
                  <a:rPr lang="en-US" sz="4800" b="1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𝟐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8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𝟓</m:t>
                    </m:r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ru-RU" sz="48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48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u-RU" sz="4800" b="1" i="0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ru-RU" sz="4800" b="1" i="1" smtClean="0">
                                <a:latin typeface="Cambria Math" panose="02040503050406030204" pitchFamily="18" charset="0"/>
                              </a:rPr>
                              <m:t>𝟔</m:t>
                            </m:r>
                          </m:den>
                        </m:f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48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u-RU" sz="48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num>
                          <m:den>
                            <m:r>
                              <a:rPr lang="ru-RU" sz="48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den>
                        </m:f>
                      </m:e>
                    </m:d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𝟓</m:t>
                    </m:r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 +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==</m:t>
                    </m:r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𝟓</m:t>
                    </m:r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ru-RU" sz="48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4800" b="1" i="1">
                        <a:latin typeface="Cambria Math" panose="02040503050406030204" pitchFamily="18" charset="0"/>
                      </a:rPr>
                      <m:t>𝟓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800" b="1" i="1"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endParaRPr lang="ru-RU" sz="48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061" y="1404310"/>
                <a:ext cx="10775973" cy="227562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245882" y="3864826"/>
                <a:ext cx="11755645" cy="22756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800" b="1" dirty="0" smtClean="0"/>
                  <a:t>2) 8</a:t>
                </a:r>
                <a:r>
                  <a:rPr lang="en-US" sz="4800" b="1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𝟐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𝟏𝟒</m:t>
                        </m:r>
                      </m:den>
                    </m:f>
                    <m:r>
                      <a:rPr lang="en-US" sz="48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𝟏𝟎</m:t>
                    </m:r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ru-RU" sz="48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48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u-RU" sz="4800" b="1" i="1" smtClean="0">
                                <a:latin typeface="Cambria Math" panose="02040503050406030204" pitchFamily="18" charset="0"/>
                              </a:rPr>
                              <m:t>𝟓</m:t>
                            </m:r>
                          </m:num>
                          <m:den>
                            <m:r>
                              <a:rPr lang="ru-RU" sz="4800" b="1" i="1" smtClean="0">
                                <a:latin typeface="Cambria Math" panose="02040503050406030204" pitchFamily="18" charset="0"/>
                              </a:rPr>
                              <m:t>𝟕</m:t>
                            </m:r>
                          </m:den>
                        </m:f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48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u-RU" sz="48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ru-RU" sz="4800" b="1" i="1" smtClean="0">
                                <a:latin typeface="Cambria Math" panose="02040503050406030204" pitchFamily="18" charset="0"/>
                              </a:rPr>
                              <m:t>𝟏𝟒</m:t>
                            </m:r>
                          </m:den>
                        </m:f>
                      </m:e>
                    </m:d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𝟏𝟎</m:t>
                    </m:r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𝟏𝟒</m:t>
                        </m:r>
                      </m:den>
                    </m:f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=       =</m:t>
                    </m:r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𝟏𝟎</m:t>
                    </m:r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0" smtClean="0"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𝟏𝟒</m:t>
                        </m:r>
                      </m:den>
                    </m:f>
                    <m:r>
                      <a:rPr lang="ru-RU" sz="48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4800" b="1" i="1" smtClean="0">
                        <a:latin typeface="Cambria Math" panose="02040503050406030204" pitchFamily="18" charset="0"/>
                      </a:rPr>
                      <m:t>𝟏𝟎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ru-RU" sz="4800" b="1" i="1" smtClean="0">
                            <a:latin typeface="Cambria Math" panose="02040503050406030204" pitchFamily="18" charset="0"/>
                          </a:rPr>
                          <m:t>𝟏𝟒</m:t>
                        </m:r>
                      </m:den>
                    </m:f>
                  </m:oMath>
                </a14:m>
                <a:endParaRPr lang="ru-RU" sz="4800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882" y="3864826"/>
                <a:ext cx="11755645" cy="2275623"/>
              </a:xfrm>
              <a:prstGeom prst="rect">
                <a:avLst/>
              </a:prstGeom>
              <a:blipFill>
                <a:blip r:embed="rId4"/>
                <a:stretch>
                  <a:fillRect l="-2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464061" y="796909"/>
            <a:ext cx="66918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287.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Найдите сумму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5749635" y="3760644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6616007" y="1277148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543919" y="1034599"/>
            <a:ext cx="3850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659526" y="3518632"/>
            <a:ext cx="3850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20802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7" grpId="0"/>
      <p:bldP spid="2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96664" y="3918041"/>
                <a:ext cx="10168135" cy="20837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400" b="1" dirty="0" smtClean="0"/>
                  <a:t>4) 2</a:t>
                </a:r>
                <a:r>
                  <a:rPr lang="en-US" sz="4400" b="1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𝟏𝟔</m:t>
                        </m:r>
                      </m:den>
                    </m:f>
                    <m:r>
                      <a:rPr lang="en-US" sz="44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ru-RU" sz="44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44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u-RU" sz="4400" b="1" i="0" smtClean="0">
                                <a:latin typeface="Cambria Math" panose="02040503050406030204" pitchFamily="18" charset="0"/>
                              </a:rPr>
                              <m:t>𝟕</m:t>
                            </m:r>
                          </m:num>
                          <m:den>
                            <m:r>
                              <a:rPr lang="ru-RU" sz="4400" b="1" i="1" smtClean="0">
                                <a:latin typeface="Cambria Math" panose="02040503050406030204" pitchFamily="18" charset="0"/>
                              </a:rPr>
                              <m:t>𝟖</m:t>
                            </m:r>
                          </m:den>
                        </m:f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44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u-RU" sz="44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num>
                          <m:den>
                            <m:r>
                              <a:rPr lang="ru-RU" sz="4400" b="1" i="1" smtClean="0">
                                <a:latin typeface="Cambria Math" panose="02040503050406030204" pitchFamily="18" charset="0"/>
                              </a:rPr>
                              <m:t>𝟏𝟔</m:t>
                            </m:r>
                          </m:den>
                        </m:f>
                      </m:e>
                    </m:d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𝟏𝟒</m:t>
                        </m:r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 −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𝟏𝟔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=     =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𝟏𝟔</m:t>
                        </m:r>
                      </m:den>
                    </m:f>
                    <m:r>
                      <a:rPr lang="ru-RU" sz="44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𝟐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664" y="3918041"/>
                <a:ext cx="10168135" cy="2083712"/>
              </a:xfrm>
              <a:prstGeom prst="rect">
                <a:avLst/>
              </a:prstGeom>
              <a:blipFill>
                <a:blip r:embed="rId3"/>
                <a:stretch>
                  <a:fillRect l="-24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245883" y="1967191"/>
                <a:ext cx="11755644" cy="11056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400" b="1" dirty="0" smtClean="0"/>
                  <a:t>2) 7</a:t>
                </a:r>
                <a:r>
                  <a:rPr lang="en-US" sz="4400" b="1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𝟒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𝟏𝟒</m:t>
                        </m:r>
                      </m:den>
                    </m:f>
                    <m:r>
                      <a:rPr lang="en-US" sz="44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ru-RU" sz="44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44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u-RU" sz="4400" b="1" i="1" smtClean="0">
                                <a:latin typeface="Cambria Math" panose="02040503050406030204" pitchFamily="18" charset="0"/>
                              </a:rPr>
                              <m:t>𝟓</m:t>
                            </m:r>
                          </m:num>
                          <m:den>
                            <m:r>
                              <a:rPr lang="ru-RU" sz="4400" b="1" i="1" smtClean="0">
                                <a:latin typeface="Cambria Math" panose="02040503050406030204" pitchFamily="18" charset="0"/>
                              </a:rPr>
                              <m:t>𝟕</m:t>
                            </m:r>
                          </m:den>
                        </m:f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44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u-RU" sz="4400" b="1" i="1" smtClean="0">
                                <a:latin typeface="Cambria Math" panose="02040503050406030204" pitchFamily="18" charset="0"/>
                              </a:rPr>
                              <m:t>𝟓</m:t>
                            </m:r>
                          </m:num>
                          <m:den>
                            <m:r>
                              <a:rPr lang="ru-RU" sz="4400" b="1" i="1" smtClean="0">
                                <a:latin typeface="Cambria Math" panose="02040503050406030204" pitchFamily="18" charset="0"/>
                              </a:rPr>
                              <m:t>𝟏𝟒</m:t>
                            </m:r>
                          </m:den>
                        </m:f>
                      </m:e>
                    </m:d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 − </m:t>
                        </m:r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𝟏𝟒</m:t>
                        </m:r>
                      </m:den>
                    </m:f>
                    <m:r>
                      <a:rPr lang="ru-RU" sz="44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𝟑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𝟏𝟒</m:t>
                        </m:r>
                      </m:den>
                    </m:f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883" y="1967191"/>
                <a:ext cx="11755644" cy="1105687"/>
              </a:xfrm>
              <a:prstGeom prst="rect">
                <a:avLst/>
              </a:prstGeom>
              <a:blipFill>
                <a:blip r:embed="rId4"/>
                <a:stretch>
                  <a:fillRect l="-2074" b="-116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464061" y="885932"/>
            <a:ext cx="66918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294.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Найдите разность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03827" y="3601011"/>
            <a:ext cx="3850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88869" y="1628217"/>
            <a:ext cx="3850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V="1">
            <a:off x="4610336" y="3801026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4984386" y="1863009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08230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7" grpId="0"/>
      <p:bldP spid="7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23114" y="726875"/>
                <a:ext cx="11556644" cy="15325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6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29</a:t>
                </a:r>
                <a:r>
                  <a:rPr lang="en-US" sz="36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</a:t>
                </a:r>
                <a:r>
                  <a:rPr lang="ru-RU" sz="36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Масса тары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кг, масса тары с мёдом - </a:t>
                </a:r>
                <a14:m>
                  <m:oMath xmlns:m="http://schemas.openxmlformats.org/officeDocument/2006/math">
                    <m:r>
                      <a:rPr lang="ru-RU" sz="4000" b="1" i="0" smtClean="0">
                        <a:latin typeface="Cambria Math" panose="02040503050406030204" pitchFamily="18" charset="0"/>
                      </a:rPr>
                      <m:t>𝟔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000" b="1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4000" b="1" i="1"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кг. Чему равна масса мёда?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114" y="726875"/>
                <a:ext cx="11556644" cy="1532535"/>
              </a:xfrm>
              <a:prstGeom prst="rect">
                <a:avLst/>
              </a:prstGeom>
              <a:blipFill>
                <a:blip r:embed="rId3"/>
                <a:stretch>
                  <a:fillRect l="-1582" r="-2373" b="-142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323114" y="2329721"/>
            <a:ext cx="10455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Пусть масса мёда равна х – неизвестное. Тогда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353330" y="3131553"/>
                <a:ext cx="2566728" cy="11414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600" b="1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ru-RU" sz="3600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ru-RU" sz="3600">
                          <a:latin typeface="Cambria Math" panose="02040503050406030204" pitchFamily="18" charset="0"/>
                        </a:rPr>
                        <m:t>+х=</m:t>
                      </m:r>
                      <m:r>
                        <a:rPr lang="ru-RU" sz="3600" b="1" i="1">
                          <a:latin typeface="Cambria Math" panose="02040503050406030204" pitchFamily="18" charset="0"/>
                        </a:rPr>
                        <m:t>𝟔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600" b="1"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ru-RU" sz="3600" b="1" i="1"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330" y="3131553"/>
                <a:ext cx="2566728" cy="114140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329284" y="4751939"/>
                <a:ext cx="2590774" cy="11414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smtClean="0">
                          <a:latin typeface="Cambria Math" panose="02040503050406030204" pitchFamily="18" charset="0"/>
                        </a:rPr>
                        <m:t>х=</m:t>
                      </m:r>
                      <m:r>
                        <a:rPr lang="ru-RU" sz="3600" b="1" i="1">
                          <a:latin typeface="Cambria Math" panose="02040503050406030204" pitchFamily="18" charset="0"/>
                        </a:rPr>
                        <m:t>𝟔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600" b="1"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ru-RU" sz="3600" b="1" i="1"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  <m:r>
                        <a:rPr lang="ru-RU" sz="3600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600" b="1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ru-RU" sz="3600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284" y="4751939"/>
                <a:ext cx="2590774" cy="114140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единительная линия 13"/>
          <p:cNvCxnSpPr/>
          <p:nvPr/>
        </p:nvCxnSpPr>
        <p:spPr>
          <a:xfrm flipV="1">
            <a:off x="1490793" y="4571830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2338164" y="4571830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328987" y="4310220"/>
            <a:ext cx="3850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383734" y="4310220"/>
            <a:ext cx="3850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3146424" y="3158866"/>
                <a:ext cx="3615092" cy="11294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smtClean="0">
                          <a:latin typeface="Cambria Math" panose="02040503050406030204" pitchFamily="18" charset="0"/>
                        </a:rPr>
                        <m:t>х=</m:t>
                      </m:r>
                      <m:r>
                        <a:rPr lang="ru-RU" sz="3600" b="1" i="1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ru-RU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600" b="1" i="0" smtClean="0">
                              <a:latin typeface="Cambria Math" panose="02040503050406030204" pitchFamily="18" charset="0"/>
                            </a:rPr>
                            <m:t>𝟐𝟎</m:t>
                          </m:r>
                        </m:num>
                        <m:den>
                          <m:r>
                            <a:rPr lang="ru-RU" sz="3600" b="1" i="1" smtClean="0">
                              <a:latin typeface="Cambria Math" panose="02040503050406030204" pitchFamily="18" charset="0"/>
                            </a:rPr>
                            <m:t>𝟐𝟖</m:t>
                          </m:r>
                        </m:den>
                      </m:f>
                      <m:r>
                        <a:rPr lang="ru-RU" sz="3600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600" b="1" i="0" smtClean="0">
                              <a:latin typeface="Cambria Math" panose="02040503050406030204" pitchFamily="18" charset="0"/>
                            </a:rPr>
                            <m:t>𝟐𝟏</m:t>
                          </m:r>
                        </m:num>
                        <m:den>
                          <m:r>
                            <a:rPr lang="ru-RU" sz="3600" b="1" i="1" smtClean="0">
                              <a:latin typeface="Cambria Math" panose="02040503050406030204" pitchFamily="18" charset="0"/>
                            </a:rPr>
                            <m:t>𝟐𝟖</m:t>
                          </m:r>
                        </m:den>
                      </m:f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6424" y="3158866"/>
                <a:ext cx="3615092" cy="112947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3185535" y="4279197"/>
                <a:ext cx="4440639" cy="11333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smtClean="0">
                          <a:latin typeface="Cambria Math" panose="02040503050406030204" pitchFamily="18" charset="0"/>
                        </a:rPr>
                        <m:t>х=</m:t>
                      </m:r>
                      <m:r>
                        <a:rPr lang="ru-RU" sz="36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ru-RU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ru-RU" sz="36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ru-RU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600" b="1" i="0" smtClean="0">
                              <a:latin typeface="Cambria Math" panose="02040503050406030204" pitchFamily="18" charset="0"/>
                            </a:rPr>
                            <m:t>𝟐𝟎</m:t>
                          </m:r>
                        </m:num>
                        <m:den>
                          <m:r>
                            <a:rPr lang="ru-RU" sz="3600" b="1" i="1" smtClean="0">
                              <a:latin typeface="Cambria Math" panose="02040503050406030204" pitchFamily="18" charset="0"/>
                            </a:rPr>
                            <m:t>𝟐𝟖</m:t>
                          </m:r>
                        </m:den>
                      </m:f>
                      <m:r>
                        <a:rPr lang="ru-RU" sz="3600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600" b="1" i="0" smtClean="0">
                              <a:latin typeface="Cambria Math" panose="02040503050406030204" pitchFamily="18" charset="0"/>
                            </a:rPr>
                            <m:t>𝟐𝟏</m:t>
                          </m:r>
                        </m:num>
                        <m:den>
                          <m:r>
                            <a:rPr lang="ru-RU" sz="3600" b="1" i="1" smtClean="0">
                              <a:latin typeface="Cambria Math" panose="02040503050406030204" pitchFamily="18" charset="0"/>
                            </a:rPr>
                            <m:t>𝟐𝟖</m:t>
                          </m:r>
                        </m:den>
                      </m:f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5535" y="4279197"/>
                <a:ext cx="4440639" cy="113332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3192797" y="5458142"/>
                <a:ext cx="4716356" cy="11333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smtClean="0">
                          <a:latin typeface="Cambria Math" panose="02040503050406030204" pitchFamily="18" charset="0"/>
                        </a:rPr>
                        <m:t>х=</m:t>
                      </m:r>
                      <m:r>
                        <a:rPr lang="ru-RU" sz="36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ru-RU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600" b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ru-RU" sz="3600" b="1" i="0" smtClean="0"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ru-RU" sz="3600" b="1" i="1">
                              <a:latin typeface="Cambria Math" panose="02040503050406030204" pitchFamily="18" charset="0"/>
                            </a:rPr>
                            <m:t>𝟐𝟖</m:t>
                          </m:r>
                        </m:den>
                      </m:f>
                      <m:r>
                        <a:rPr lang="ru-RU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600" b="1" i="0" smtClean="0">
                              <a:latin typeface="Cambria Math" panose="02040503050406030204" pitchFamily="18" charset="0"/>
                            </a:rPr>
                            <m:t>𝟐𝟎</m:t>
                          </m:r>
                        </m:num>
                        <m:den>
                          <m:r>
                            <a:rPr lang="ru-RU" sz="3600" b="1" i="1" smtClean="0">
                              <a:latin typeface="Cambria Math" panose="02040503050406030204" pitchFamily="18" charset="0"/>
                            </a:rPr>
                            <m:t>𝟐𝟖</m:t>
                          </m:r>
                        </m:den>
                      </m:f>
                      <m:r>
                        <a:rPr lang="ru-RU" sz="3600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600" b="1" i="0" smtClean="0">
                              <a:latin typeface="Cambria Math" panose="02040503050406030204" pitchFamily="18" charset="0"/>
                            </a:rPr>
                            <m:t>𝟐𝟏</m:t>
                          </m:r>
                        </m:num>
                        <m:den>
                          <m:r>
                            <a:rPr lang="ru-RU" sz="3600" b="1" i="1" smtClean="0">
                              <a:latin typeface="Cambria Math" panose="02040503050406030204" pitchFamily="18" charset="0"/>
                            </a:rPr>
                            <m:t>𝟐𝟖</m:t>
                          </m:r>
                        </m:den>
                      </m:f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2797" y="5458142"/>
                <a:ext cx="4716356" cy="113332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7315699" y="3085388"/>
                <a:ext cx="4716356" cy="11333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smtClean="0">
                          <a:latin typeface="Cambria Math" panose="02040503050406030204" pitchFamily="18" charset="0"/>
                        </a:rPr>
                        <m:t>х=</m:t>
                      </m:r>
                      <m:r>
                        <a:rPr lang="ru-RU" sz="36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ru-RU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600" b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ru-RU" sz="3600" b="1" i="0" smtClean="0"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ru-RU" sz="36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ru-RU" sz="3600" b="1" i="1" smtClean="0">
                              <a:latin typeface="Cambria Math" panose="02040503050406030204" pitchFamily="18" charset="0"/>
                            </a:rPr>
                            <m:t>𝟐𝟎</m:t>
                          </m:r>
                          <m:r>
                            <a:rPr lang="ru-RU" sz="36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ru-RU" sz="3600" b="1" i="1" smtClean="0">
                              <a:latin typeface="Cambria Math" panose="02040503050406030204" pitchFamily="18" charset="0"/>
                            </a:rPr>
                            <m:t>𝟐𝟏</m:t>
                          </m:r>
                        </m:num>
                        <m:den>
                          <m:r>
                            <a:rPr lang="ru-RU" sz="3600" b="1" i="1">
                              <a:latin typeface="Cambria Math" panose="02040503050406030204" pitchFamily="18" charset="0"/>
                            </a:rPr>
                            <m:t>𝟐𝟖</m:t>
                          </m:r>
                        </m:den>
                      </m:f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5699" y="3085388"/>
                <a:ext cx="4716356" cy="113332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8301864" y="4216425"/>
                <a:ext cx="2513829" cy="11333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smtClean="0">
                          <a:latin typeface="Cambria Math" panose="02040503050406030204" pitchFamily="18" charset="0"/>
                        </a:rPr>
                        <m:t>х=</m:t>
                      </m:r>
                      <m:r>
                        <a:rPr lang="ru-RU" sz="36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ru-RU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600" b="1" i="1" smtClean="0">
                              <a:latin typeface="Cambria Math" panose="02040503050406030204" pitchFamily="18" charset="0"/>
                            </a:rPr>
                            <m:t>𝟐𝟕</m:t>
                          </m:r>
                        </m:num>
                        <m:den>
                          <m:r>
                            <a:rPr lang="ru-RU" sz="3600" b="1" i="1">
                              <a:latin typeface="Cambria Math" panose="02040503050406030204" pitchFamily="18" charset="0"/>
                            </a:rPr>
                            <m:t>𝟐𝟖</m:t>
                          </m:r>
                        </m:den>
                      </m:f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1864" y="4216425"/>
                <a:ext cx="2513829" cy="113332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8301864" y="5484307"/>
                <a:ext cx="2040943" cy="11333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smtClean="0">
                          <a:latin typeface="Cambria Math" panose="02040503050406030204" pitchFamily="18" charset="0"/>
                        </a:rPr>
                        <m:t>х=</m:t>
                      </m:r>
                      <m:r>
                        <a:rPr lang="ru-RU" sz="3600" b="1" i="1" smtClean="0">
                          <a:latin typeface="Cambria Math" panose="02040503050406030204" pitchFamily="18" charset="0"/>
                        </a:rPr>
                        <m:t>𝟓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600" b="1" i="1" smtClean="0">
                              <a:latin typeface="Cambria Math" panose="02040503050406030204" pitchFamily="18" charset="0"/>
                            </a:rPr>
                            <m:t>𝟐𝟕</m:t>
                          </m:r>
                        </m:num>
                        <m:den>
                          <m:r>
                            <a:rPr lang="ru-RU" sz="3600" b="1" i="1">
                              <a:latin typeface="Cambria Math" panose="02040503050406030204" pitchFamily="18" charset="0"/>
                            </a:rPr>
                            <m:t>𝟐𝟖</m:t>
                          </m:r>
                        </m:den>
                      </m:f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1864" y="5484307"/>
                <a:ext cx="2040943" cy="113332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391552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  <p:bldP spid="4" grpId="0"/>
      <p:bldP spid="13" grpId="0"/>
      <p:bldP spid="16" grpId="0"/>
      <p:bldP spid="18" grpId="0"/>
      <p:bldP spid="19" grpId="0"/>
      <p:bldP spid="21" grpId="0"/>
      <p:bldP spid="23" grpId="0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33756" y="715092"/>
                <a:ext cx="11135360" cy="13349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301.</a:t>
                </a:r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В  двух мешках </a:t>
                </a:r>
                <a14:m>
                  <m:oMath xmlns:m="http://schemas.openxmlformats.org/officeDocument/2006/math">
                    <m:r>
                      <a:rPr lang="ru-RU" sz="2800" b="1" i="0" smtClean="0">
                        <a:latin typeface="Cambria Math" panose="02040503050406030204" pitchFamily="18" charset="0"/>
                      </a:rPr>
                      <m:t>𝟏𝟓</m:t>
                    </m:r>
                    <m:f>
                      <m:fPr>
                        <m:ctrlPr>
                          <a:rPr lang="en-US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8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28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кг муки, а в одном из них находится  </a:t>
                </a:r>
                <a14:m>
                  <m:oMath xmlns:m="http://schemas.openxmlformats.org/officeDocument/2006/math">
                    <m:r>
                      <a:rPr lang="ru-RU" sz="2800" b="1" i="0" smtClean="0">
                        <a:latin typeface="Cambria Math" panose="02040503050406030204" pitchFamily="18" charset="0"/>
                      </a:rPr>
                      <m:t>𝟕</m:t>
                    </m:r>
                    <m:f>
                      <m:fPr>
                        <m:ctrlPr>
                          <a:rPr lang="en-US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800" b="1" i="0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28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кг муки. В каком мешке муки больше и на сколько?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756" y="715092"/>
                <a:ext cx="11135360" cy="1334981"/>
              </a:xfrm>
              <a:prstGeom prst="rect">
                <a:avLst/>
              </a:prstGeom>
              <a:blipFill>
                <a:blip r:embed="rId3"/>
                <a:stretch>
                  <a:fillRect l="-1150" r="-1150" b="-41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13289" y="2043988"/>
                <a:ext cx="3678026" cy="11455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В 1 мешке  - </a:t>
                </a:r>
                <a14:m>
                  <m:oMath xmlns:m="http://schemas.openxmlformats.org/officeDocument/2006/math">
                    <m:r>
                      <a:rPr lang="ru-RU" sz="2800" b="1">
                        <a:latin typeface="Cambria Math" panose="02040503050406030204" pitchFamily="18" charset="0"/>
                      </a:rPr>
                      <m:t>𝟕</m:t>
                    </m:r>
                    <m:f>
                      <m:fPr>
                        <m:ctrlPr>
                          <a:rPr lang="en-US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800" b="1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2800" b="1" i="1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кг</a:t>
                </a:r>
              </a:p>
              <a:p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Во 2 мешке - ? кг 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289" y="2043988"/>
                <a:ext cx="3678026" cy="1145570"/>
              </a:xfrm>
              <a:prstGeom prst="rect">
                <a:avLst/>
              </a:prstGeom>
              <a:blipFill>
                <a:blip r:embed="rId4"/>
                <a:stretch>
                  <a:fillRect l="-3311" b="-138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авая фигурная скобка 5"/>
          <p:cNvSpPr/>
          <p:nvPr/>
        </p:nvSpPr>
        <p:spPr>
          <a:xfrm>
            <a:off x="3638293" y="2039844"/>
            <a:ext cx="311419" cy="1136845"/>
          </a:xfrm>
          <a:prstGeom prst="rightBrac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153575" y="2212726"/>
                <a:ext cx="1524000" cy="8013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3200" b="1" i="1">
                        <a:latin typeface="Cambria Math" panose="02040503050406030204" pitchFamily="18" charset="0"/>
                      </a:rPr>
                      <m:t>𝟏𝟓</m:t>
                    </m:r>
                    <m:f>
                      <m:fPr>
                        <m:ctrlPr>
                          <a:rPr lang="en-US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2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3200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кг</a:t>
                </a:r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3575" y="2212726"/>
                <a:ext cx="1524000" cy="801310"/>
              </a:xfrm>
              <a:prstGeom prst="rect">
                <a:avLst/>
              </a:prstGeom>
              <a:blipFill>
                <a:blip r:embed="rId5"/>
                <a:stretch>
                  <a:fillRect r="-2400" b="-106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44323" y="3380248"/>
                <a:ext cx="12016943" cy="31457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Решение:</a:t>
                </a:r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Сколько кг муки во 2 мешке? </a:t>
                </a:r>
              </a:p>
              <a:p>
                <a:endParaRPr lang="en-US" sz="2800" b="1" dirty="0" smtClean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ru-RU" sz="3600" b="1">
                        <a:latin typeface="Cambria Math" panose="02040503050406030204" pitchFamily="18" charset="0"/>
                      </a:rPr>
                      <m:t>𝟏𝟓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3600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ru-RU" sz="36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ru-RU" sz="3600" b="1" i="0" smtClean="0">
                        <a:latin typeface="Cambria Math" panose="02040503050406030204" pitchFamily="18" charset="0"/>
                      </a:rPr>
                      <m:t>𝟕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36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ru-RU" sz="3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3600" b="1" i="1" smtClean="0">
                        <a:latin typeface="Cambria Math" panose="02040503050406030204" pitchFamily="18" charset="0"/>
                      </a:rPr>
                      <m:t>𝟖</m:t>
                    </m:r>
                    <m:r>
                      <a:rPr lang="ru-RU" sz="3600" b="1" i="1" smtClean="0">
                        <a:latin typeface="Cambria Math" panose="02040503050406030204" pitchFamily="18" charset="0"/>
                      </a:rPr>
                      <m:t>+(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36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ru-RU" sz="36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3600" b="1" i="1"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ru-RU" sz="3600" b="1" i="1" smtClean="0">
                        <a:latin typeface="Cambria Math" panose="02040503050406030204" pitchFamily="18" charset="0"/>
                      </a:rPr>
                      <m:t>)=</m:t>
                    </m:r>
                    <m:r>
                      <a:rPr lang="ru-RU" sz="3600" b="1" i="1">
                        <a:latin typeface="Cambria Math" panose="02040503050406030204" pitchFamily="18" charset="0"/>
                      </a:rPr>
                      <m:t>𝟖</m:t>
                    </m:r>
                    <m:r>
                      <a:rPr lang="ru-RU" sz="3600" b="1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ru-RU" sz="36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36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ru-RU" sz="36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3600" b="1" i="1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3600" b="1" i="1"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ru-RU" sz="36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3600" b="1" i="1" smtClean="0">
                        <a:latin typeface="Cambria Math" panose="02040503050406030204" pitchFamily="18" charset="0"/>
                      </a:rPr>
                      <m:t>𝟖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3600" b="1" i="1"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(кг во 2 мешке)</a:t>
                </a:r>
              </a:p>
              <a:p>
                <a:endParaRPr lang="ru-RU" sz="3600" b="1" i="1" dirty="0" smtClean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ru-RU" sz="3600" b="1" i="1">
                        <a:latin typeface="Cambria Math" panose="02040503050406030204" pitchFamily="18" charset="0"/>
                      </a:rPr>
                      <m:t>𝟖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3600" b="1" i="1"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ru-RU" sz="36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ru-RU" sz="3600" b="1">
                        <a:latin typeface="Cambria Math" panose="02040503050406030204" pitchFamily="18" charset="0"/>
                      </a:rPr>
                      <m:t>𝟕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3600" b="1" i="1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ru-RU" sz="3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3600" b="1" i="1" smtClean="0">
                        <a:latin typeface="Cambria Math" panose="02040503050406030204" pitchFamily="18" charset="0"/>
                      </a:rPr>
                      <m:t>𝟏</m:t>
                    </m:r>
                    <m:r>
                      <a:rPr lang="ru-RU" sz="3600" b="1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36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u-RU" sz="3600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ru-RU" sz="3600" b="1" i="1">
                                <a:latin typeface="Cambria Math" panose="02040503050406030204" pitchFamily="18" charset="0"/>
                              </a:rPr>
                              <m:t>𝟏𝟎</m:t>
                            </m:r>
                          </m:den>
                        </m:f>
                        <m:r>
                          <a:rPr lang="ru-RU" sz="36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36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u-RU" sz="36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num>
                          <m:den>
                            <m:r>
                              <a:rPr lang="ru-RU" sz="3600" b="1" i="1" smtClean="0">
                                <a:latin typeface="Cambria Math" panose="02040503050406030204" pitchFamily="18" charset="0"/>
                              </a:rPr>
                              <m:t>𝟓</m:t>
                            </m:r>
                          </m:den>
                        </m:f>
                      </m:e>
                    </m:d>
                    <m:r>
                      <a:rPr lang="ru-RU" sz="3600" b="1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ru-RU" sz="3600" b="1" i="1"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ru-RU" sz="3600" b="1" i="0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3600" b="1" i="1"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ru-RU" sz="36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3600" b="1" i="1"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ru-RU" sz="36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3600" b="1" i="1"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(кг)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323" y="3380248"/>
                <a:ext cx="12016943" cy="3145733"/>
              </a:xfrm>
              <a:prstGeom prst="rect">
                <a:avLst/>
              </a:prstGeom>
              <a:blipFill>
                <a:blip r:embed="rId6"/>
                <a:stretch>
                  <a:fillRect l="-1015" t="-2132" b="-19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58570" y="1983522"/>
            <a:ext cx="2801913" cy="1805678"/>
          </a:xfrm>
          <a:prstGeom prst="rect">
            <a:avLst/>
          </a:prstGeom>
        </p:spPr>
      </p:pic>
      <p:cxnSp>
        <p:nvCxnSpPr>
          <p:cNvPr id="10" name="Прямая соединительная линия 9"/>
          <p:cNvCxnSpPr/>
          <p:nvPr/>
        </p:nvCxnSpPr>
        <p:spPr>
          <a:xfrm flipV="1">
            <a:off x="810580" y="4066416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1900343" y="4076419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61065" y="3903414"/>
            <a:ext cx="3850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50828" y="3903414"/>
            <a:ext cx="3850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444618" y="5187312"/>
            <a:ext cx="3850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V="1">
            <a:off x="4594133" y="5397589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10632500" y="2127084"/>
                <a:ext cx="1159805" cy="7146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28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𝟖</m:t>
                    </m:r>
                    <m:f>
                      <m:fPr>
                        <m:ctrlPr>
                          <a:rPr lang="en-US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800" b="1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2800" b="1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2800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ru-RU" sz="2800" b="1" dirty="0" smtClean="0">
                    <a:solidFill>
                      <a:srgbClr val="FF0000"/>
                    </a:solidFill>
                  </a:rPr>
                  <a:t>кг</a:t>
                </a:r>
                <a:endParaRPr lang="ru-RU" sz="28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32500" y="2127084"/>
                <a:ext cx="1159805" cy="714683"/>
              </a:xfrm>
              <a:prstGeom prst="rect">
                <a:avLst/>
              </a:prstGeom>
              <a:blipFill>
                <a:blip r:embed="rId8"/>
                <a:stretch>
                  <a:fillRect r="-10526" b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7014540" y="2204953"/>
                <a:ext cx="1002710" cy="7146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2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𝟕</m:t>
                    </m:r>
                    <m:f>
                      <m:fPr>
                        <m:ctrlPr>
                          <a:rPr lang="en-US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2800" b="1" dirty="0" smtClean="0">
                    <a:solidFill>
                      <a:srgbClr val="FF0000"/>
                    </a:solidFill>
                  </a:rPr>
                  <a:t> кг</a:t>
                </a:r>
                <a:endParaRPr lang="ru-RU" sz="28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4540" y="2204953"/>
                <a:ext cx="1002710" cy="714683"/>
              </a:xfrm>
              <a:prstGeom prst="rect">
                <a:avLst/>
              </a:prstGeom>
              <a:blipFill>
                <a:blip r:embed="rId9"/>
                <a:stretch>
                  <a:fillRect r="-11585" b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705545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  <p:bldP spid="6" grpId="0" animBg="1"/>
      <p:bldP spid="4" grpId="0"/>
      <p:bldP spid="5" grpId="0"/>
      <p:bldP spid="12" grpId="0"/>
      <p:bldP spid="13" grpId="0"/>
      <p:bldP spid="14" grpId="0"/>
      <p:bldP spid="1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5961627" y="796909"/>
                <a:ext cx="6053317" cy="11056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400" b="1" dirty="0" smtClean="0"/>
                  <a:t>1) </a:t>
                </a:r>
                <a:r>
                  <a:rPr lang="en-US" sz="4400" b="1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RU" sz="44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𝟐</m:t>
                        </m:r>
                        <m:f>
                          <m:fPr>
                            <m:ctrlPr>
                              <a:rPr lang="en-US" sz="44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u-RU" sz="4400" b="1" i="0" smtClean="0">
                                <a:latin typeface="Cambria Math" panose="02040503050406030204" pitchFamily="18" charset="0"/>
                              </a:rPr>
                              <m:t>𝟕</m:t>
                            </m:r>
                          </m:num>
                          <m:den>
                            <m:r>
                              <a:rPr lang="ru-RU" sz="4400" b="1" i="0" smtClean="0">
                                <a:latin typeface="Cambria Math" panose="02040503050406030204" pitchFamily="18" charset="0"/>
                              </a:rPr>
                              <m:t>𝟖</m:t>
                            </m:r>
                          </m:den>
                        </m:f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−х</m:t>
                        </m:r>
                      </m:e>
                    </m:d>
                    <m:r>
                      <a:rPr lang="ru-RU" sz="4400" b="1" i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ru-RU" sz="4400" b="1" i="0" smtClean="0">
                        <a:latin typeface="Cambria Math" panose="02040503050406030204" pitchFamily="18" charset="0"/>
                      </a:rPr>
                      <m:t>𝟒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ru-RU" sz="4400" b="1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4400" b="1" i="0" smtClean="0">
                        <a:latin typeface="Cambria Math" panose="02040503050406030204" pitchFamily="18" charset="0"/>
                      </a:rPr>
                      <m:t>𝟓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1627" y="796909"/>
                <a:ext cx="6053317" cy="1105687"/>
              </a:xfrm>
              <a:prstGeom prst="rect">
                <a:avLst/>
              </a:prstGeom>
              <a:blipFill>
                <a:blip r:embed="rId3"/>
                <a:stretch>
                  <a:fillRect l="-4129" b="-116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228534" y="885932"/>
            <a:ext cx="57053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309.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Решите уравнение: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51478" y="1818125"/>
                <a:ext cx="5646917" cy="12490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0">
                          <a:latin typeface="Cambria Math" panose="02040503050406030204" pitchFamily="18" charset="0"/>
                        </a:rPr>
                        <m:t>𝟐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000" b="1" i="0"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ru-RU" sz="4000" b="1" i="0"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  <m:r>
                        <a:rPr lang="ru-RU" sz="4000" b="1" i="0">
                          <a:latin typeface="Cambria Math" panose="02040503050406030204" pitchFamily="18" charset="0"/>
                        </a:rPr>
                        <m:t>−х </m:t>
                      </m:r>
                      <m:r>
                        <a:rPr lang="ru-RU" sz="4000" b="1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4000" b="1" i="0">
                          <a:latin typeface="Cambria Math" panose="02040503050406030204" pitchFamily="18" charset="0"/>
                        </a:rPr>
                        <m:t>𝟓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000" b="1" i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ru-RU" sz="4000" b="1" i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ru-RU" sz="4000" b="1" i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ru-RU" sz="4000" b="1" i="0">
                          <a:latin typeface="Cambria Math" panose="02040503050406030204" pitchFamily="18" charset="0"/>
                        </a:rPr>
                        <m:t>𝟒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000" b="1" i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ru-RU" sz="4000" b="1" i="0"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78" y="1818125"/>
                <a:ext cx="5646917" cy="124906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единительная линия 13"/>
          <p:cNvCxnSpPr/>
          <p:nvPr/>
        </p:nvCxnSpPr>
        <p:spPr>
          <a:xfrm flipV="1">
            <a:off x="4638055" y="1662678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3222489" y="1687710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465422" y="1449089"/>
            <a:ext cx="3850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092778" y="1462660"/>
            <a:ext cx="3850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319909" y="3405361"/>
                <a:ext cx="5805160" cy="12490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0" smtClean="0">
                          <a:latin typeface="Cambria Math" panose="02040503050406030204" pitchFamily="18" charset="0"/>
                        </a:rPr>
                        <m:t>𝟐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000" b="1" i="0"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ru-RU" sz="4000" b="1" i="0"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  <m:r>
                        <a:rPr lang="ru-RU" sz="4000" b="1" i="0">
                          <a:latin typeface="Cambria Math" panose="02040503050406030204" pitchFamily="18" charset="0"/>
                        </a:rPr>
                        <m:t>−х </m:t>
                      </m:r>
                      <m:r>
                        <a:rPr lang="ru-RU" sz="4000" b="1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4000" b="1" i="0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ru-RU" sz="4000" b="1" i="0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000" b="1" i="0" smtClean="0"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ru-RU" sz="4000" b="1" i="0" smtClean="0"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  <m:r>
                        <a:rPr lang="ru-RU" sz="4000" b="1" i="0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000" b="1" i="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ru-RU" sz="4000" b="1" i="0" smtClean="0"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909" y="3405361"/>
                <a:ext cx="5805160" cy="124906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403039" y="5049641"/>
                <a:ext cx="3930151" cy="12450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0" smtClean="0">
                          <a:latin typeface="Cambria Math" panose="02040503050406030204" pitchFamily="18" charset="0"/>
                        </a:rPr>
                        <m:t>𝟐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000" b="1" i="0"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ru-RU" sz="4000" b="1" i="0"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  <m:r>
                        <a:rPr lang="ru-RU" sz="4000" b="1" i="0">
                          <a:latin typeface="Cambria Math" panose="02040503050406030204" pitchFamily="18" charset="0"/>
                        </a:rPr>
                        <m:t>−х </m:t>
                      </m:r>
                      <m:r>
                        <a:rPr lang="ru-RU" sz="4000" b="1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4000" b="1" i="0" smtClean="0"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000" b="1" i="0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ru-RU" sz="4000" b="1" i="0" smtClean="0"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039" y="5049641"/>
                <a:ext cx="3930151" cy="124502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6769753" y="2244967"/>
                <a:ext cx="4799659" cy="12450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0">
                          <a:latin typeface="Cambria Math" panose="02040503050406030204" pitchFamily="18" charset="0"/>
                        </a:rPr>
                        <m:t>х </m:t>
                      </m:r>
                      <m:r>
                        <a:rPr lang="ru-RU" sz="4000" b="1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4000" b="1">
                          <a:latin typeface="Cambria Math" panose="02040503050406030204" pitchFamily="18" charset="0"/>
                        </a:rPr>
                        <m:t>𝟐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000" b="1"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ru-RU" sz="4000" b="1"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  <m:r>
                        <a:rPr lang="ru-RU" sz="4000" b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ru-RU" sz="4000" b="1" i="0" smtClean="0"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000" b="1" i="0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ru-RU" sz="4000" b="1" i="0" smtClean="0"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9753" y="2244967"/>
                <a:ext cx="4799659" cy="124502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6972952" y="3633681"/>
                <a:ext cx="4799659" cy="12448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0" smtClean="0">
                          <a:latin typeface="Cambria Math" panose="02040503050406030204" pitchFamily="18" charset="0"/>
                        </a:rPr>
                        <m:t>х =</m:t>
                      </m:r>
                      <m:r>
                        <a:rPr lang="ru-RU" sz="4000" b="1" i="0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ru-RU" sz="4000" b="1" i="0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000" b="1" i="0" smtClean="0">
                              <a:latin typeface="Cambria Math" panose="02040503050406030204" pitchFamily="18" charset="0"/>
                            </a:rPr>
                            <m:t>𝟐𝟏</m:t>
                          </m:r>
                        </m:num>
                        <m:den>
                          <m:r>
                            <a:rPr lang="ru-RU" sz="4000" b="1" i="0" smtClean="0">
                              <a:latin typeface="Cambria Math" panose="02040503050406030204" pitchFamily="18" charset="0"/>
                            </a:rPr>
                            <m:t>𝟐𝟒</m:t>
                          </m:r>
                        </m:den>
                      </m:f>
                      <m:r>
                        <a:rPr lang="ru-RU" sz="4000" b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000" b="1" i="0" smtClean="0">
                              <a:latin typeface="Cambria Math" panose="02040503050406030204" pitchFamily="18" charset="0"/>
                            </a:rPr>
                            <m:t>𝟏𝟒</m:t>
                          </m:r>
                        </m:num>
                        <m:den>
                          <m:r>
                            <a:rPr lang="ru-RU" sz="4000" b="1" i="0" smtClean="0">
                              <a:latin typeface="Cambria Math" panose="02040503050406030204" pitchFamily="18" charset="0"/>
                            </a:rPr>
                            <m:t>𝟐𝟒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2952" y="3633681"/>
                <a:ext cx="4799659" cy="124482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Прямая соединительная линия 25"/>
          <p:cNvCxnSpPr/>
          <p:nvPr/>
        </p:nvCxnSpPr>
        <p:spPr>
          <a:xfrm flipV="1">
            <a:off x="8728398" y="2101274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10283294" y="2101274"/>
            <a:ext cx="471054" cy="360218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8568995" y="1819554"/>
            <a:ext cx="3642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133779" y="1807005"/>
            <a:ext cx="3850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7177948" y="4992029"/>
                <a:ext cx="2782094" cy="124078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0" smtClean="0">
                          <a:latin typeface="Cambria Math" panose="02040503050406030204" pitchFamily="18" charset="0"/>
                        </a:rPr>
                        <m:t>х =</m:t>
                      </m:r>
                      <m:r>
                        <a:rPr lang="ru-RU" sz="4000" b="1" i="0" smtClean="0"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000" b="1" i="0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ru-RU" sz="4000" b="1" i="0" smtClean="0">
                              <a:latin typeface="Cambria Math" panose="02040503050406030204" pitchFamily="18" charset="0"/>
                            </a:rPr>
                            <m:t>𝟐𝟒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7948" y="4992029"/>
                <a:ext cx="2782094" cy="124078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993582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7" grpId="0"/>
      <p:bldP spid="16" grpId="0"/>
      <p:bldP spid="18" grpId="0"/>
      <p:bldP spid="21" grpId="0"/>
      <p:bldP spid="24" grpId="0"/>
      <p:bldP spid="25" grpId="0"/>
      <p:bldP spid="28" grpId="0"/>
      <p:bldP spid="29" grpId="0"/>
      <p:bldP spid="3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1033745" y="2327409"/>
                <a:ext cx="9934437" cy="30718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400" b="1" dirty="0" smtClean="0"/>
                  <a:t>1)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RU" sz="44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𝟖</m:t>
                        </m:r>
                        <m:f>
                          <m:fPr>
                            <m:ctrlPr>
                              <a:rPr lang="en-US" sz="44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u-RU" sz="4400" b="1" i="0" smtClean="0">
                                <a:latin typeface="Cambria Math" panose="02040503050406030204" pitchFamily="18" charset="0"/>
                              </a:rPr>
                              <m:t>𝟕</m:t>
                            </m:r>
                          </m:num>
                          <m:den>
                            <m:r>
                              <a:rPr lang="ru-RU" sz="4400" b="1" i="1" smtClean="0">
                                <a:latin typeface="Cambria Math" panose="02040503050406030204" pitchFamily="18" charset="0"/>
                              </a:rPr>
                              <m:t>𝟐𝟓</m:t>
                            </m:r>
                          </m:den>
                        </m:f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  <m:f>
                          <m:fPr>
                            <m:ctrlPr>
                              <a:rPr lang="en-US" sz="44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u-RU" sz="4400" b="1" i="0" smtClean="0">
                                <a:latin typeface="Cambria Math" panose="02040503050406030204" pitchFamily="18" charset="0"/>
                              </a:rPr>
                              <m:t>𝟏𝟗</m:t>
                            </m:r>
                          </m:num>
                          <m:den>
                            <m:r>
                              <a:rPr lang="ru-RU" sz="4400" b="1" i="1" smtClean="0">
                                <a:latin typeface="Cambria Math" panose="02040503050406030204" pitchFamily="18" charset="0"/>
                              </a:rPr>
                              <m:t>𝟑𝟓</m:t>
                            </m:r>
                          </m:den>
                        </m:f>
                      </m:e>
                    </m:d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𝟐𝟓</m:t>
                        </m:r>
                      </m:den>
                    </m:f>
                    <m:r>
                      <a:rPr lang="ru-RU" sz="4400" b="1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4400" b="1" i="1">
                        <a:latin typeface="Cambria Math" panose="02040503050406030204" pitchFamily="18" charset="0"/>
                      </a:rPr>
                      <m:t>𝟖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4400" b="1" i="1">
                            <a:latin typeface="Cambria Math" panose="02040503050406030204" pitchFamily="18" charset="0"/>
                          </a:rPr>
                          <m:t>𝟐𝟓</m:t>
                        </m:r>
                      </m:den>
                    </m:f>
                    <m:r>
                      <a:rPr lang="ru-RU" sz="4400" b="1" i="0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>
                            <a:latin typeface="Cambria Math" panose="02040503050406030204" pitchFamily="18" charset="0"/>
                          </a:rPr>
                          <m:t>𝟏𝟖</m:t>
                        </m:r>
                      </m:num>
                      <m:den>
                        <m:r>
                          <a:rPr lang="ru-RU" sz="4400" b="1" i="1">
                            <a:latin typeface="Cambria Math" panose="02040503050406030204" pitchFamily="18" charset="0"/>
                          </a:rPr>
                          <m:t>𝟐𝟓</m:t>
                        </m:r>
                      </m:den>
                    </m:f>
                    <m:r>
                      <a:rPr lang="ru-RU" sz="4400" b="1" i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ru-RU" sz="4400" b="1" i="1">
                        <a:latin typeface="Cambria Math" panose="02040503050406030204" pitchFamily="18" charset="0"/>
                      </a:rPr>
                      <m:t>𝟓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>
                            <a:latin typeface="Cambria Math" panose="02040503050406030204" pitchFamily="18" charset="0"/>
                          </a:rPr>
                          <m:t>𝟏𝟗</m:t>
                        </m:r>
                      </m:num>
                      <m:den>
                        <m:r>
                          <a:rPr lang="ru-RU" sz="4400" b="1" i="1">
                            <a:latin typeface="Cambria Math" panose="02040503050406030204" pitchFamily="18" charset="0"/>
                          </a:rPr>
                          <m:t>𝟑𝟓</m:t>
                        </m:r>
                      </m:den>
                    </m:f>
                    <m:r>
                      <a:rPr lang="ru-RU" sz="4400" b="1" i="0" smtClean="0">
                        <a:latin typeface="Cambria Math" panose="02040503050406030204" pitchFamily="18" charset="0"/>
                      </a:rPr>
                      <m:t>=      =</m:t>
                    </m:r>
                    <m:r>
                      <a:rPr lang="ru-RU" sz="4400" b="1" i="0" smtClean="0">
                        <a:latin typeface="Cambria Math" panose="02040503050406030204" pitchFamily="18" charset="0"/>
                      </a:rPr>
                      <m:t>𝟖</m:t>
                    </m:r>
                    <m:r>
                      <a:rPr lang="ru-RU" sz="4400" b="1" i="0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 + </m:t>
                        </m:r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𝟏𝟖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ru-RU" sz="44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ru-RU" sz="4400" b="1" i="1">
                        <a:latin typeface="Cambria Math" panose="02040503050406030204" pitchFamily="18" charset="0"/>
                      </a:rPr>
                      <m:t>𝟓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>
                            <a:latin typeface="Cambria Math" panose="02040503050406030204" pitchFamily="18" charset="0"/>
                          </a:rPr>
                          <m:t>𝟏𝟗</m:t>
                        </m:r>
                      </m:num>
                      <m:den>
                        <m:r>
                          <a:rPr lang="ru-RU" sz="4400" b="1" i="1">
                            <a:latin typeface="Cambria Math" panose="02040503050406030204" pitchFamily="18" charset="0"/>
                          </a:rPr>
                          <m:t>𝟑𝟓</m:t>
                        </m:r>
                      </m:den>
                    </m:f>
                    <m:r>
                      <a:rPr lang="ru-RU" sz="4400" b="1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4400" b="1">
                        <a:latin typeface="Cambria Math" panose="02040503050406030204" pitchFamily="18" charset="0"/>
                      </a:rPr>
                      <m:t>𝟖</m:t>
                    </m:r>
                    <m:r>
                      <a:rPr lang="ru-RU" sz="4400" b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𝟐𝟓</m:t>
                        </m:r>
                      </m:num>
                      <m:den>
                        <m:r>
                          <a:rPr lang="ru-RU" sz="4400" b="1" i="1">
                            <a:latin typeface="Cambria Math" panose="02040503050406030204" pitchFamily="18" charset="0"/>
                          </a:rPr>
                          <m:t>𝟐𝟓</m:t>
                        </m:r>
                      </m:den>
                    </m:f>
                    <m:r>
                      <a:rPr lang="ru-RU" sz="4400" b="1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ru-RU" sz="4400" b="1" i="1">
                        <a:latin typeface="Cambria Math" panose="02040503050406030204" pitchFamily="18" charset="0"/>
                      </a:rPr>
                      <m:t>𝟓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>
                            <a:latin typeface="Cambria Math" panose="02040503050406030204" pitchFamily="18" charset="0"/>
                          </a:rPr>
                          <m:t>𝟏𝟗</m:t>
                        </m:r>
                      </m:num>
                      <m:den>
                        <m:r>
                          <a:rPr lang="ru-RU" sz="4400" b="1" i="1">
                            <a:latin typeface="Cambria Math" panose="02040503050406030204" pitchFamily="18" charset="0"/>
                          </a:rPr>
                          <m:t>𝟑𝟓</m:t>
                        </m:r>
                      </m:den>
                    </m:f>
                    <m:r>
                      <a:rPr lang="ru-RU" sz="4400" b="1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4400" b="1" i="0" smtClean="0">
                        <a:latin typeface="Cambria Math" panose="02040503050406030204" pitchFamily="18" charset="0"/>
                      </a:rPr>
                      <m:t>      =</m:t>
                    </m:r>
                    <m:r>
                      <a:rPr lang="ru-RU" sz="4400" b="1">
                        <a:latin typeface="Cambria Math" panose="02040503050406030204" pitchFamily="18" charset="0"/>
                      </a:rPr>
                      <m:t>𝟖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𝟑𝟓</m:t>
                        </m:r>
                      </m:num>
                      <m:den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sz="4400" b="1" i="1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ru-RU" sz="4400" b="1" i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ru-RU" sz="4400" b="1" i="1">
                        <a:latin typeface="Cambria Math" panose="02040503050406030204" pitchFamily="18" charset="0"/>
                      </a:rPr>
                      <m:t>𝟓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>
                            <a:latin typeface="Cambria Math" panose="02040503050406030204" pitchFamily="18" charset="0"/>
                          </a:rPr>
                          <m:t>𝟏𝟗</m:t>
                        </m:r>
                      </m:num>
                      <m:den>
                        <m:r>
                          <a:rPr lang="ru-RU" sz="4400" b="1" i="1">
                            <a:latin typeface="Cambria Math" panose="02040503050406030204" pitchFamily="18" charset="0"/>
                          </a:rPr>
                          <m:t>𝟑𝟓</m:t>
                        </m:r>
                      </m:den>
                    </m:f>
                    <m:r>
                      <a:rPr lang="ru-RU" sz="4400" b="1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4400" b="1" i="0" smtClean="0">
                        <a:latin typeface="Cambria Math" panose="02040503050406030204" pitchFamily="18" charset="0"/>
                      </a:rPr>
                      <m:t>𝟑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1" i="1" smtClean="0">
                            <a:latin typeface="Cambria Math" panose="02040503050406030204" pitchFamily="18" charset="0"/>
                          </a:rPr>
                          <m:t>𝟏𝟔</m:t>
                        </m:r>
                      </m:num>
                      <m:den>
                        <m:r>
                          <a:rPr lang="ru-RU" sz="4400" b="1" i="1">
                            <a:latin typeface="Cambria Math" panose="02040503050406030204" pitchFamily="18" charset="0"/>
                          </a:rPr>
                          <m:t>𝟑𝟓</m:t>
                        </m:r>
                      </m:den>
                    </m:f>
                  </m:oMath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3745" y="2327409"/>
                <a:ext cx="9934437" cy="3071803"/>
              </a:xfrm>
              <a:prstGeom prst="rect">
                <a:avLst/>
              </a:prstGeom>
              <a:blipFill>
                <a:blip r:embed="rId3"/>
                <a:stretch>
                  <a:fillRect l="-25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212731" y="895657"/>
            <a:ext cx="113824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319.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Вычислите значение выражения </a:t>
            </a:r>
          </a:p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удобным способом: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0167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75515" y="679416"/>
            <a:ext cx="79475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Задание.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Выполните действия: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293" y="1836584"/>
            <a:ext cx="9701213" cy="377018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79057" y="5479487"/>
                <a:ext cx="1700213" cy="112947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0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ru-RU" sz="3600" b="1" i="0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600" b="1"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ru-RU" sz="3600" b="1" i="1">
                              <a:latin typeface="Cambria Math" panose="02040503050406030204" pitchFamily="18" charset="0"/>
                            </a:rPr>
                            <m:t>𝟐𝟓</m:t>
                          </m:r>
                        </m:den>
                      </m:f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057" y="5479487"/>
                <a:ext cx="1700213" cy="112947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930429" y="4914749"/>
                <a:ext cx="1656156" cy="112947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0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ru-RU" sz="3600" b="1" i="0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600" b="1"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ru-RU" sz="3600" b="1" i="1">
                              <a:latin typeface="Cambria Math" panose="02040503050406030204" pitchFamily="18" charset="0"/>
                            </a:rPr>
                            <m:t>𝟐𝟓</m:t>
                          </m:r>
                        </m:den>
                      </m:f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0429" y="4914749"/>
                <a:ext cx="1656156" cy="112947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746388" y="4042057"/>
                <a:ext cx="1902803" cy="113306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0" smtClean="0">
                          <a:latin typeface="Cambria Math" panose="02040503050406030204" pitchFamily="18" charset="0"/>
                        </a:rPr>
                        <m:t>𝟓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600" b="1" i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ru-RU" sz="3600" b="1" i="1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ru-RU" sz="3600" b="1" i="0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600" b="1"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ru-RU" sz="3600" b="1" i="1">
                              <a:latin typeface="Cambria Math" panose="02040503050406030204" pitchFamily="18" charset="0"/>
                            </a:rPr>
                            <m:t>𝟐𝟓</m:t>
                          </m:r>
                        </m:den>
                      </m:f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6388" y="4042057"/>
                <a:ext cx="1902803" cy="113306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540151" y="3251026"/>
                <a:ext cx="1971704" cy="113306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0" smtClean="0">
                          <a:latin typeface="Cambria Math" panose="02040503050406030204" pitchFamily="18" charset="0"/>
                        </a:rPr>
                        <m:t>𝟓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600" b="1" i="0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ru-RU" sz="3600" b="1" i="1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ru-RU" sz="3600" b="1" i="0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600" b="1" i="0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ru-RU" sz="3600" b="1" i="1">
                              <a:latin typeface="Cambria Math" panose="02040503050406030204" pitchFamily="18" charset="0"/>
                            </a:rPr>
                            <m:t>𝟐𝟓</m:t>
                          </m:r>
                        </m:den>
                      </m:f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0151" y="3251026"/>
                <a:ext cx="1971704" cy="113306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8525219" y="2593427"/>
                <a:ext cx="2302701" cy="113306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0" smtClean="0">
                          <a:latin typeface="Cambria Math" panose="02040503050406030204" pitchFamily="18" charset="0"/>
                        </a:rPr>
                        <m:t>𝟓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600" b="1" i="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ru-RU" sz="3600" b="1" i="1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ru-RU" sz="3600" b="1" i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ru-RU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600" b="1" i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ru-RU" sz="3600" b="1" i="1">
                              <a:latin typeface="Cambria Math" panose="02040503050406030204" pitchFamily="18" charset="0"/>
                            </a:rPr>
                            <m:t>𝟐𝟓</m:t>
                          </m:r>
                        </m:den>
                      </m:f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5219" y="2593427"/>
                <a:ext cx="2302701" cy="113306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43550" y="3875074"/>
                <a:ext cx="1187595" cy="1129476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0" smtClean="0">
                          <a:latin typeface="Cambria Math" panose="02040503050406030204" pitchFamily="18" charset="0"/>
                        </a:rPr>
                        <m:t>𝟓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600" b="1"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ru-RU" sz="3600" b="1" i="1">
                              <a:latin typeface="Cambria Math" panose="02040503050406030204" pitchFamily="18" charset="0"/>
                            </a:rPr>
                            <m:t>𝟐𝟓</m:t>
                          </m:r>
                        </m:den>
                      </m:f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550" y="3875074"/>
                <a:ext cx="1187595" cy="112947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745408" y="3141559"/>
                <a:ext cx="1086717" cy="1129476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0" smtClean="0">
                          <a:latin typeface="Cambria Math" panose="02040503050406030204" pitchFamily="18" charset="0"/>
                        </a:rPr>
                        <m:t>𝟒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600" b="1" i="0" smtClean="0">
                              <a:latin typeface="Cambria Math" panose="02040503050406030204" pitchFamily="18" charset="0"/>
                            </a:rPr>
                            <m:t>𝟏𝟖</m:t>
                          </m:r>
                        </m:num>
                        <m:den>
                          <m:r>
                            <a:rPr lang="ru-RU" sz="3600" b="1" i="1">
                              <a:latin typeface="Cambria Math" panose="02040503050406030204" pitchFamily="18" charset="0"/>
                            </a:rPr>
                            <m:t>𝟐𝟓</m:t>
                          </m:r>
                        </m:den>
                      </m:f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5408" y="3141559"/>
                <a:ext cx="1086717" cy="112947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430043" y="2354176"/>
                <a:ext cx="1086717" cy="1144352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0" smtClean="0">
                          <a:latin typeface="Cambria Math" panose="02040503050406030204" pitchFamily="18" charset="0"/>
                        </a:rPr>
                        <m:t>𝟓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600" b="1" i="0" smtClean="0">
                              <a:latin typeface="Cambria Math" panose="02040503050406030204" pitchFamily="18" charset="0"/>
                            </a:rPr>
                            <m:t>𝟏𝟐</m:t>
                          </m:r>
                        </m:num>
                        <m:den>
                          <m:r>
                            <a:rPr lang="ru-RU" sz="3600" b="1" i="1">
                              <a:latin typeface="Cambria Math" panose="02040503050406030204" pitchFamily="18" charset="0"/>
                            </a:rPr>
                            <m:t>𝟐𝟓</m:t>
                          </m:r>
                        </m:den>
                      </m:f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0043" y="2354176"/>
                <a:ext cx="1086717" cy="114435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415111" y="1627531"/>
                <a:ext cx="1086717" cy="1129476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0" smtClean="0">
                          <a:latin typeface="Cambria Math" panose="02040503050406030204" pitchFamily="18" charset="0"/>
                        </a:rPr>
                        <m:t>𝟓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600" b="1" i="0" smtClean="0">
                              <a:latin typeface="Cambria Math" panose="02040503050406030204" pitchFamily="18" charset="0"/>
                            </a:rPr>
                            <m:t>𝟏𝟕</m:t>
                          </m:r>
                        </m:num>
                        <m:den>
                          <m:r>
                            <a:rPr lang="ru-RU" sz="3600" b="1" i="1">
                              <a:latin typeface="Cambria Math" panose="02040503050406030204" pitchFamily="18" charset="0"/>
                            </a:rPr>
                            <m:t>𝟐𝟓</m:t>
                          </m:r>
                        </m:den>
                      </m:f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5111" y="1627531"/>
                <a:ext cx="1086717" cy="112947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8576488" y="1019737"/>
                <a:ext cx="1086717" cy="1129476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0" smtClean="0">
                          <a:latin typeface="Cambria Math" panose="02040503050406030204" pitchFamily="18" charset="0"/>
                        </a:rPr>
                        <m:t>𝟑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600" b="1" i="0" smtClean="0"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ru-RU" sz="3600" b="1" i="1">
                              <a:latin typeface="Cambria Math" panose="02040503050406030204" pitchFamily="18" charset="0"/>
                            </a:rPr>
                            <m:t>𝟐𝟓</m:t>
                          </m:r>
                        </m:den>
                      </m:f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6488" y="1019737"/>
                <a:ext cx="1086717" cy="1129476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14"/>
          <a:srcRect r="53326"/>
          <a:stretch/>
        </p:blipFill>
        <p:spPr>
          <a:xfrm>
            <a:off x="543607" y="1283120"/>
            <a:ext cx="1869499" cy="237194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14"/>
          <a:srcRect l="41869"/>
          <a:stretch/>
        </p:blipFill>
        <p:spPr>
          <a:xfrm>
            <a:off x="10510288" y="687793"/>
            <a:ext cx="1502156" cy="211331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576488" y="4121169"/>
            <a:ext cx="2308039" cy="2425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0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2" grpId="0"/>
      <p:bldP spid="13" grpId="0"/>
      <p:bldP spid="14" grpId="0" animBg="1"/>
      <p:bldP spid="15" grpId="0" animBg="1"/>
      <p:bldP spid="16" grpId="0" animBg="1"/>
      <p:bldP spid="18" grpId="0" animBg="1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9728" y="865395"/>
            <a:ext cx="9255525" cy="5697965"/>
          </a:xfrm>
          <a:prstGeom prst="rect">
            <a:avLst/>
          </a:prstGeom>
        </p:spPr>
      </p:pic>
      <p:sp>
        <p:nvSpPr>
          <p:cNvPr id="3" name="object 2"/>
          <p:cNvSpPr/>
          <p:nvPr/>
        </p:nvSpPr>
        <p:spPr>
          <a:xfrm>
            <a:off x="2983" y="0"/>
            <a:ext cx="12189017" cy="81741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3" y="109532"/>
            <a:ext cx="12189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007909" y="1951637"/>
            <a:ext cx="817916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РЕШИТЬ ЗАДАЧИ </a:t>
            </a:r>
          </a:p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№ 309 (2), № 316, № 319 (2)</a:t>
            </a:r>
          </a:p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 СТРАНИЦАХ 56-57</a:t>
            </a:r>
          </a:p>
        </p:txBody>
      </p:sp>
    </p:spTree>
    <p:extLst>
      <p:ext uri="{BB962C8B-B14F-4D97-AF65-F5344CB8AC3E}">
        <p14:creationId xmlns:p14="http://schemas.microsoft.com/office/powerpoint/2010/main" val="98788062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2817588d474fe61d9ae682847cbfbfabcc3d3d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11583</TotalTime>
  <Words>328</Words>
  <Application>Microsoft Office PowerPoint</Application>
  <PresentationFormat>Широкоэкранный</PresentationFormat>
  <Paragraphs>143</Paragraphs>
  <Slides>19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Cambria Math</vt:lpstr>
      <vt:lpstr>Тема Office</vt:lpstr>
      <vt:lpstr>МАТЕМАТИКА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МАТЕМАТИКА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Пользователь</cp:lastModifiedBy>
  <cp:revision>805</cp:revision>
  <dcterms:created xsi:type="dcterms:W3CDTF">2020-08-26T00:15:27Z</dcterms:created>
  <dcterms:modified xsi:type="dcterms:W3CDTF">2020-11-11T15:38:40Z</dcterms:modified>
</cp:coreProperties>
</file>