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7" r:id="rId2"/>
    <p:sldId id="281" r:id="rId3"/>
    <p:sldId id="282" r:id="rId4"/>
    <p:sldId id="283" r:id="rId5"/>
    <p:sldId id="284" r:id="rId6"/>
    <p:sldId id="290" r:id="rId7"/>
    <p:sldId id="286" r:id="rId8"/>
    <p:sldId id="285" r:id="rId9"/>
    <p:sldId id="287" r:id="rId10"/>
    <p:sldId id="288" r:id="rId11"/>
    <p:sldId id="289" r:id="rId12"/>
    <p:sldId id="274" r:id="rId13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1414"/>
    <a:srgbClr val="1F169A"/>
    <a:srgbClr val="5A2781"/>
    <a:srgbClr val="200AA6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8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74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256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1953" y="2857320"/>
            <a:ext cx="6189503" cy="243047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 И ТЕСТОВ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2276" y="2857320"/>
            <a:ext cx="595744" cy="22878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9336" y="513132"/>
            <a:ext cx="57503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0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93356" y="1156956"/>
            <a:ext cx="1123624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5389" y="2611009"/>
            <a:ext cx="3913501" cy="311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7306" y="844421"/>
            <a:ext cx="10192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наименьшее общее кратное чисел 8 и 10.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2327" y="2024224"/>
            <a:ext cx="3574473" cy="523220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 = 2 · 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81746" y="2811640"/>
            <a:ext cx="1995054" cy="523220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= 2 · 5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90526" y="2422086"/>
            <a:ext cx="4140165" cy="523220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(8, 10) = 2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³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= 40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>
            <a:stCxn id="4" idx="3"/>
            <a:endCxn id="5" idx="1"/>
          </p:cNvCxnSpPr>
          <p:nvPr/>
        </p:nvCxnSpPr>
        <p:spPr>
          <a:xfrm>
            <a:off x="4876800" y="2285834"/>
            <a:ext cx="1013726" cy="397862"/>
          </a:xfrm>
          <a:prstGeom prst="straightConnector1">
            <a:avLst/>
          </a:prstGeom>
          <a:ln w="38100">
            <a:solidFill>
              <a:srgbClr val="9C141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4876800" y="2809054"/>
            <a:ext cx="1013726" cy="272504"/>
          </a:xfrm>
          <a:prstGeom prst="straightConnector1">
            <a:avLst/>
          </a:prstGeom>
          <a:ln w="38100">
            <a:solidFill>
              <a:srgbClr val="9C141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3089564" y="1759527"/>
            <a:ext cx="734291" cy="50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7306" y="3884393"/>
            <a:ext cx="110789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любые натуральные числа. На которое из данных ниже чисел выражение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+ 8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делится без остатка?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V="1">
            <a:off x="676631" y="5241180"/>
            <a:ext cx="734291" cy="50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6945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0653" y="993034"/>
            <a:ext cx="11106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натуральные числа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делящиеся друг на друга, если НОК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360, НОД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20.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6707" y="3095983"/>
            <a:ext cx="5619510" cy="523220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</a:t>
            </a:r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 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· НОД </a:t>
            </a:r>
            <a:r>
              <a:rPr lang="ru-RU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m, 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en-US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6707" y="3934824"/>
            <a:ext cx="5148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· НОД (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4532" y="4736439"/>
            <a:ext cx="4718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360 · 20 =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7 200 = 40 · 180  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6707" y="2204821"/>
            <a:ext cx="7739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40; 80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18; 20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40; 20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40; 180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594764" y="2658766"/>
            <a:ext cx="1593272" cy="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2690" y="3095983"/>
            <a:ext cx="2784765" cy="355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623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32489" y="2193313"/>
            <a:ext cx="68995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задачу № 145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28,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полное решение задачи и заполнить таблицу.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144" y="1472876"/>
            <a:ext cx="3923345" cy="400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8062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6385" y="936550"/>
            <a:ext cx="8526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простых делителей у числа 32?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6385" y="1585740"/>
            <a:ext cx="6378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Выпишем все делители числа 32: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510329"/>
              </p:ext>
            </p:extLst>
          </p:nvPr>
        </p:nvGraphicFramePr>
        <p:xfrm>
          <a:off x="871345" y="2352783"/>
          <a:ext cx="10460181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1731">
                  <a:extLst>
                    <a:ext uri="{9D8B030D-6E8A-4147-A177-3AD203B41FA5}">
                      <a16:colId xmlns:a16="http://schemas.microsoft.com/office/drawing/2014/main" val="383144357"/>
                    </a:ext>
                  </a:extLst>
                </a:gridCol>
                <a:gridCol w="1338075">
                  <a:extLst>
                    <a:ext uri="{9D8B030D-6E8A-4147-A177-3AD203B41FA5}">
                      <a16:colId xmlns:a16="http://schemas.microsoft.com/office/drawing/2014/main" val="604431332"/>
                    </a:ext>
                  </a:extLst>
                </a:gridCol>
                <a:gridCol w="1338075">
                  <a:extLst>
                    <a:ext uri="{9D8B030D-6E8A-4147-A177-3AD203B41FA5}">
                      <a16:colId xmlns:a16="http://schemas.microsoft.com/office/drawing/2014/main" val="2431354854"/>
                    </a:ext>
                  </a:extLst>
                </a:gridCol>
                <a:gridCol w="1338075">
                  <a:extLst>
                    <a:ext uri="{9D8B030D-6E8A-4147-A177-3AD203B41FA5}">
                      <a16:colId xmlns:a16="http://schemas.microsoft.com/office/drawing/2014/main" val="15389116"/>
                    </a:ext>
                  </a:extLst>
                </a:gridCol>
                <a:gridCol w="1338075">
                  <a:extLst>
                    <a:ext uri="{9D8B030D-6E8A-4147-A177-3AD203B41FA5}">
                      <a16:colId xmlns:a16="http://schemas.microsoft.com/office/drawing/2014/main" val="1836245535"/>
                    </a:ext>
                  </a:extLst>
                </a:gridCol>
                <a:gridCol w="1338075">
                  <a:extLst>
                    <a:ext uri="{9D8B030D-6E8A-4147-A177-3AD203B41FA5}">
                      <a16:colId xmlns:a16="http://schemas.microsoft.com/office/drawing/2014/main" val="1710686078"/>
                    </a:ext>
                  </a:extLst>
                </a:gridCol>
                <a:gridCol w="1338075">
                  <a:extLst>
                    <a:ext uri="{9D8B030D-6E8A-4147-A177-3AD203B41FA5}">
                      <a16:colId xmlns:a16="http://schemas.microsoft.com/office/drawing/2014/main" val="28760495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Делители 32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220222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832915" y="3102203"/>
            <a:ext cx="1163782" cy="2677656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AutoNum type="arabicPlain" startAt="32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8   2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4   2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2452255" y="3227610"/>
            <a:ext cx="4116" cy="2397337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620153" y="3726389"/>
            <a:ext cx="66778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= 2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= 2⁵</a:t>
            </a:r>
          </a:p>
          <a:p>
            <a:pPr algn="just"/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у числа 32 пять простых делителей, каждый из которых равен 2.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708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6099" y="735354"/>
            <a:ext cx="1141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наименьшее общее кратное следующих чисел: 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1) 45, 90, 180;       2) 25, 75, 100;        3) 30, 45, 225.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8878" y="2355273"/>
            <a:ext cx="1122218" cy="1815882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2202" y="2369128"/>
            <a:ext cx="1122218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5526" y="2355273"/>
            <a:ext cx="1482435" cy="2677656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90   2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45   3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15   3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5   5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6099" y="1705029"/>
            <a:ext cx="10280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Разложим  на множители числа 1) 45, 90, 180. 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302326" y="2466109"/>
            <a:ext cx="27709" cy="1565564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964871" y="2452255"/>
            <a:ext cx="13854" cy="1939636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862945" y="2466109"/>
            <a:ext cx="27708" cy="2410691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67770" y="2630031"/>
            <a:ext cx="59085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45 = 3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² 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90 = 2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180 = 2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(45, 90, 180) =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 ·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² ·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= 180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4073" y="5403273"/>
            <a:ext cx="4516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НОК (25, 75, 100) = 300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527961" y="5403273"/>
            <a:ext cx="453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НОК (30, 45, 225) = 450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7570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ИНТЕРЕСНО И ПОЗНАВАТЕЛЬНО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00550" y="735354"/>
            <a:ext cx="10140037" cy="563231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Полезные знания!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Можете ли вы представить себе миллиард?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прошло </a:t>
            </a:r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миллиард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секунд нужно ждать ровно </a:t>
            </a:r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года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Толщина книги в </a:t>
            </a:r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миллиард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 будет более </a:t>
            </a:r>
            <a:r>
              <a:rPr lang="ru-RU" sz="32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км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sz="4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1 000 000 000</a:t>
            </a:r>
            <a:endParaRPr lang="ru-RU" sz="4800" b="1" dirty="0">
              <a:solidFill>
                <a:srgbClr val="9C141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2615" y="735354"/>
            <a:ext cx="114176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простых чисел среди данных чисел: 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1,  2,  3,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  17,  23,  49,  64,  121,  304,  324,  1001?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413163" y="1620981"/>
            <a:ext cx="304800" cy="0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39634" y="1620981"/>
            <a:ext cx="290945" cy="0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165763" y="1620981"/>
            <a:ext cx="387928" cy="0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851563" y="1634835"/>
            <a:ext cx="401782" cy="0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717963" y="2452190"/>
            <a:ext cx="734291" cy="0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98" y="2714428"/>
            <a:ext cx="6479240" cy="3963464"/>
          </a:xfrm>
          <a:prstGeom prst="rect">
            <a:avLst/>
          </a:prstGeom>
        </p:spPr>
      </p:pic>
      <p:pic>
        <p:nvPicPr>
          <p:cNvPr id="15" name="Рисунок 14"/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532" y="3276936"/>
            <a:ext cx="2501537" cy="292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230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75020" y="1836305"/>
            <a:ext cx="63738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делителей у числа 72?</a:t>
            </a:r>
          </a:p>
          <a:p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20418"/>
              </p:ext>
            </p:extLst>
          </p:nvPr>
        </p:nvGraphicFramePr>
        <p:xfrm>
          <a:off x="364906" y="4571230"/>
          <a:ext cx="11242968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802">
                  <a:extLst>
                    <a:ext uri="{9D8B030D-6E8A-4147-A177-3AD203B41FA5}">
                      <a16:colId xmlns:a16="http://schemas.microsoft.com/office/drawing/2014/main" val="677131975"/>
                    </a:ext>
                  </a:extLst>
                </a:gridCol>
                <a:gridCol w="706582">
                  <a:extLst>
                    <a:ext uri="{9D8B030D-6E8A-4147-A177-3AD203B41FA5}">
                      <a16:colId xmlns:a16="http://schemas.microsoft.com/office/drawing/2014/main" val="1338855935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1738292406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984600983"/>
                    </a:ext>
                  </a:extLst>
                </a:gridCol>
                <a:gridCol w="623455">
                  <a:extLst>
                    <a:ext uri="{9D8B030D-6E8A-4147-A177-3AD203B41FA5}">
                      <a16:colId xmlns:a16="http://schemas.microsoft.com/office/drawing/2014/main" val="2407704562"/>
                    </a:ext>
                  </a:extLst>
                </a:gridCol>
                <a:gridCol w="678872">
                  <a:extLst>
                    <a:ext uri="{9D8B030D-6E8A-4147-A177-3AD203B41FA5}">
                      <a16:colId xmlns:a16="http://schemas.microsoft.com/office/drawing/2014/main" val="748433624"/>
                    </a:ext>
                  </a:extLst>
                </a:gridCol>
                <a:gridCol w="637309">
                  <a:extLst>
                    <a:ext uri="{9D8B030D-6E8A-4147-A177-3AD203B41FA5}">
                      <a16:colId xmlns:a16="http://schemas.microsoft.com/office/drawing/2014/main" val="2149152177"/>
                    </a:ext>
                  </a:extLst>
                </a:gridCol>
                <a:gridCol w="665019">
                  <a:extLst>
                    <a:ext uri="{9D8B030D-6E8A-4147-A177-3AD203B41FA5}">
                      <a16:colId xmlns:a16="http://schemas.microsoft.com/office/drawing/2014/main" val="499657306"/>
                    </a:ext>
                  </a:extLst>
                </a:gridCol>
                <a:gridCol w="803563">
                  <a:extLst>
                    <a:ext uri="{9D8B030D-6E8A-4147-A177-3AD203B41FA5}">
                      <a16:colId xmlns:a16="http://schemas.microsoft.com/office/drawing/2014/main" val="2804986416"/>
                    </a:ext>
                  </a:extLst>
                </a:gridCol>
                <a:gridCol w="692728">
                  <a:extLst>
                    <a:ext uri="{9D8B030D-6E8A-4147-A177-3AD203B41FA5}">
                      <a16:colId xmlns:a16="http://schemas.microsoft.com/office/drawing/2014/main" val="2605097432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775934420"/>
                    </a:ext>
                  </a:extLst>
                </a:gridCol>
                <a:gridCol w="748145">
                  <a:extLst>
                    <a:ext uri="{9D8B030D-6E8A-4147-A177-3AD203B41FA5}">
                      <a16:colId xmlns:a16="http://schemas.microsoft.com/office/drawing/2014/main" val="1083169304"/>
                    </a:ext>
                  </a:extLst>
                </a:gridCol>
                <a:gridCol w="851312">
                  <a:extLst>
                    <a:ext uri="{9D8B030D-6E8A-4147-A177-3AD203B41FA5}">
                      <a16:colId xmlns:a16="http://schemas.microsoft.com/office/drawing/2014/main" val="27365482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Делители 72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713214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 preferRelativeResize="0"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0715" y="1140628"/>
            <a:ext cx="2370437" cy="2776350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4946073" y="3159456"/>
            <a:ext cx="817418" cy="65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5917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75" y="824377"/>
            <a:ext cx="1141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общих делителей у чисел 6 и 16?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75" y="3448703"/>
            <a:ext cx="1141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сумму простых делителей числа 42?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863237"/>
              </p:ext>
            </p:extLst>
          </p:nvPr>
        </p:nvGraphicFramePr>
        <p:xfrm>
          <a:off x="789708" y="2089737"/>
          <a:ext cx="10520222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552">
                  <a:extLst>
                    <a:ext uri="{9D8B030D-6E8A-4147-A177-3AD203B41FA5}">
                      <a16:colId xmlns:a16="http://schemas.microsoft.com/office/drawing/2014/main" val="3395239368"/>
                    </a:ext>
                  </a:extLst>
                </a:gridCol>
                <a:gridCol w="1253704">
                  <a:extLst>
                    <a:ext uri="{9D8B030D-6E8A-4147-A177-3AD203B41FA5}">
                      <a16:colId xmlns:a16="http://schemas.microsoft.com/office/drawing/2014/main" val="172596226"/>
                    </a:ext>
                  </a:extLst>
                </a:gridCol>
                <a:gridCol w="1539930">
                  <a:extLst>
                    <a:ext uri="{9D8B030D-6E8A-4147-A177-3AD203B41FA5}">
                      <a16:colId xmlns:a16="http://schemas.microsoft.com/office/drawing/2014/main" val="3886122612"/>
                    </a:ext>
                  </a:extLst>
                </a:gridCol>
                <a:gridCol w="1644642">
                  <a:extLst>
                    <a:ext uri="{9D8B030D-6E8A-4147-A177-3AD203B41FA5}">
                      <a16:colId xmlns:a16="http://schemas.microsoft.com/office/drawing/2014/main" val="1588253168"/>
                    </a:ext>
                  </a:extLst>
                </a:gridCol>
                <a:gridCol w="1692841">
                  <a:extLst>
                    <a:ext uri="{9D8B030D-6E8A-4147-A177-3AD203B41FA5}">
                      <a16:colId xmlns:a16="http://schemas.microsoft.com/office/drawing/2014/main" val="3162515718"/>
                    </a:ext>
                  </a:extLst>
                </a:gridCol>
                <a:gridCol w="1797553">
                  <a:extLst>
                    <a:ext uri="{9D8B030D-6E8A-4147-A177-3AD203B41FA5}">
                      <a16:colId xmlns:a16="http://schemas.microsoft.com/office/drawing/2014/main" val="30918861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Делители 6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9C141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b="1" dirty="0">
                        <a:solidFill>
                          <a:srgbClr val="9C14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9C141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b="1" dirty="0">
                        <a:solidFill>
                          <a:srgbClr val="9C14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8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9401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Делители 16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9C141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800" b="1" dirty="0">
                        <a:solidFill>
                          <a:srgbClr val="9C14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9C141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800" b="1" dirty="0">
                        <a:solidFill>
                          <a:srgbClr val="9C1414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020989"/>
                  </a:ext>
                </a:extLst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2895600" y="1723064"/>
            <a:ext cx="568038" cy="0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89708" y="4544282"/>
            <a:ext cx="1343892" cy="1815882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42    2</a:t>
            </a:r>
          </a:p>
          <a:p>
            <a:pPr marL="342900" indent="-342900">
              <a:buAutoNum type="arabicPlain" startAt="21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7    7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468582" y="4655121"/>
            <a:ext cx="41563" cy="1565566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812474" y="4853129"/>
            <a:ext cx="2992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+ 3 + 7  = 12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48143" y="4333535"/>
            <a:ext cx="720437" cy="0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819" y="3976316"/>
            <a:ext cx="3520007" cy="238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62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4884" y="781750"/>
            <a:ext cx="11417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которое из данных чисел делится без остатка число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1 782 753?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3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884" y="3289085"/>
            <a:ext cx="1141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из пар чисел состоит из взаимно простых чисел?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(6;8)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(9; 25)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(12; 15)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все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7309" y="2618509"/>
            <a:ext cx="198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1 782 753,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18509" y="2617619"/>
            <a:ext cx="4911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+ 7 + 8 + 2 + 7 + 5 + 3 = 33,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89272" y="2617619"/>
            <a:ext cx="2092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 : 3 = 11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37309" y="2166745"/>
            <a:ext cx="665018" cy="1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175163" y="4205207"/>
            <a:ext cx="1537855" cy="5100"/>
          </a:xfrm>
          <a:prstGeom prst="line">
            <a:avLst/>
          </a:prstGeom>
          <a:ln w="5715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022" y="4390548"/>
            <a:ext cx="4212481" cy="21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65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902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ТЕСТОВ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884" y="810601"/>
            <a:ext cx="11417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9C141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Найдите НОД (168, 234, 60).</a:t>
            </a:r>
          </a:p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168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231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D)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2783" y="1867507"/>
            <a:ext cx="1468581" cy="2677656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168    2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84    2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42    2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21    3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7    7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662546" y="1974851"/>
            <a:ext cx="27708" cy="2352127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920837" y="1898640"/>
            <a:ext cx="1641764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234    2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117    3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39    3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13    13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793674" y="1970892"/>
            <a:ext cx="31172" cy="2020703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32074" y="1893961"/>
            <a:ext cx="1246908" cy="2246769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60    2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30    2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15    3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5    5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7869387" y="1974851"/>
            <a:ext cx="13853" cy="2020703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70610" y="4656703"/>
            <a:ext cx="2580409" cy="523220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168 = 2³ · 3 · 7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44587" y="4251337"/>
            <a:ext cx="2760517" cy="523220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234 = 2 · 3² · 13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743699" y="4269983"/>
            <a:ext cx="2382607" cy="523220"/>
          </a:xfrm>
          <a:prstGeom prst="rect">
            <a:avLst/>
          </a:prstGeom>
          <a:noFill/>
          <a:ln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= 2² · 3 · 5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20588" y="5701275"/>
            <a:ext cx="5153885" cy="523220"/>
          </a:xfrm>
          <a:prstGeom prst="rect">
            <a:avLst/>
          </a:prstGeom>
          <a:noFill/>
          <a:ln w="28575">
            <a:solidFill>
              <a:srgbClr val="9C1414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НОД (168, 234, 60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= 2 · 3 = 6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793673" y="1704110"/>
            <a:ext cx="665018" cy="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827" y="1071084"/>
            <a:ext cx="2793699" cy="289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865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070377ed129be6802fbd595637e0b13e0ac2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6589</TotalTime>
  <Words>836</Words>
  <Application>Microsoft Office PowerPoint</Application>
  <PresentationFormat>Широкоэкранный</PresentationFormat>
  <Paragraphs>149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473</cp:revision>
  <dcterms:created xsi:type="dcterms:W3CDTF">2020-08-26T00:15:27Z</dcterms:created>
  <dcterms:modified xsi:type="dcterms:W3CDTF">2020-10-03T09:17:46Z</dcterms:modified>
</cp:coreProperties>
</file>