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81" r:id="rId3"/>
    <p:sldId id="279" r:id="rId4"/>
    <p:sldId id="259" r:id="rId5"/>
    <p:sldId id="265" r:id="rId6"/>
    <p:sldId id="260" r:id="rId7"/>
    <p:sldId id="280" r:id="rId8"/>
    <p:sldId id="273" r:id="rId9"/>
    <p:sldId id="258" r:id="rId10"/>
    <p:sldId id="275" r:id="rId11"/>
    <p:sldId id="264" r:id="rId12"/>
    <p:sldId id="272" r:id="rId13"/>
    <p:sldId id="268" r:id="rId14"/>
    <p:sldId id="274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200AA6"/>
    <a:srgbClr val="1F169A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2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9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74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496882"/>
            <a:ext cx="6477231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4406" y="2905211"/>
            <a:ext cx="6658428" cy="20688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6841">
              <a:lnSpc>
                <a:spcPts val="5907"/>
              </a:lnSpc>
            </a:pPr>
            <a:r>
              <a:rPr lang="ru-RU" sz="5715" b="1" kern="800" spc="-53" dirty="0" smtClean="0">
                <a:solidFill>
                  <a:srgbClr val="1C5686">
                    <a:satMod val="13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Простые и составные числа.</a:t>
            </a:r>
            <a:endParaRPr sz="3698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456" y="2600674"/>
            <a:ext cx="308279" cy="26779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17655" y="513132"/>
            <a:ext cx="129550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75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5" y="1156956"/>
            <a:ext cx="1419809" cy="35154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117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17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34" y="2606932"/>
            <a:ext cx="3772693" cy="27273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Запомним!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289" y="1231092"/>
            <a:ext cx="11294783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 </a:t>
            </a:r>
            <a:r>
              <a:rPr lang="ru-RU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наименьшее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число равно 2.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единственное </a:t>
            </a:r>
            <a:r>
              <a:rPr lang="ru-RU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чётное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простое число.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простые числа – нечётные.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Простых чисел </a:t>
            </a:r>
            <a:r>
              <a:rPr lang="ru-RU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бесконечно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759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197" y="1076200"/>
            <a:ext cx="103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17, 22, 31, 35, 41, 47, 222, 241, 308 и 312 простые, а какие составные?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854" y="2563094"/>
            <a:ext cx="1995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5470" y="2512949"/>
            <a:ext cx="30064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09" y="2692105"/>
            <a:ext cx="2202459" cy="33965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6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8313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596" y="831381"/>
            <a:ext cx="1104207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Пользуясь признаками делимости чисел на 2, на 3 и на 5, покажите, что числа:   1) 708;      2) 873;      3) 3 302;     4) 8415; 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1 111 112   являются составными.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885" y="3169700"/>
            <a:ext cx="10375495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708 – чётное число, значит делится на 2;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873;  8 + 7 + 3 = 18, делится на 3 и на 9; 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3 302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чётное число, делится на 2;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8415 – оканчивается цифрой 5, значит делится на 5;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– чётное число, значит делится на 2.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898072" y="3366655"/>
            <a:ext cx="318655" cy="3740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16727" y="4644656"/>
            <a:ext cx="304800" cy="4075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26327" y="5915891"/>
            <a:ext cx="318655" cy="3740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05889" y="5235298"/>
            <a:ext cx="339437" cy="4312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051" y="918245"/>
            <a:ext cx="9324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94.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Найдите все простые решения двойных неравенств: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&lt;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 &lt; y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73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47 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62</a:t>
            </a:r>
            <a:endParaRPr lang="ru-RU"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51" y="2230186"/>
            <a:ext cx="50137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Решение: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&lt;</a:t>
            </a:r>
            <a:r>
              <a:rPr lang="ru-RU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</a:t>
            </a:r>
            <a:r>
              <a:rPr lang="ru-RU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endParaRPr lang="ru-RU" sz="3200" b="1" dirty="0" smtClean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73   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47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62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29, 31, 37, 41, 43, 47, 53, 59, 61, 67, 71, 73, 79, 83, 97.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6" y="2230186"/>
            <a:ext cx="6525491" cy="43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Задания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597" y="983781"/>
            <a:ext cx="110420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Решите задачи 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№ 96,   № 99,   № 100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 странице </a:t>
            </a:r>
            <a:r>
              <a:rPr lang="ru-RU" sz="2800" b="1" dirty="0" smtClean="0">
                <a:solidFill>
                  <a:srgbClr val="200AA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18.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Подсказки для заданий: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№ 96: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Начинайте решение с последнего двузначного и последнего трёхзначного чисел в обратном порядке, так как ответ должен быть наибольшим. 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№ 99: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Используйте признаки делимости на 2, 3, 5.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№ 100: 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Для быстрого решения составьте таблицу чисел от 10 по 40.</a:t>
            </a:r>
            <a:endParaRPr lang="ru-RU"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91" y="1173262"/>
            <a:ext cx="1180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числа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426,  675,  348,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407,  9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027,  6 327,  7 974,    на  1) 9; 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Ответ: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9;     675,    9 027,    6 327,    7 974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3;     426,    675,    348,    9 027,    6 327,    7 974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264" y="2931867"/>
            <a:ext cx="11622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Замените (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цифрой, при которой сумма 502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3; на 9.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Ответ: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(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подставить цифру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5 + 0 + 2 + 3 + 4 +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18.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64" y="4295942"/>
            <a:ext cx="933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 685, 347, 750, 885, 1230, 846, 1070 делятся: </a:t>
            </a:r>
          </a:p>
          <a:p>
            <a:pPr marL="457200" indent="-457200" algn="ctr">
              <a:lnSpc>
                <a:spcPct val="150000"/>
              </a:lnSpc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на 5;    2) и на 2, и на 5?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Ответ: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только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685,    885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2) и на 2, и на 5;      750,    1 230,    1 070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15" y="1040436"/>
            <a:ext cx="572243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Какие из следующих чисел делятся на 2, на 3, на 6: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370, 514, 916, 975, 1 020, 1 635, 5 754? Заполните столбики.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715" y="4031224"/>
            <a:ext cx="5722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Воспользуйтесь признаками делимости на 2, 3, 5, 9 и определите, делятся ли на них данные числа.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13 545        2) 25 347       3) 34 812        4) 16 540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69504"/>
              </p:ext>
            </p:extLst>
          </p:nvPr>
        </p:nvGraphicFramePr>
        <p:xfrm>
          <a:off x="6260143" y="1144427"/>
          <a:ext cx="5387859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95953">
                  <a:extLst>
                    <a:ext uri="{9D8B030D-6E8A-4147-A177-3AD203B41FA5}">
                      <a16:colId xmlns:a16="http://schemas.microsoft.com/office/drawing/2014/main" val="2023849249"/>
                    </a:ext>
                  </a:extLst>
                </a:gridCol>
                <a:gridCol w="1795953">
                  <a:extLst>
                    <a:ext uri="{9D8B030D-6E8A-4147-A177-3AD203B41FA5}">
                      <a16:colId xmlns:a16="http://schemas.microsoft.com/office/drawing/2014/main" val="1575161544"/>
                    </a:ext>
                  </a:extLst>
                </a:gridCol>
                <a:gridCol w="1795953">
                  <a:extLst>
                    <a:ext uri="{9D8B030D-6E8A-4147-A177-3AD203B41FA5}">
                      <a16:colId xmlns:a16="http://schemas.microsoft.com/office/drawing/2014/main" val="530572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370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975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5 754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28602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514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1 635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916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5 754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7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1 020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3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5 754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87072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23558"/>
              </p:ext>
            </p:extLst>
          </p:nvPr>
        </p:nvGraphicFramePr>
        <p:xfrm>
          <a:off x="6260142" y="4197479"/>
          <a:ext cx="5387860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2985">
                  <a:extLst>
                    <a:ext uri="{9D8B030D-6E8A-4147-A177-3AD203B41FA5}">
                      <a16:colId xmlns:a16="http://schemas.microsoft.com/office/drawing/2014/main" val="2023849249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1575161544"/>
                    </a:ext>
                  </a:extLst>
                </a:gridCol>
                <a:gridCol w="1274619">
                  <a:extLst>
                    <a:ext uri="{9D8B030D-6E8A-4147-A177-3AD203B41FA5}">
                      <a16:colId xmlns:a16="http://schemas.microsoft.com/office/drawing/2014/main" val="530572358"/>
                    </a:ext>
                  </a:extLst>
                </a:gridCol>
                <a:gridCol w="1270947">
                  <a:extLst>
                    <a:ext uri="{9D8B030D-6E8A-4147-A177-3AD203B41FA5}">
                      <a16:colId xmlns:a16="http://schemas.microsoft.com/office/drawing/2014/main" val="542042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34 812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13 545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13 545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13 545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28602"/>
                  </a:ext>
                </a:extLst>
              </a:tr>
              <a:tr h="344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16 540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25 347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16 540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34 812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34 812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7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Простые и составные числа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424" y="1057498"/>
            <a:ext cx="11399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натуральное число, кроме 1, имеет хотя бы два делителя. Каждое из чисел 2, 3, 5, 7 ,11, 13, 17 имеет два делителя: число 1 и само число. </a:t>
            </a: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: 1 = 2,      2 : 2 = 1;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5 : 1 = 5;      5 : 5 = 1;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13 : 1= 13,   13 : 13 = 1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22" y="4020054"/>
            <a:ext cx="1107735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1: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Если натуральное число имеет ровно два делителя (само число и 1), то оно называется простым.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667" y="5452644"/>
            <a:ext cx="977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определению, числа 2, 3, 5, 7, 11, 13, 17 простые числа.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8312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Простые и составные числа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917" y="1004087"/>
            <a:ext cx="10141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из чисел 4, 6, 12, 25, 28 имеет более двух делителей.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1 = 4,   4 : 2 = 2,   4 : 4 = 1,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12 : 1 = 12,   12 : 2 = 6,   12 : 3 = 4,   12 : 6 = 2,   12 : 12 = 1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346" y="3180760"/>
            <a:ext cx="98367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2: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натуральное число имеет больше двух делителей, то оно называется составным.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346" y="4434104"/>
            <a:ext cx="90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числа 4, 6, 12, 25, 28 – составные.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3" y="5318116"/>
            <a:ext cx="110773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Приходим к выводу: Число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является ни простым, ни составным.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94748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Простые и составные числа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909" y="1296897"/>
            <a:ext cx="6539345" cy="390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Эратосфен записывал натуральные числа на доске, покрытой воском, и выкалывал иглой составные числа. Доска становилась похожей на сито, на ней после прокалывания составных чисел оставались только простые числа. Эратосфен составил таблицу простых чисел только до 1 000. </a:t>
            </a:r>
            <a:endParaRPr lang="ru-RU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7" y="1296897"/>
            <a:ext cx="3392276" cy="357990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80961" y="5013276"/>
            <a:ext cx="4500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Эратосфен Киренский – греческий математик, астроном, географ, филолог и поэт.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 год до н. э. – 194 год до н. э.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8933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Простые и составные числа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019" y="1763158"/>
            <a:ext cx="7090507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примера, применим способ «Решето Эратосфена», для нахождения простых чисел, не превосходящих 25.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60888"/>
              </p:ext>
            </p:extLst>
          </p:nvPr>
        </p:nvGraphicFramePr>
        <p:xfrm>
          <a:off x="455774" y="4666293"/>
          <a:ext cx="11263752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6">
                  <a:extLst>
                    <a:ext uri="{9D8B030D-6E8A-4147-A177-3AD203B41FA5}">
                      <a16:colId xmlns:a16="http://schemas.microsoft.com/office/drawing/2014/main" val="350667350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40960513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267088832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27691350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6434616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75309579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9235227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80373345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90627505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41010899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45274909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070998200"/>
                    </a:ext>
                  </a:extLst>
                </a:gridCol>
              </a:tblGrid>
              <a:tr h="90808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824"/>
                  </a:ext>
                </a:extLst>
              </a:tr>
              <a:tr h="92071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4923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5774" y="3950484"/>
            <a:ext cx="11263752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Запишем все натуральные числа от 2 до 25.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5" y="1763158"/>
            <a:ext cx="3885652" cy="210688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2991" y="973791"/>
            <a:ext cx="386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Решето</a:t>
            </a:r>
            <a:r>
              <a:rPr lang="ru-RU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Эратосфена</a:t>
            </a:r>
            <a:endParaRPr lang="ru-RU" sz="32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0" y="0"/>
            <a:ext cx="12215813" cy="90489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Простые и составные числа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59009"/>
              </p:ext>
            </p:extLst>
          </p:nvPr>
        </p:nvGraphicFramePr>
        <p:xfrm>
          <a:off x="475481" y="1844899"/>
          <a:ext cx="11263752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6">
                  <a:extLst>
                    <a:ext uri="{9D8B030D-6E8A-4147-A177-3AD203B41FA5}">
                      <a16:colId xmlns:a16="http://schemas.microsoft.com/office/drawing/2014/main" val="350667350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40960513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267088832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27691350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6434616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75309579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9235227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80373345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90627505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41010899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45274909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070998200"/>
                    </a:ext>
                  </a:extLst>
                </a:gridCol>
              </a:tblGrid>
              <a:tr h="90808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824"/>
                  </a:ext>
                </a:extLst>
              </a:tr>
              <a:tr h="92071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4923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5481" y="1129866"/>
            <a:ext cx="11263752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Вычёркиваем все числа, кратные 2, кроме 2.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1" y="3898669"/>
            <a:ext cx="11263752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Вычёркиваем все числа, кратные 3, кроме 3.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590251" y="193599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425977" y="1909333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261703" y="1909332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183043" y="193599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0104383" y="193599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09051" y="2855141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90250" y="2855141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25977" y="2855141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358687" y="2855140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183042" y="2855140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0030133" y="2855139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78371"/>
              </p:ext>
            </p:extLst>
          </p:nvPr>
        </p:nvGraphicFramePr>
        <p:xfrm>
          <a:off x="475481" y="4562867"/>
          <a:ext cx="11263752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6">
                  <a:extLst>
                    <a:ext uri="{9D8B030D-6E8A-4147-A177-3AD203B41FA5}">
                      <a16:colId xmlns:a16="http://schemas.microsoft.com/office/drawing/2014/main" val="350667350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40960513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267088832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27691350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6434616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75309579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9235227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80373345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90627505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41010899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45274909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070998200"/>
                    </a:ext>
                  </a:extLst>
                </a:gridCol>
              </a:tblGrid>
              <a:tr h="90808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824"/>
                  </a:ext>
                </a:extLst>
              </a:tr>
              <a:tr h="92071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49235"/>
                  </a:ext>
                </a:extLst>
              </a:tr>
            </a:tbl>
          </a:graphicData>
        </a:graphic>
      </p:graphicFrame>
      <p:cxnSp>
        <p:nvCxnSpPr>
          <p:cNvPr id="49" name="Прямая соединительная линия 48"/>
          <p:cNvCxnSpPr/>
          <p:nvPr/>
        </p:nvCxnSpPr>
        <p:spPr>
          <a:xfrm flipH="1">
            <a:off x="2590251" y="4653966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425977" y="4627301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261703" y="4627300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8183043" y="4653966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0104383" y="4653966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09051" y="5573109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590250" y="5573109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425977" y="5573109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358687" y="557310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8183042" y="557310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0030133" y="5573107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456535" y="4669906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302054" y="4720483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0156966" y="4696573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668936" y="5573107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531145" y="5609933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0127124" y="5598526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72132" y="5582122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-23813" y="-118809"/>
            <a:ext cx="12215813" cy="76959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Простые и составные числа</a:t>
            </a:r>
            <a:endParaRPr sz="4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72" y="772725"/>
            <a:ext cx="11263752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Вычёркиваем все числа, кратные 5, кроме 5.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57408"/>
              </p:ext>
            </p:extLst>
          </p:nvPr>
        </p:nvGraphicFramePr>
        <p:xfrm>
          <a:off x="447772" y="1417885"/>
          <a:ext cx="11263752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6">
                  <a:extLst>
                    <a:ext uri="{9D8B030D-6E8A-4147-A177-3AD203B41FA5}">
                      <a16:colId xmlns:a16="http://schemas.microsoft.com/office/drawing/2014/main" val="350667350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40960513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267088832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27691350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6434616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753095793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69235227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380373345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906275056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410108998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1452749095"/>
                    </a:ext>
                  </a:extLst>
                </a:gridCol>
                <a:gridCol w="938646">
                  <a:extLst>
                    <a:ext uri="{9D8B030D-6E8A-4147-A177-3AD203B41FA5}">
                      <a16:colId xmlns:a16="http://schemas.microsoft.com/office/drawing/2014/main" val="2070998200"/>
                    </a:ext>
                  </a:extLst>
                </a:gridCol>
              </a:tblGrid>
              <a:tr h="90808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824"/>
                  </a:ext>
                </a:extLst>
              </a:tr>
              <a:tr h="92071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16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19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21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22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24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4923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2562542" y="1508984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398268" y="1482319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33994" y="1482318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155334" y="1508984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076674" y="1508984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81342" y="2428127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62541" y="2428127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398268" y="2428127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30978" y="2428126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155333" y="2428126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0002424" y="2428125"/>
            <a:ext cx="526473" cy="67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8826" y="1524924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74345" y="1575501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129257" y="1551591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41227" y="2428125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03436" y="2464951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099415" y="2453544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44423" y="2437140"/>
            <a:ext cx="421305" cy="6096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27623" y="1826705"/>
            <a:ext cx="6373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33224" y="2767562"/>
            <a:ext cx="6373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33994" y="2767562"/>
            <a:ext cx="6234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889124" y="2767562"/>
            <a:ext cx="688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0252" y="3678770"/>
            <a:ext cx="11263752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Кроме самих чисел 7, 11, 13, 27, 19, 23 не осталось чисел, кратных им.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772" y="5112327"/>
            <a:ext cx="1124794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числа 2, 3, 5, 7, 11, 13, 17, 19, 23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 числа, не большие 25.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1342" y="1501369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470259" y="1485365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78802" y="1485365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40344" y="1501369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019018" y="1488023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931230" y="1485365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378802" y="2351090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93126" y="2359211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007386" y="2369797"/>
            <a:ext cx="669458" cy="8048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325665a6aa4551f257316ae0734ed44675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1202</Words>
  <Application>Microsoft Office PowerPoint</Application>
  <PresentationFormat>Широкоэкранный</PresentationFormat>
  <Paragraphs>218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Простые и составные числа</vt:lpstr>
      <vt:lpstr>Простые и составные 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196</cp:revision>
  <dcterms:created xsi:type="dcterms:W3CDTF">2020-08-26T00:15:27Z</dcterms:created>
  <dcterms:modified xsi:type="dcterms:W3CDTF">2020-09-18T07:01:16Z</dcterms:modified>
</cp:coreProperties>
</file>