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7" r:id="rId2"/>
    <p:sldId id="281" r:id="rId3"/>
    <p:sldId id="279" r:id="rId4"/>
    <p:sldId id="259" r:id="rId5"/>
    <p:sldId id="265" r:id="rId6"/>
    <p:sldId id="260" r:id="rId7"/>
    <p:sldId id="280" r:id="rId8"/>
    <p:sldId id="273" r:id="rId9"/>
    <p:sldId id="258" r:id="rId10"/>
    <p:sldId id="275" r:id="rId11"/>
    <p:sldId id="264" r:id="rId12"/>
    <p:sldId id="272" r:id="rId13"/>
    <p:sldId id="268" r:id="rId14"/>
    <p:sldId id="274" r:id="rId15"/>
  </p:sldIdLst>
  <p:sldSz cx="12192000" cy="6858000"/>
  <p:notesSz cx="6858000" cy="9144000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1414"/>
    <a:srgbClr val="200AA6"/>
    <a:srgbClr val="1F169A"/>
    <a:srgbClr val="FF99FF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762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2293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593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3747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496882"/>
            <a:ext cx="6477231" cy="1136984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7186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718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34406" y="2905211"/>
            <a:ext cx="6658428" cy="206883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4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</a:p>
          <a:p>
            <a:pPr marL="26841">
              <a:lnSpc>
                <a:spcPts val="5907"/>
              </a:lnSpc>
            </a:pPr>
            <a:r>
              <a:rPr lang="ru-RU" sz="5715" b="1" kern="800" spc="-53" dirty="0" smtClean="0">
                <a:solidFill>
                  <a:srgbClr val="1C5686">
                    <a:satMod val="130000"/>
                  </a:srgbClr>
                </a:solidFill>
                <a:latin typeface="Arial" pitchFamily="34" charset="0"/>
                <a:ea typeface="+mj-ea"/>
                <a:cs typeface="Arial" pitchFamily="34" charset="0"/>
              </a:rPr>
              <a:t>Простые и составные числа.</a:t>
            </a:r>
            <a:endParaRPr sz="3698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23456" y="2600674"/>
            <a:ext cx="308279" cy="26779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17655" y="513132"/>
            <a:ext cx="1295509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756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93355" y="1156956"/>
            <a:ext cx="1419809" cy="35154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117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117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980" y="220964"/>
            <a:ext cx="1773947" cy="179858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834" y="2606932"/>
            <a:ext cx="3772693" cy="272733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>
            <a:spLocks/>
          </p:cNvSpPr>
          <p:nvPr/>
        </p:nvSpPr>
        <p:spPr>
          <a:xfrm>
            <a:off x="459288" y="256461"/>
            <a:ext cx="11294784" cy="718170"/>
          </a:xfrm>
          <a:prstGeom prst="rect">
            <a:avLst/>
          </a:prstGeom>
        </p:spPr>
        <p:txBody>
          <a:bodyPr vert="horz" wrap="square" lIns="0" tIns="3488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35" algn="ctr">
              <a:spcBef>
                <a:spcPts val="275"/>
              </a:spcBef>
            </a:pPr>
            <a:r>
              <a:rPr lang="en-US" sz="4438" spc="32" dirty="0">
                <a:latin typeface="Arial" pitchFamily="34" charset="0"/>
                <a:cs typeface="Arial" pitchFamily="34" charset="0"/>
              </a:rPr>
              <a:t>ARALASHMAGA OID MASALALAR</a:t>
            </a:r>
            <a:endParaRPr lang="en-US" sz="4438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2983" y="0"/>
            <a:ext cx="12175301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Запомним!</a:t>
            </a:r>
            <a:endParaRPr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9289" y="1231092"/>
            <a:ext cx="11294783" cy="470898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Самое </a:t>
            </a:r>
            <a:r>
              <a:rPr lang="ru-RU" sz="40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первое наименьшее 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простое число равно 2. 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– единственное </a:t>
            </a:r>
            <a:r>
              <a:rPr lang="ru-RU" sz="40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чётное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простое число. 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Остальные простые числа – нечётные. 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Простых чисел </a:t>
            </a:r>
            <a:r>
              <a:rPr lang="ru-RU" sz="40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бесконечно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много.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24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>
            <a:spLocks/>
          </p:cNvSpPr>
          <p:nvPr/>
        </p:nvSpPr>
        <p:spPr>
          <a:xfrm>
            <a:off x="459288" y="256461"/>
            <a:ext cx="11294784" cy="718170"/>
          </a:xfrm>
          <a:prstGeom prst="rect">
            <a:avLst/>
          </a:prstGeom>
        </p:spPr>
        <p:txBody>
          <a:bodyPr vert="horz" wrap="square" lIns="0" tIns="3488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35" algn="ctr">
              <a:spcBef>
                <a:spcPts val="275"/>
              </a:spcBef>
            </a:pPr>
            <a:r>
              <a:rPr lang="en-US" sz="4438" spc="32" dirty="0">
                <a:latin typeface="Arial" pitchFamily="34" charset="0"/>
                <a:cs typeface="Arial" pitchFamily="34" charset="0"/>
              </a:rPr>
              <a:t>ARALASHMAGA OID MASALALAR</a:t>
            </a:r>
            <a:endParaRPr lang="en-US" sz="4438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2983" y="0"/>
            <a:ext cx="12175301" cy="7590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Решение задач</a:t>
            </a:r>
            <a:endParaRPr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98197" y="1076200"/>
            <a:ext cx="103077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92.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из чисел 17, 22, 31, 35, 41, 47, 222, 241, 308 и 312 простые, а какие составные?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37854" y="2563094"/>
            <a:ext cx="199505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Простые: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241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25470" y="2512949"/>
            <a:ext cx="3006437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Составные: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222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308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312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4409" y="2692105"/>
            <a:ext cx="2202459" cy="3396563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56214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75301" cy="8313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Решение задач</a:t>
            </a:r>
            <a:endParaRPr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9596" y="831381"/>
            <a:ext cx="11042072" cy="1951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93.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Пользуясь признаками делимости чисел на 2, на 3 и на 5, покажите, что числа:   1) 708;      2) 873;      3) 3 302;     4) 8415;  </a:t>
            </a:r>
          </a:p>
          <a:p>
            <a:pPr algn="just"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5) 1 111 112   являются составными.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2885" y="3169700"/>
            <a:ext cx="10375495" cy="332398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arenR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708 – чётное число, значит делится на 2;</a:t>
            </a:r>
          </a:p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873;  8 + 7 + 3 = 18, делится на 3 и на 9; </a:t>
            </a:r>
          </a:p>
          <a:p>
            <a:pPr marL="342900" indent="-342900">
              <a:lnSpc>
                <a:spcPct val="150000"/>
              </a:lnSpc>
              <a:buAutoNum type="arabicParenR" startAt="3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3 302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чётное число, делится на 2;</a:t>
            </a:r>
          </a:p>
          <a:p>
            <a:pPr marL="342900" indent="-342900">
              <a:lnSpc>
                <a:spcPct val="150000"/>
              </a:lnSpc>
              <a:buAutoNum type="arabicParenR" startAt="3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8415 – оканчивается цифрой 5, значит делится на 5;</a:t>
            </a:r>
          </a:p>
          <a:p>
            <a:pPr marL="342900" indent="-342900">
              <a:lnSpc>
                <a:spcPct val="150000"/>
              </a:lnSpc>
              <a:buAutoNum type="arabicParenR" startAt="3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111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112 – чётное число, значит делится на 2.</a:t>
            </a:r>
            <a:endParaRPr lang="ru-RU" sz="2800" dirty="0"/>
          </a:p>
        </p:txBody>
      </p:sp>
      <p:sp>
        <p:nvSpPr>
          <p:cNvPr id="6" name="Овал 5"/>
          <p:cNvSpPr/>
          <p:nvPr/>
        </p:nvSpPr>
        <p:spPr>
          <a:xfrm>
            <a:off x="1898072" y="3366655"/>
            <a:ext cx="318655" cy="374073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216727" y="4644656"/>
            <a:ext cx="304800" cy="40754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826327" y="5915891"/>
            <a:ext cx="318655" cy="374073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105889" y="5235298"/>
            <a:ext cx="339437" cy="43121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52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75301" cy="77585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Решение задач</a:t>
            </a:r>
            <a:endParaRPr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93051" y="918245"/>
            <a:ext cx="932410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94. </a:t>
            </a:r>
            <a:r>
              <a:rPr lang="ru-RU" sz="2800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Найдите все простые решения двойных неравенств: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ru-RU" sz="2800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45</a:t>
            </a:r>
            <a:r>
              <a:rPr lang="en-US" sz="2800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&lt; </a:t>
            </a:r>
            <a:r>
              <a:rPr lang="en-US" sz="2800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x &lt;</a:t>
            </a:r>
            <a:r>
              <a:rPr lang="ru-RU" sz="2800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90 </a:t>
            </a:r>
            <a:r>
              <a:rPr lang="ru-RU" sz="2800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        </a:t>
            </a:r>
            <a:r>
              <a:rPr lang="en-US" sz="2800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2) </a:t>
            </a:r>
            <a:r>
              <a:rPr lang="ru-RU" sz="2800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23 &lt; y</a:t>
            </a:r>
            <a:r>
              <a:rPr lang="ru-RU" sz="2800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≤</a:t>
            </a:r>
            <a:r>
              <a:rPr lang="ru-RU" sz="2800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73</a:t>
            </a:r>
            <a:r>
              <a:rPr lang="ru-RU" sz="2800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           </a:t>
            </a:r>
            <a:r>
              <a:rPr lang="en-US" sz="2800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3) </a:t>
            </a:r>
            <a:r>
              <a:rPr lang="ru-RU" sz="2800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47 </a:t>
            </a:r>
            <a:r>
              <a:rPr lang="en-US" sz="28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≤ </a:t>
            </a:r>
            <a:r>
              <a:rPr lang="ru-RU" sz="2800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y </a:t>
            </a:r>
            <a:r>
              <a:rPr lang="en-US" sz="28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&lt; </a:t>
            </a:r>
            <a:r>
              <a:rPr lang="en-US" sz="2800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62</a:t>
            </a:r>
            <a:endParaRPr lang="ru-RU" sz="2800" b="1" dirty="0">
              <a:solidFill>
                <a:srgbClr val="00206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1051" y="2230186"/>
            <a:ext cx="5013785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Решение: 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ru-RU" sz="3200" b="1" dirty="0" smtClean="0">
                <a:solidFill>
                  <a:srgbClr val="00B05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45</a:t>
            </a:r>
            <a:r>
              <a:rPr lang="en-US" sz="3200" b="1" dirty="0" smtClean="0">
                <a:solidFill>
                  <a:srgbClr val="00B05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3200" b="1" dirty="0" smtClean="0">
                <a:solidFill>
                  <a:srgbClr val="00B05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&lt; </a:t>
            </a:r>
            <a:r>
              <a:rPr lang="en-US" sz="3200" b="1" dirty="0" smtClean="0">
                <a:solidFill>
                  <a:srgbClr val="00B05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x &lt;</a:t>
            </a:r>
            <a:r>
              <a:rPr lang="ru-RU" sz="3200" b="1" dirty="0" smtClean="0">
                <a:solidFill>
                  <a:srgbClr val="00B05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3200" b="1" dirty="0" smtClean="0">
                <a:solidFill>
                  <a:srgbClr val="00B05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90</a:t>
            </a:r>
            <a:r>
              <a:rPr lang="ru-RU" sz="3200" b="1" dirty="0" smtClean="0">
                <a:solidFill>
                  <a:srgbClr val="00B05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 </a:t>
            </a:r>
            <a:r>
              <a:rPr lang="en-US" sz="3200" b="1" dirty="0" smtClean="0">
                <a:solidFill>
                  <a:srgbClr val="00B05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   </a:t>
            </a:r>
            <a:endParaRPr lang="ru-RU" sz="3200" b="1" dirty="0" smtClean="0">
              <a:solidFill>
                <a:srgbClr val="00B05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23 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&lt;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y</a:t>
            </a: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≤</a:t>
            </a: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73    </a:t>
            </a:r>
            <a:endParaRPr lang="ru-RU" sz="3200" b="1" dirty="0" smtClean="0">
              <a:solidFill>
                <a:schemeClr val="accent4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47 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≤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y 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&lt;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62</a:t>
            </a:r>
            <a:endParaRPr lang="ru-RU" sz="3200" b="1" dirty="0" smtClean="0">
              <a:solidFill>
                <a:schemeClr val="accent2">
                  <a:lumMod val="75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29, 31, 37, 41, 43, 47, 53, 59, 61, 67, 71, 73, 79, 83, 97. 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4836" y="2230186"/>
            <a:ext cx="6525491" cy="4377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955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75301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Задания</a:t>
            </a:r>
            <a:endParaRPr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9597" y="983781"/>
            <a:ext cx="11042072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Решите задачи  </a:t>
            </a:r>
            <a:r>
              <a:rPr lang="ru-RU" sz="2800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№ 96,   № 99,   № 100  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на странице </a:t>
            </a:r>
            <a:r>
              <a:rPr lang="ru-RU" sz="2800" b="1" dirty="0" smtClean="0">
                <a:solidFill>
                  <a:srgbClr val="200AA6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18.</a:t>
            </a:r>
          </a:p>
          <a:p>
            <a:pPr algn="just">
              <a:lnSpc>
                <a:spcPct val="150000"/>
              </a:lnSpc>
            </a:pPr>
            <a:r>
              <a:rPr lang="ru-RU" sz="28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Подсказки для заданий:</a:t>
            </a:r>
          </a:p>
          <a:p>
            <a:pPr algn="just">
              <a:lnSpc>
                <a:spcPct val="150000"/>
              </a:lnSpc>
            </a:pP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№ 96: </a:t>
            </a:r>
            <a:r>
              <a:rPr lang="ru-RU" sz="2800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Начинайте решение с последнего двузначного и последнего трёхзначного чисел в обратном порядке, так как ответ должен быть наибольшим.  </a:t>
            </a:r>
          </a:p>
          <a:p>
            <a:pPr algn="just">
              <a:lnSpc>
                <a:spcPct val="150000"/>
              </a:lnSpc>
            </a:pPr>
            <a:r>
              <a:rPr lang="ru-RU" sz="2800" b="1" dirty="0" smtClean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№ 99: </a:t>
            </a:r>
            <a:r>
              <a:rPr lang="ru-RU" sz="2800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Используйте признаки делимости на 2, 3, 5.</a:t>
            </a:r>
          </a:p>
          <a:p>
            <a:pPr algn="just">
              <a:lnSpc>
                <a:spcPct val="150000"/>
              </a:lnSpc>
            </a:pPr>
            <a:r>
              <a:rPr lang="ru-RU" sz="2800" b="1" dirty="0" smtClean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№ 100: </a:t>
            </a:r>
            <a:r>
              <a:rPr lang="ru-RU" sz="2800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Для быстрого решения составьте таблицу чисел от 10 по 40.</a:t>
            </a:r>
            <a:endParaRPr lang="ru-RU" sz="2800" b="1" dirty="0">
              <a:solidFill>
                <a:srgbClr val="00206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880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75301" cy="104043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Проверка самостоятельной работы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4691" y="1173262"/>
            <a:ext cx="1180407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Делятся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 числа 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426,  675,  348, 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407,  9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027,  6 327,  7 974,    на  1) 9;   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Ответ: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 9;     675,    9 027,    6 327,    7 974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2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 3;     426,    675,    348,    9 027,    6 327,    7 974 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5264" y="2931867"/>
            <a:ext cx="116229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Замените (</a:t>
            </a: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цифрой, при которой сумма 502 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34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делится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3; на 9.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Ответ: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Вместо (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подставить цифру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   5 + 0 + 2 + 3 + 4 +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18.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5264" y="4295942"/>
            <a:ext cx="93384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из чисел  685, 347, 750, 885, 1230, 846, 1070 делятся: </a:t>
            </a:r>
          </a:p>
          <a:p>
            <a:pPr marL="457200" indent="-457200" algn="ctr">
              <a:lnSpc>
                <a:spcPct val="150000"/>
              </a:lnSpc>
              <a:buAutoNum type="arabicParenR"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только на 5;    2) и на 2, и на 5? 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Ответ: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только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5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       685,    885</a:t>
            </a:r>
          </a:p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2) и на 2, и на 5;      750,    1 230,    1 070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708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75301" cy="104043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Проверка самостоятельной работы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9715" y="1040436"/>
            <a:ext cx="5722430" cy="2239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Какие из следующих чисел делятся на 2, на 3, на 6:  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370, 514, 916, 975, 1 020, 1 635, 5 754? Заполните столбики.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9715" y="4031224"/>
            <a:ext cx="57224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Воспользуйтесь признаками делимости на 2, 3, 5, 9 и определите, делятся ли на них данные числа.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13 545        2) 25 347       3) 34 812        4) 16 540 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0669504"/>
              </p:ext>
            </p:extLst>
          </p:nvPr>
        </p:nvGraphicFramePr>
        <p:xfrm>
          <a:off x="6260143" y="1144427"/>
          <a:ext cx="5387859" cy="274320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795953">
                  <a:extLst>
                    <a:ext uri="{9D8B030D-6E8A-4147-A177-3AD203B41FA5}">
                      <a16:colId xmlns:a16="http://schemas.microsoft.com/office/drawing/2014/main" val="2023849249"/>
                    </a:ext>
                  </a:extLst>
                </a:gridCol>
                <a:gridCol w="1795953">
                  <a:extLst>
                    <a:ext uri="{9D8B030D-6E8A-4147-A177-3AD203B41FA5}">
                      <a16:colId xmlns:a16="http://schemas.microsoft.com/office/drawing/2014/main" val="1575161544"/>
                    </a:ext>
                  </a:extLst>
                </a:gridCol>
                <a:gridCol w="1795953">
                  <a:extLst>
                    <a:ext uri="{9D8B030D-6E8A-4147-A177-3AD203B41FA5}">
                      <a16:colId xmlns:a16="http://schemas.microsoft.com/office/drawing/2014/main" val="5305723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На 2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На 3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На 6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717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370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975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5 754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7328602"/>
                  </a:ext>
                </a:extLst>
              </a:tr>
              <a:tr h="418366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514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1 635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92360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916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5 754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3079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1 020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37306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5 754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3287072"/>
                  </a:ext>
                </a:extLst>
              </a:tr>
            </a:tbl>
          </a:graphicData>
        </a:graphic>
      </p:graphicFrame>
      <p:graphicFrame>
        <p:nvGraphicFramePr>
          <p:cNvPr id="40" name="Таблица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3823558"/>
              </p:ext>
            </p:extLst>
          </p:nvPr>
        </p:nvGraphicFramePr>
        <p:xfrm>
          <a:off x="6260142" y="4197479"/>
          <a:ext cx="5387860" cy="182880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442985">
                  <a:extLst>
                    <a:ext uri="{9D8B030D-6E8A-4147-A177-3AD203B41FA5}">
                      <a16:colId xmlns:a16="http://schemas.microsoft.com/office/drawing/2014/main" val="2023849249"/>
                    </a:ext>
                  </a:extLst>
                </a:gridCol>
                <a:gridCol w="1399309">
                  <a:extLst>
                    <a:ext uri="{9D8B030D-6E8A-4147-A177-3AD203B41FA5}">
                      <a16:colId xmlns:a16="http://schemas.microsoft.com/office/drawing/2014/main" val="1575161544"/>
                    </a:ext>
                  </a:extLst>
                </a:gridCol>
                <a:gridCol w="1274619">
                  <a:extLst>
                    <a:ext uri="{9D8B030D-6E8A-4147-A177-3AD203B41FA5}">
                      <a16:colId xmlns:a16="http://schemas.microsoft.com/office/drawing/2014/main" val="530572358"/>
                    </a:ext>
                  </a:extLst>
                </a:gridCol>
                <a:gridCol w="1270947">
                  <a:extLst>
                    <a:ext uri="{9D8B030D-6E8A-4147-A177-3AD203B41FA5}">
                      <a16:colId xmlns:a16="http://schemas.microsoft.com/office/drawing/2014/main" val="5420424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На 2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На 3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На 5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На 9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717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34 812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13 545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13 545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13 545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7328602"/>
                  </a:ext>
                </a:extLst>
              </a:tr>
              <a:tr h="34404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16 540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25 347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16 540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34 812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92360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34 812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30792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9147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0"/>
            <a:ext cx="12192000" cy="95726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Простые и составные числа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6424" y="1057498"/>
            <a:ext cx="1139915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Каждое натуральное число, кроме 1, имеет хотя бы два делителя. Каждое из чисел 2, 3, 5, 7 ,11, 13, 17 имеет два делителя: число 1 и само число. </a:t>
            </a:r>
            <a:r>
              <a:rPr lang="ru-RU" sz="24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Например: 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: 1 = 2,      2 : 2 = 1; </a:t>
            </a:r>
          </a:p>
          <a:p>
            <a:pPr algn="just">
              <a:lnSpc>
                <a:spcPct val="15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5 : 1 = 5;      5 : 5 = 1; </a:t>
            </a:r>
          </a:p>
          <a:p>
            <a:pPr algn="just">
              <a:lnSpc>
                <a:spcPct val="15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13 : 1= 13,   13 : 13 = 1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7322" y="4020054"/>
            <a:ext cx="11077354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 1: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Если натуральное число имеет ровно два делителя (само число и 1), то оно называется простым.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81667" y="5452644"/>
            <a:ext cx="9773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определению, числа 2, 3, 5, 7, 11, 13, 17 простые числа.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031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>
            <a:spLocks/>
          </p:cNvSpPr>
          <p:nvPr/>
        </p:nvSpPr>
        <p:spPr>
          <a:xfrm>
            <a:off x="459288" y="256461"/>
            <a:ext cx="11294784" cy="718170"/>
          </a:xfrm>
          <a:prstGeom prst="rect">
            <a:avLst/>
          </a:prstGeom>
        </p:spPr>
        <p:txBody>
          <a:bodyPr vert="horz" wrap="square" lIns="0" tIns="3488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35" algn="ctr">
              <a:spcBef>
                <a:spcPts val="275"/>
              </a:spcBef>
            </a:pPr>
            <a:r>
              <a:rPr lang="en-US" sz="4438" spc="32" dirty="0">
                <a:latin typeface="Arial" pitchFamily="34" charset="0"/>
                <a:cs typeface="Arial" pitchFamily="34" charset="0"/>
              </a:rPr>
              <a:t>ARALASHMAGA OID MASALALAR</a:t>
            </a:r>
            <a:endParaRPr lang="en-US" sz="4438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0" y="0"/>
            <a:ext cx="12175301" cy="83127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Простые и составные числа</a:t>
            </a:r>
            <a:endParaRPr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35917" y="1004087"/>
            <a:ext cx="101415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Каждое из чисел 4, 6, 12, 25, 28 имеет более двух делителей.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Например: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: 1 = 4,   4 : 2 = 2,   4 : 4 = 1, 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12 : 1 = 12,   12 : 2 = 6,   12 : 3 = 4,   12 : 6 = 2,   12 : 12 = 1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05346" y="3180760"/>
            <a:ext cx="9836727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 2: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натуральное число имеет больше двух делителей, то оно называется составным.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05346" y="4434104"/>
            <a:ext cx="9088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Поэтому числа 4, 6, 12, 25, 28 – составные.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8983" y="5318116"/>
            <a:ext cx="11077354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Приходим к выводу: Число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является ни простым, ни составным.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555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955703" y="6388327"/>
            <a:ext cx="3798369" cy="424480"/>
          </a:xfrm>
          <a:prstGeom prst="rect">
            <a:avLst/>
          </a:prstGeom>
        </p:spPr>
        <p:txBody>
          <a:bodyPr wrap="square" lIns="193214" tIns="96608" rIns="193214" bIns="96608">
            <a:spAutoFit/>
          </a:bodyPr>
          <a:lstStyle/>
          <a:p>
            <a:endParaRPr lang="ru-RU" sz="380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459288" y="256461"/>
            <a:ext cx="11294784" cy="718170"/>
          </a:xfrm>
          <a:prstGeom prst="rect">
            <a:avLst/>
          </a:prstGeom>
        </p:spPr>
        <p:txBody>
          <a:bodyPr vert="horz" wrap="square" lIns="0" tIns="3488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35" algn="ctr">
              <a:spcBef>
                <a:spcPts val="275"/>
              </a:spcBef>
            </a:pPr>
            <a:r>
              <a:rPr lang="en-US" sz="4438" spc="32" dirty="0">
                <a:latin typeface="Arial" pitchFamily="34" charset="0"/>
                <a:cs typeface="Arial" pitchFamily="34" charset="0"/>
              </a:rPr>
              <a:t>ARALASHMAGA OID MASALALAR</a:t>
            </a:r>
            <a:endParaRPr lang="en-US" sz="4438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0" y="0"/>
            <a:ext cx="12175301" cy="94748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Простые и составные числа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56909" y="1296897"/>
            <a:ext cx="6539345" cy="390177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Эратосфен записывал натуральные числа на доске, покрытой воском, и выкалывал иглой составные числа. Доска становилась похожей на сито, на ней после прокалывания составных чисел оставались только простые числа. Эратосфен составил таблицу простых чисел только до 1 000. </a:t>
            </a:r>
            <a:endParaRPr lang="ru-RU" sz="2400" b="1" dirty="0">
              <a:solidFill>
                <a:srgbClr val="00206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597" y="1296897"/>
            <a:ext cx="3392276" cy="3579903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36" name="TextBox 35"/>
          <p:cNvSpPr txBox="1"/>
          <p:nvPr/>
        </p:nvSpPr>
        <p:spPr>
          <a:xfrm>
            <a:off x="680961" y="5013276"/>
            <a:ext cx="45006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Эратосфен Киренский – греческий математик, астроном, географ, филолог и поэт. 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276 год до н. э. – 194 год до н. э.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793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955703" y="6388327"/>
            <a:ext cx="3798369" cy="424480"/>
          </a:xfrm>
          <a:prstGeom prst="rect">
            <a:avLst/>
          </a:prstGeom>
        </p:spPr>
        <p:txBody>
          <a:bodyPr wrap="square" lIns="193214" tIns="96608" rIns="193214" bIns="96608">
            <a:spAutoFit/>
          </a:bodyPr>
          <a:lstStyle/>
          <a:p>
            <a:endParaRPr lang="ru-RU" sz="380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459288" y="256461"/>
            <a:ext cx="11294784" cy="718170"/>
          </a:xfrm>
          <a:prstGeom prst="rect">
            <a:avLst/>
          </a:prstGeom>
        </p:spPr>
        <p:txBody>
          <a:bodyPr vert="horz" wrap="square" lIns="0" tIns="3488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35" algn="ctr">
              <a:spcBef>
                <a:spcPts val="275"/>
              </a:spcBef>
            </a:pPr>
            <a:r>
              <a:rPr lang="en-US" sz="4438" spc="32" dirty="0">
                <a:latin typeface="Arial" pitchFamily="34" charset="0"/>
                <a:cs typeface="Arial" pitchFamily="34" charset="0"/>
              </a:rPr>
              <a:t>ARALASHMAGA OID MASALALAR</a:t>
            </a:r>
            <a:endParaRPr lang="en-US" sz="4438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0" y="0"/>
            <a:ext cx="12175301" cy="89335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Простые и составные числа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29019" y="1763158"/>
            <a:ext cx="7090507" cy="181588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примера, применим способ «Решето Эратосфена», для нахождения простых чисел, не превосходящих 25.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6060888"/>
              </p:ext>
            </p:extLst>
          </p:nvPr>
        </p:nvGraphicFramePr>
        <p:xfrm>
          <a:off x="455774" y="4666293"/>
          <a:ext cx="11263752" cy="18288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38646">
                  <a:extLst>
                    <a:ext uri="{9D8B030D-6E8A-4147-A177-3AD203B41FA5}">
                      <a16:colId xmlns:a16="http://schemas.microsoft.com/office/drawing/2014/main" val="3506673503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3409605136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1267088832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2276913506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664346165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1753095793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69235227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3803733458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906275056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410108998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1452749095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2070998200"/>
                    </a:ext>
                  </a:extLst>
                </a:gridCol>
              </a:tblGrid>
              <a:tr h="908088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2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3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4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5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6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7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8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9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10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11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12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13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356824"/>
                  </a:ext>
                </a:extLst>
              </a:tr>
              <a:tr h="920713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14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15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16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17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18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19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20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21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22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23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24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25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5149235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55774" y="3950484"/>
            <a:ext cx="11263752" cy="523220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Запишем все натуральные числа от 2 до 25.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75" y="1763158"/>
            <a:ext cx="3885652" cy="2106888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572991" y="973791"/>
            <a:ext cx="3867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Решето</a:t>
            </a:r>
            <a:r>
              <a:rPr lang="ru-RU" sz="3200" b="1" dirty="0" smtClean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Эратосфена</a:t>
            </a:r>
            <a:endParaRPr lang="ru-RU" sz="3200" b="1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204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>
            <a:spLocks noGrp="1"/>
          </p:cNvSpPr>
          <p:nvPr>
            <p:ph type="title"/>
          </p:nvPr>
        </p:nvSpPr>
        <p:spPr>
          <a:xfrm>
            <a:off x="0" y="0"/>
            <a:ext cx="12215813" cy="90489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Простые и составные числа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5859009"/>
              </p:ext>
            </p:extLst>
          </p:nvPr>
        </p:nvGraphicFramePr>
        <p:xfrm>
          <a:off x="475481" y="1844899"/>
          <a:ext cx="11263752" cy="18288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38646">
                  <a:extLst>
                    <a:ext uri="{9D8B030D-6E8A-4147-A177-3AD203B41FA5}">
                      <a16:colId xmlns:a16="http://schemas.microsoft.com/office/drawing/2014/main" val="3506673503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3409605136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1267088832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2276913506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664346165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1753095793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69235227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3803733458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906275056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410108998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1452749095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2070998200"/>
                    </a:ext>
                  </a:extLst>
                </a:gridCol>
              </a:tblGrid>
              <a:tr h="908088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2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3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4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5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6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7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8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9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10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11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12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13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356824"/>
                  </a:ext>
                </a:extLst>
              </a:tr>
              <a:tr h="920713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14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15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16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17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18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19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20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21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22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23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24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25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514923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75481" y="1129866"/>
            <a:ext cx="11263752" cy="523220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Вычёркиваем все числа, кратные 2, кроме 2.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5481" y="3898669"/>
            <a:ext cx="11263752" cy="523220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Вычёркиваем все числа, кратные 3, кроме 3.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2590251" y="1935998"/>
            <a:ext cx="526473" cy="6788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4425977" y="1909333"/>
            <a:ext cx="526473" cy="6788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6261703" y="1909332"/>
            <a:ext cx="526473" cy="6788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8183043" y="1935998"/>
            <a:ext cx="526473" cy="6788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10104383" y="1935998"/>
            <a:ext cx="526473" cy="6788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609051" y="2855141"/>
            <a:ext cx="526473" cy="6788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2590250" y="2855141"/>
            <a:ext cx="526473" cy="6788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4425977" y="2855141"/>
            <a:ext cx="526473" cy="6788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6358687" y="2855140"/>
            <a:ext cx="526473" cy="6788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8183042" y="2855140"/>
            <a:ext cx="526473" cy="6788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10030133" y="2855139"/>
            <a:ext cx="526473" cy="6788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8" name="Таблица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178371"/>
              </p:ext>
            </p:extLst>
          </p:nvPr>
        </p:nvGraphicFramePr>
        <p:xfrm>
          <a:off x="475481" y="4562867"/>
          <a:ext cx="11263752" cy="18288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38646">
                  <a:extLst>
                    <a:ext uri="{9D8B030D-6E8A-4147-A177-3AD203B41FA5}">
                      <a16:colId xmlns:a16="http://schemas.microsoft.com/office/drawing/2014/main" val="3506673503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3409605136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1267088832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2276913506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664346165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1753095793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69235227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3803733458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906275056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410108998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1452749095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2070998200"/>
                    </a:ext>
                  </a:extLst>
                </a:gridCol>
              </a:tblGrid>
              <a:tr h="908088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2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3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4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5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6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7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8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9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10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11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12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13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356824"/>
                  </a:ext>
                </a:extLst>
              </a:tr>
              <a:tr h="920713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14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15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16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17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18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19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20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21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22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23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24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25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5149235"/>
                  </a:ext>
                </a:extLst>
              </a:tr>
            </a:tbl>
          </a:graphicData>
        </a:graphic>
      </p:graphicFrame>
      <p:cxnSp>
        <p:nvCxnSpPr>
          <p:cNvPr id="49" name="Прямая соединительная линия 48"/>
          <p:cNvCxnSpPr/>
          <p:nvPr/>
        </p:nvCxnSpPr>
        <p:spPr>
          <a:xfrm flipH="1">
            <a:off x="2590251" y="4653966"/>
            <a:ext cx="526473" cy="6788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4425977" y="4627301"/>
            <a:ext cx="526473" cy="6788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6261703" y="4627300"/>
            <a:ext cx="526473" cy="6788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>
            <a:off x="8183043" y="4653966"/>
            <a:ext cx="526473" cy="6788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H="1">
            <a:off x="10104383" y="4653966"/>
            <a:ext cx="526473" cy="6788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H="1">
            <a:off x="609051" y="5573109"/>
            <a:ext cx="526473" cy="6788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H="1">
            <a:off x="2590250" y="5573109"/>
            <a:ext cx="526473" cy="6788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H="1">
            <a:off x="4425977" y="5573109"/>
            <a:ext cx="526473" cy="6788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H="1">
            <a:off x="6358687" y="5573108"/>
            <a:ext cx="526473" cy="6788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H="1">
            <a:off x="8183042" y="5573108"/>
            <a:ext cx="526473" cy="6788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H="1">
            <a:off x="10030133" y="5573107"/>
            <a:ext cx="526473" cy="6788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4456535" y="4669906"/>
            <a:ext cx="421305" cy="60960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>
            <a:off x="7302054" y="4720483"/>
            <a:ext cx="421305" cy="60960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10156966" y="4696573"/>
            <a:ext cx="421305" cy="60960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1668936" y="5573107"/>
            <a:ext cx="421305" cy="60960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4531145" y="5609933"/>
            <a:ext cx="421305" cy="60960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10127124" y="5598526"/>
            <a:ext cx="421305" cy="60960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7272132" y="5582122"/>
            <a:ext cx="421305" cy="60960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8689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>
            <a:spLocks noGrp="1"/>
          </p:cNvSpPr>
          <p:nvPr>
            <p:ph type="title"/>
          </p:nvPr>
        </p:nvSpPr>
        <p:spPr>
          <a:xfrm>
            <a:off x="-23813" y="-118809"/>
            <a:ext cx="12215813" cy="76959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Простые и составные числа</a:t>
            </a:r>
            <a:endParaRPr sz="48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7772" y="772725"/>
            <a:ext cx="11263752" cy="523220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Вычёркиваем все числа, кратные 5, кроме 5.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5557408"/>
              </p:ext>
            </p:extLst>
          </p:nvPr>
        </p:nvGraphicFramePr>
        <p:xfrm>
          <a:off x="447772" y="1417885"/>
          <a:ext cx="11263752" cy="18288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38646">
                  <a:extLst>
                    <a:ext uri="{9D8B030D-6E8A-4147-A177-3AD203B41FA5}">
                      <a16:colId xmlns:a16="http://schemas.microsoft.com/office/drawing/2014/main" val="3506673503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3409605136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1267088832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2276913506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664346165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1753095793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69235227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3803733458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906275056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410108998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1452749095"/>
                    </a:ext>
                  </a:extLst>
                </a:gridCol>
                <a:gridCol w="938646">
                  <a:extLst>
                    <a:ext uri="{9D8B030D-6E8A-4147-A177-3AD203B41FA5}">
                      <a16:colId xmlns:a16="http://schemas.microsoft.com/office/drawing/2014/main" val="2070998200"/>
                    </a:ext>
                  </a:extLst>
                </a:gridCol>
              </a:tblGrid>
              <a:tr h="908088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2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3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4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5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6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7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8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9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10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11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12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13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356824"/>
                  </a:ext>
                </a:extLst>
              </a:tr>
              <a:tr h="920713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14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15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16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17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18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19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20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21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22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23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24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smtClean="0"/>
                        <a:t>25</a:t>
                      </a:r>
                      <a:endParaRPr lang="ru-RU" sz="4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5149235"/>
                  </a:ext>
                </a:extLst>
              </a:tr>
            </a:tbl>
          </a:graphicData>
        </a:graphic>
      </p:graphicFrame>
      <p:cxnSp>
        <p:nvCxnSpPr>
          <p:cNvPr id="5" name="Прямая соединительная линия 4"/>
          <p:cNvCxnSpPr/>
          <p:nvPr/>
        </p:nvCxnSpPr>
        <p:spPr>
          <a:xfrm flipH="1">
            <a:off x="2562542" y="1508984"/>
            <a:ext cx="526473" cy="6788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H="1">
            <a:off x="4398268" y="1482319"/>
            <a:ext cx="526473" cy="6788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6233994" y="1482318"/>
            <a:ext cx="526473" cy="6788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8155334" y="1508984"/>
            <a:ext cx="526473" cy="6788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10076674" y="1508984"/>
            <a:ext cx="526473" cy="6788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581342" y="2428127"/>
            <a:ext cx="526473" cy="6788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2562541" y="2428127"/>
            <a:ext cx="526473" cy="6788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4398268" y="2428127"/>
            <a:ext cx="526473" cy="6788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6330978" y="2428126"/>
            <a:ext cx="526473" cy="6788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8155333" y="2428126"/>
            <a:ext cx="526473" cy="6788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10002424" y="2428125"/>
            <a:ext cx="526473" cy="6788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428826" y="1524924"/>
            <a:ext cx="421305" cy="60960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7274345" y="1575501"/>
            <a:ext cx="421305" cy="60960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0129257" y="1551591"/>
            <a:ext cx="421305" cy="60960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641227" y="2428125"/>
            <a:ext cx="421305" cy="60960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503436" y="2464951"/>
            <a:ext cx="421305" cy="60960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0099415" y="2453544"/>
            <a:ext cx="421305" cy="60960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7244423" y="2437140"/>
            <a:ext cx="421305" cy="60960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8127623" y="1826705"/>
            <a:ext cx="637309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533224" y="2767562"/>
            <a:ext cx="637309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6233994" y="2767562"/>
            <a:ext cx="623457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0889124" y="2767562"/>
            <a:ext cx="688281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50252" y="3678770"/>
            <a:ext cx="11263752" cy="954107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Кроме самих чисел 7, 11, 13, 27, 19, 23 не осталось чисел, кратных им.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47772" y="5112327"/>
            <a:ext cx="11247947" cy="9541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Следовательно, числа 2, 3, 5, 7, 11, 13, 17, 19, 23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простые числа, не большие 25.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581342" y="1501369"/>
            <a:ext cx="669458" cy="80481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1470259" y="1485365"/>
            <a:ext cx="669458" cy="80481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3378802" y="1485365"/>
            <a:ext cx="669458" cy="80481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5240344" y="1501369"/>
            <a:ext cx="669458" cy="80481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9019018" y="1488023"/>
            <a:ext cx="669458" cy="80481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10931230" y="1485365"/>
            <a:ext cx="669458" cy="80481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3378802" y="2351090"/>
            <a:ext cx="669458" cy="80481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5293126" y="2359211"/>
            <a:ext cx="669458" cy="80481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9007386" y="2369797"/>
            <a:ext cx="669458" cy="80481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071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5325665a6aa4551f257316ae0734ed44675d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3293</TotalTime>
  <Words>1202</Words>
  <Application>Microsoft Office PowerPoint</Application>
  <PresentationFormat>Широкоэкранный</PresentationFormat>
  <Paragraphs>218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Times New Roman</vt:lpstr>
      <vt:lpstr>Wingdings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Простые и составные числа</vt:lpstr>
      <vt:lpstr>Простые и составные числа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196</cp:revision>
  <dcterms:created xsi:type="dcterms:W3CDTF">2020-08-26T00:15:27Z</dcterms:created>
  <dcterms:modified xsi:type="dcterms:W3CDTF">2020-09-18T07:01:16Z</dcterms:modified>
</cp:coreProperties>
</file>