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77" r:id="rId3"/>
    <p:sldId id="278" r:id="rId4"/>
    <p:sldId id="265" r:id="rId5"/>
    <p:sldId id="259" r:id="rId6"/>
    <p:sldId id="260" r:id="rId7"/>
    <p:sldId id="275" r:id="rId8"/>
    <p:sldId id="272" r:id="rId9"/>
    <p:sldId id="268" r:id="rId10"/>
    <p:sldId id="270" r:id="rId11"/>
    <p:sldId id="279" r:id="rId12"/>
  </p:sldIdLst>
  <p:sldSz cx="12192000" cy="6858000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1414"/>
    <a:srgbClr val="1F169A"/>
    <a:srgbClr val="200AA6"/>
    <a:srgbClr val="FF99FF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76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496882"/>
            <a:ext cx="6477231" cy="1136984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7186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718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72956" y="3159058"/>
            <a:ext cx="6419878" cy="206883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ru-RU" sz="4400" b="1" dirty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400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</a:p>
          <a:p>
            <a:pPr marL="26841">
              <a:lnSpc>
                <a:spcPts val="5907"/>
              </a:lnSpc>
            </a:pPr>
            <a:r>
              <a:rPr lang="ru-RU" sz="5715" b="1" kern="800" spc="-53" dirty="0" smtClean="0">
                <a:solidFill>
                  <a:srgbClr val="1C5686">
                    <a:satMod val="130000"/>
                  </a:srgbClr>
                </a:solidFill>
                <a:latin typeface="Arial" pitchFamily="34" charset="0"/>
                <a:ea typeface="+mj-ea"/>
                <a:cs typeface="Arial" pitchFamily="34" charset="0"/>
              </a:rPr>
              <a:t>Решение задач.</a:t>
            </a:r>
            <a:endParaRPr lang="en-US" sz="5715" b="1" kern="800" spc="-53" dirty="0" smtClean="0">
              <a:solidFill>
                <a:srgbClr val="1C5686">
                  <a:satMod val="130000"/>
                </a:srgbClr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26841">
              <a:lnSpc>
                <a:spcPts val="5907"/>
              </a:lnSpc>
            </a:pPr>
            <a:r>
              <a:rPr lang="ru-RU" sz="3698" b="1" dirty="0" smtClean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Самостоятельная работа</a:t>
            </a:r>
            <a:endParaRPr sz="3698" b="1" dirty="0">
              <a:solidFill>
                <a:schemeClr val="accent5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848326" y="3061663"/>
            <a:ext cx="246183" cy="203681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17655" y="513132"/>
            <a:ext cx="1295509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756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93355" y="1156956"/>
            <a:ext cx="1419809" cy="351543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117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117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980" y="220964"/>
            <a:ext cx="1773947" cy="179858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2834" y="2417489"/>
            <a:ext cx="3324145" cy="3903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934951" y="5844735"/>
            <a:ext cx="6093018" cy="780520"/>
          </a:xfrm>
          <a:prstGeom prst="rect">
            <a:avLst/>
          </a:prstGeom>
        </p:spPr>
        <p:txBody>
          <a:bodyPr lIns="193214" tIns="96608" rIns="193214" bIns="96608">
            <a:spAutoFit/>
          </a:bodyPr>
          <a:lstStyle/>
          <a:p>
            <a:endParaRPr lang="ru-RU" sz="380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459288" y="256461"/>
            <a:ext cx="11294784" cy="718170"/>
          </a:xfrm>
          <a:prstGeom prst="rect">
            <a:avLst/>
          </a:prstGeom>
        </p:spPr>
        <p:txBody>
          <a:bodyPr vert="horz" wrap="square" lIns="0" tIns="3488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35" algn="ctr">
              <a:spcBef>
                <a:spcPts val="275"/>
              </a:spcBef>
            </a:pPr>
            <a:r>
              <a:rPr lang="en-US" sz="4438" spc="32" dirty="0">
                <a:latin typeface="Arial" pitchFamily="34" charset="0"/>
                <a:cs typeface="Arial" pitchFamily="34" charset="0"/>
              </a:rPr>
              <a:t>ARALASHMAGA OID MASALALAR</a:t>
            </a:r>
            <a:endParaRPr lang="en-US" sz="4438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2983" y="0"/>
            <a:ext cx="12175301" cy="104043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4800" b="1" dirty="0">
                <a:solidFill>
                  <a:schemeClr val="bg1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Решение задач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7633" y="1296897"/>
            <a:ext cx="104580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7. </a:t>
            </a: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Воспользуйтесь признаками делимости на 2, 3, 5, 9 и определите, делятся ли на них данные числа: </a:t>
            </a:r>
          </a:p>
          <a:p>
            <a:pPr algn="ctr"/>
            <a:r>
              <a:rPr lang="ru-RU" sz="28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                   1) 15 345        2) 26 317       3) 43 812        4) 13 440  </a:t>
            </a:r>
            <a:endParaRPr lang="ru-RU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9288" y="3152014"/>
            <a:ext cx="25995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Делятся на 2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35090" y="3137566"/>
            <a:ext cx="25995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Делятся на 3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44121" y="3137566"/>
            <a:ext cx="25995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Делятся на 5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6508" y="3755487"/>
            <a:ext cx="107861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43 812              1+5+3+4+5=18         </a:t>
            </a: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12 345 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1+5+3+4+5=18</a:t>
            </a:r>
          </a:p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13 440              4+3+8+1+2=18         13 440            4+3+8+1+2=18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8843629" y="3289760"/>
            <a:ext cx="38230" cy="2083598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6030746" y="3289760"/>
            <a:ext cx="16048" cy="2083598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206528" y="3289760"/>
            <a:ext cx="19039" cy="2083598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484455" y="3660786"/>
            <a:ext cx="11070751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9053152" y="3142794"/>
            <a:ext cx="25995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Делятся на 9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507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0" grpId="0"/>
      <p:bldP spid="11" grpId="0"/>
      <p:bldP spid="12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75301" cy="104043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Задания для самостоятельной работы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7818" y="1173262"/>
            <a:ext cx="11720946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Делятся ли числа 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426,  675,  348, 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407,  9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027,  6 327,  7974,    на  1) 9;   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3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05839" y="1837262"/>
            <a:ext cx="11622925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Замените (</a:t>
            </a: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цифрой, при которой сумма 502 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34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делится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3; на 9. 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7636" y="2536415"/>
            <a:ext cx="93384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из чисел  685, 347, 750, 885, 1230, 846, 1070 делятся: </a:t>
            </a:r>
          </a:p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только на 5;    2) и на 2, и на 5?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4083" y="3549466"/>
            <a:ext cx="104524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Какие из следующих чисел делятся на 2, на 3, на 6:  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370, 514, 916, 975, 1 020, 1 635, 5 754? Заполните столбики.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4083" y="4871098"/>
            <a:ext cx="104580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Воспользуйтесь признаками делимости на 2, 3, 5, 9 и определите, делятся ли на них данные числа.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13 545        2) 25 347       3) 34 812        4) 16 540 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202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10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75301" cy="104043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заданий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305" y="1497958"/>
            <a:ext cx="10986656" cy="2372779"/>
          </a:xfrm>
          <a:prstGeom prst="rect">
            <a:avLst/>
          </a:prstGeom>
          <a:effectLst>
            <a:glow rad="508000">
              <a:schemeClr val="accent1">
                <a:alpha val="61000"/>
              </a:schemeClr>
            </a:glow>
            <a:reflection endPos="0" dir="5400000" sy="-100000" algn="bl" rotWithShape="0"/>
            <a:softEdge rad="0"/>
          </a:effectLst>
        </p:spPr>
      </p:pic>
      <p:sp>
        <p:nvSpPr>
          <p:cNvPr id="2" name="TextBox 1"/>
          <p:cNvSpPr txBox="1"/>
          <p:nvPr/>
        </p:nvSpPr>
        <p:spPr>
          <a:xfrm>
            <a:off x="2549235" y="4364104"/>
            <a:ext cx="6802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Courier New" panose="02070309020205020404" pitchFamily="49" charset="0"/>
              <a:buChar char="o"/>
            </a:pPr>
            <a:r>
              <a:rPr lang="ru-RU" sz="3600" b="1" dirty="0" smtClean="0">
                <a:solidFill>
                  <a:srgbClr val="0070C0"/>
                </a:solidFill>
              </a:rPr>
              <a:t>Например: 17, 47, 358, 569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549235" y="4922554"/>
            <a:ext cx="7439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Courier New" panose="02070309020205020404" pitchFamily="49" charset="0"/>
              <a:buChar char="o"/>
            </a:pPr>
            <a:r>
              <a:rPr lang="ru-RU" sz="3600" b="1" dirty="0" smtClean="0">
                <a:solidFill>
                  <a:srgbClr val="0070C0"/>
                </a:solidFill>
              </a:rPr>
              <a:t>Например: 53, 133,</a:t>
            </a:r>
            <a:r>
              <a:rPr lang="ru-RU" sz="3600" b="1" dirty="0">
                <a:solidFill>
                  <a:srgbClr val="0070C0"/>
                </a:solidFill>
              </a:rPr>
              <a:t> </a:t>
            </a:r>
            <a:r>
              <a:rPr lang="ru-RU" sz="3600" b="1" dirty="0" smtClean="0">
                <a:solidFill>
                  <a:srgbClr val="0070C0"/>
                </a:solidFill>
              </a:rPr>
              <a:t>763, 453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549235" y="5536344"/>
            <a:ext cx="6802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Courier New" panose="02070309020205020404" pitchFamily="49" charset="0"/>
              <a:buChar char="o"/>
            </a:pPr>
            <a:r>
              <a:rPr lang="ru-RU" sz="3600" b="1" dirty="0" smtClean="0">
                <a:solidFill>
                  <a:srgbClr val="0070C0"/>
                </a:solidFill>
              </a:rPr>
              <a:t>Например: 129, 469, 819, 9009</a:t>
            </a:r>
            <a:endParaRPr lang="ru-RU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89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/>
          <p:nvPr/>
        </p:nvSpPr>
        <p:spPr>
          <a:xfrm>
            <a:off x="0" y="0"/>
            <a:ext cx="12192000" cy="95726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заданий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7870" y="1220183"/>
            <a:ext cx="113399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514350" algn="ctr">
              <a:buAutoNum type="arabicPeriod" startAt="74"/>
            </a:pP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какое число будут делиться числа, которые делятся: </a:t>
            </a:r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и на 2, и на 3;      2) и на 5, и на 9?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Приведите примеры.</a:t>
            </a:r>
            <a:r>
              <a:rPr lang="ru-RU" sz="32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9C141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17418" y="2788284"/>
            <a:ext cx="9906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arenR"/>
            </a:pPr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Числа, которые делятся и на 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и на 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будут</a:t>
            </a:r>
          </a:p>
          <a:p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делится на их произведение, то есть на 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Например:</a:t>
            </a:r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12, 1 146, 2 016. 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2672" y="4510344"/>
            <a:ext cx="103354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 Числа, которые делятся и на 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и на 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также     будут делится на их произведение, то есть на 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Например:</a:t>
            </a:r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270, 405, 1 035 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8243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 txBox="1">
            <a:spLocks/>
          </p:cNvSpPr>
          <p:nvPr/>
        </p:nvSpPr>
        <p:spPr>
          <a:xfrm>
            <a:off x="459288" y="256461"/>
            <a:ext cx="11294784" cy="718170"/>
          </a:xfrm>
          <a:prstGeom prst="rect">
            <a:avLst/>
          </a:prstGeom>
        </p:spPr>
        <p:txBody>
          <a:bodyPr vert="horz" wrap="square" lIns="0" tIns="3488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35" algn="ctr">
              <a:spcBef>
                <a:spcPts val="275"/>
              </a:spcBef>
            </a:pPr>
            <a:r>
              <a:rPr lang="en-US" sz="4438" spc="32" dirty="0">
                <a:latin typeface="Arial" pitchFamily="34" charset="0"/>
                <a:cs typeface="Arial" pitchFamily="34" charset="0"/>
              </a:rPr>
              <a:t>ARALASHMAGA OID MASALALAR</a:t>
            </a:r>
            <a:endParaRPr lang="en-US" sz="4438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2983" y="0"/>
            <a:ext cx="12175301" cy="104043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Проверка заданий</a:t>
            </a:r>
            <a:endParaRPr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83" y="1040436"/>
            <a:ext cx="1155222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83.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Запишите по 3 числа, которые состоят только: </a:t>
            </a:r>
          </a:p>
          <a:p>
            <a:pPr marL="514350" indent="-514350" algn="ctr">
              <a:lnSpc>
                <a:spcPct val="150000"/>
              </a:lnSpc>
              <a:buAutoNum type="arabicParenR"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цифры 5 и делятся на 3; </a:t>
            </a: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 из цифры 6 и делятся на 9.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51164" y="3137566"/>
            <a:ext cx="10904042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ru-RU" sz="3200" b="1" dirty="0" smtClean="0">
                <a:solidFill>
                  <a:srgbClr val="002060"/>
                </a:solidFill>
              </a:rPr>
              <a:t> 555,    5 + 5 + 5 = 15,  15 : 3 = 5</a:t>
            </a:r>
          </a:p>
          <a:p>
            <a:pPr marL="342900" indent="-342900">
              <a:buAutoNum type="arabicParenR"/>
            </a:pPr>
            <a:r>
              <a:rPr lang="ru-RU" sz="3200" b="1" dirty="0" smtClean="0">
                <a:solidFill>
                  <a:srgbClr val="002060"/>
                </a:solidFill>
              </a:rPr>
              <a:t> 555 555,    5 + 5 + 5 + 5 + 5 + 5 = 30,   30 : 3 = 10</a:t>
            </a:r>
          </a:p>
          <a:p>
            <a:pPr marL="342900" indent="-342900">
              <a:buAutoNum type="arabicParenR"/>
            </a:pPr>
            <a:r>
              <a:rPr lang="ru-RU" sz="3200" b="1" dirty="0" smtClean="0">
                <a:solidFill>
                  <a:srgbClr val="002060"/>
                </a:solidFill>
              </a:rPr>
              <a:t> 555 555 555,    5 + 5 + 5 + 5 + 5 + 5 + 5 + 5 + 5 = 45,  45 : 3 = 15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1164" y="4924803"/>
            <a:ext cx="10904042" cy="15696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ru-RU" sz="3200" b="1" dirty="0" smtClean="0">
                <a:solidFill>
                  <a:srgbClr val="002060"/>
                </a:solidFill>
              </a:rPr>
              <a:t> 666,    6 + 6 + 6 = 18,  18 : 9 = 2</a:t>
            </a:r>
          </a:p>
          <a:p>
            <a:pPr marL="342900" indent="-342900">
              <a:buAutoNum type="arabicParenR"/>
            </a:pPr>
            <a:r>
              <a:rPr lang="ru-RU" sz="3200" b="1" dirty="0" smtClean="0">
                <a:solidFill>
                  <a:srgbClr val="002060"/>
                </a:solidFill>
              </a:rPr>
              <a:t> 666 666,    6 + 6 + 6 + 6 + 6 + 6 = 36,  36 : 9 = 4 </a:t>
            </a:r>
          </a:p>
          <a:p>
            <a:pPr marL="342900" indent="-342900">
              <a:buAutoNum type="arabicParenR"/>
            </a:pPr>
            <a:r>
              <a:rPr lang="ru-RU" sz="3200" b="1" dirty="0" smtClean="0">
                <a:solidFill>
                  <a:srgbClr val="002060"/>
                </a:solidFill>
              </a:rPr>
              <a:t> 666 666 666,    6 + 6 + 6 + 6 + 6 + 6 + 6 + 6 + 6 = 54, 54 : 9 = 6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555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/>
          <p:nvPr/>
        </p:nvSpPr>
        <p:spPr>
          <a:xfrm>
            <a:off x="0" y="0"/>
            <a:ext cx="12192000" cy="95726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Решение задач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0108" y="996252"/>
            <a:ext cx="11360727" cy="1305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Делятся ли числа  522,  82,  333,  407,  9 034,  9 329,  7170,      на  1) 9;    2) 3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8479" y="1950359"/>
            <a:ext cx="10383984" cy="526297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522 , 5 + 2 + 2 = 9, делится  и на 9, и на 3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82,  8 + 2 = 10,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делится ни на 9, ни на 3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333, 3 + 3 + 3 = 9,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делится  и на 9, и на 3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407, 4 + 0 + 7 = 11,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делится ни на 9, ни на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9 034, 9 + 0 + 5 + 4 = 18,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делится  и на 9, и на 3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7170, 7 + 1 + 7 + 0 = 15, делится на 3,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делится на 9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8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4823" y="2235864"/>
            <a:ext cx="2756011" cy="2521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031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955703" y="6388327"/>
            <a:ext cx="3798369" cy="424480"/>
          </a:xfrm>
          <a:prstGeom prst="rect">
            <a:avLst/>
          </a:prstGeom>
        </p:spPr>
        <p:txBody>
          <a:bodyPr wrap="square" lIns="193214" tIns="96608" rIns="193214" bIns="96608">
            <a:spAutoFit/>
          </a:bodyPr>
          <a:lstStyle/>
          <a:p>
            <a:endParaRPr lang="ru-RU" sz="380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459288" y="256461"/>
            <a:ext cx="11294784" cy="718170"/>
          </a:xfrm>
          <a:prstGeom prst="rect">
            <a:avLst/>
          </a:prstGeom>
        </p:spPr>
        <p:txBody>
          <a:bodyPr vert="horz" wrap="square" lIns="0" tIns="3488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35" algn="ctr">
              <a:spcBef>
                <a:spcPts val="275"/>
              </a:spcBef>
            </a:pPr>
            <a:r>
              <a:rPr lang="en-US" sz="4438" spc="32" dirty="0">
                <a:latin typeface="Arial" pitchFamily="34" charset="0"/>
                <a:cs typeface="Arial" pitchFamily="34" charset="0"/>
              </a:rPr>
              <a:t>ARALASHMAGA OID MASALALAR</a:t>
            </a:r>
            <a:endParaRPr lang="en-US" sz="4438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0" y="0"/>
            <a:ext cx="12175301" cy="104043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4800" b="1" dirty="0">
                <a:solidFill>
                  <a:schemeClr val="bg1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Решение задач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74924" y="1305507"/>
            <a:ext cx="107701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Замените (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цифрой, при которой сумма </a:t>
            </a:r>
          </a:p>
          <a:p>
            <a:pPr algn="ctr">
              <a:lnSpc>
                <a:spcPct val="150000"/>
              </a:lnSpc>
            </a:pP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402  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  делится 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3; на 9. 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46378" y="2988490"/>
            <a:ext cx="720769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 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402 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24; 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+ 0 + 2 + 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+ 2 + 4 = 12 + * = 12 +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18.  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: 3 = 3 и 18 : 9 = 2. 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Следовательно,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 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 = 414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571" y="2969754"/>
            <a:ext cx="3028816" cy="304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793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 txBox="1">
            <a:spLocks/>
          </p:cNvSpPr>
          <p:nvPr/>
        </p:nvSpPr>
        <p:spPr>
          <a:xfrm>
            <a:off x="459288" y="256461"/>
            <a:ext cx="11294784" cy="718170"/>
          </a:xfrm>
          <a:prstGeom prst="rect">
            <a:avLst/>
          </a:prstGeom>
        </p:spPr>
        <p:txBody>
          <a:bodyPr vert="horz" wrap="square" lIns="0" tIns="3488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35" algn="ctr">
              <a:spcBef>
                <a:spcPts val="275"/>
              </a:spcBef>
            </a:pPr>
            <a:r>
              <a:rPr lang="en-US" sz="4438" spc="32" dirty="0">
                <a:latin typeface="Arial" pitchFamily="34" charset="0"/>
                <a:cs typeface="Arial" pitchFamily="34" charset="0"/>
              </a:rPr>
              <a:t>ARALASHMAGA OID MASALALAR</a:t>
            </a:r>
            <a:endParaRPr lang="en-US" sz="4438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2983" y="0"/>
            <a:ext cx="12175301" cy="104043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4800" b="1" dirty="0">
                <a:solidFill>
                  <a:schemeClr val="bg1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Решение задач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83" y="1320429"/>
            <a:ext cx="105843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из чисел  425, 347, 550, 785, 1280, 846, 970 делятся: 1) только на 5;    2) и на 2, и на 5,?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30243" y="4503972"/>
            <a:ext cx="866424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  Числа, которые заканчиваются на 0, делятся на 10, следовательно они делятся и на 2, и на 5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550, 1280 и  970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711302" y="1945612"/>
            <a:ext cx="64423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9102436" y="1945612"/>
            <a:ext cx="595745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419109" y="1945612"/>
            <a:ext cx="64423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230243" y="2985417"/>
            <a:ext cx="866424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  Числа, которые заканчиваются на цифру 0 или 5 делятся на 5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425,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550, 785, 1280, 970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4104175" y="1951588"/>
            <a:ext cx="64423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6542575" y="1951588"/>
            <a:ext cx="64423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024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75301" cy="104043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4800" b="1" dirty="0">
                <a:solidFill>
                  <a:schemeClr val="bg1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Решение задач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11498" y="1179461"/>
            <a:ext cx="10584328" cy="1305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Составьте все четырёхзначные числа, кратные 2, используя без повторений только цифры 0, 3, 4 и 5: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820951" y="3274028"/>
            <a:ext cx="8010830" cy="7386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случай:   3450, 3540, 4350, 4530, 5340, 5430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873034" y="4318853"/>
            <a:ext cx="5958747" cy="73866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случай:   3054, 3504, 5034, 5304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76337" y="2537833"/>
            <a:ext cx="1547347" cy="6588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624" y="3274028"/>
            <a:ext cx="2922094" cy="302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520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 animBg="1"/>
      <p:bldP spid="2" grpId="0" animBg="1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75301" cy="104043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4800" b="1" dirty="0">
                <a:solidFill>
                  <a:schemeClr val="bg1"/>
                </a:solidFill>
                <a:latin typeface="Cambria Math" panose="02040503050406030204" pitchFamily="18" charset="0"/>
                <a:cs typeface="Times New Roman" panose="02020603050405020304" pitchFamily="18" charset="0"/>
              </a:rPr>
              <a:t>Решение задач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7928" y="995278"/>
            <a:ext cx="111529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Какие из следующих чисел делятся на 2, на 3, на 6 :  </a:t>
            </a: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36, 340, 714, 916, 975, 1 010, 1 425, 4 734? </a:t>
            </a: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Заполните столбики.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3238922"/>
              </p:ext>
            </p:extLst>
          </p:nvPr>
        </p:nvGraphicFramePr>
        <p:xfrm>
          <a:off x="2744760" y="3026603"/>
          <a:ext cx="6691746" cy="3653266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230582">
                  <a:extLst>
                    <a:ext uri="{9D8B030D-6E8A-4147-A177-3AD203B41FA5}">
                      <a16:colId xmlns:a16="http://schemas.microsoft.com/office/drawing/2014/main" val="2023849249"/>
                    </a:ext>
                  </a:extLst>
                </a:gridCol>
                <a:gridCol w="2230582">
                  <a:extLst>
                    <a:ext uri="{9D8B030D-6E8A-4147-A177-3AD203B41FA5}">
                      <a16:colId xmlns:a16="http://schemas.microsoft.com/office/drawing/2014/main" val="1575161544"/>
                    </a:ext>
                  </a:extLst>
                </a:gridCol>
                <a:gridCol w="2230582">
                  <a:extLst>
                    <a:ext uri="{9D8B030D-6E8A-4147-A177-3AD203B41FA5}">
                      <a16:colId xmlns:a16="http://schemas.microsoft.com/office/drawing/2014/main" val="53057235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На 2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На 3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На 6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7177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36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714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714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7328602"/>
                  </a:ext>
                </a:extLst>
              </a:tr>
              <a:tr h="544306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340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975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4 734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92360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714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1 425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3079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916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4 734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37306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1 010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3287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2060"/>
                          </a:solidFill>
                        </a:rPr>
                        <a:t>4 734</a:t>
                      </a:r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4091356"/>
                  </a:ext>
                </a:extLst>
              </a:tr>
            </a:tbl>
          </a:graphicData>
        </a:graphic>
      </p:graphicFrame>
      <p:sp>
        <p:nvSpPr>
          <p:cNvPr id="5" name="Овал 4"/>
          <p:cNvSpPr/>
          <p:nvPr/>
        </p:nvSpPr>
        <p:spPr>
          <a:xfrm>
            <a:off x="3415143" y="4629084"/>
            <a:ext cx="824347" cy="44830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5702705" y="3603691"/>
            <a:ext cx="767368" cy="44830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7849377" y="3603691"/>
            <a:ext cx="977528" cy="44830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255815" y="6179127"/>
            <a:ext cx="1143002" cy="50074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766640" y="4128341"/>
            <a:ext cx="1143002" cy="50074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5514888" y="5115561"/>
            <a:ext cx="1143002" cy="50074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955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af8ed864153d0deed7c9e8cce9a5bc323c549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2994</TotalTime>
  <Words>980</Words>
  <Application>Microsoft Office PowerPoint</Application>
  <PresentationFormat>Широкоэкранный</PresentationFormat>
  <Paragraphs>95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Courier New</vt:lpstr>
      <vt:lpstr>Times New Roman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179</cp:revision>
  <dcterms:created xsi:type="dcterms:W3CDTF">2020-08-26T00:15:27Z</dcterms:created>
  <dcterms:modified xsi:type="dcterms:W3CDTF">2021-03-17T09:13:31Z</dcterms:modified>
</cp:coreProperties>
</file>