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3" r:id="rId1"/>
  </p:sldMasterIdLst>
  <p:notesMasterIdLst>
    <p:notesMasterId r:id="rId15"/>
  </p:notesMasterIdLst>
  <p:handoutMasterIdLst>
    <p:handoutMasterId r:id="rId16"/>
  </p:handoutMasterIdLst>
  <p:sldIdLst>
    <p:sldId id="528" r:id="rId2"/>
    <p:sldId id="792" r:id="rId3"/>
    <p:sldId id="770" r:id="rId4"/>
    <p:sldId id="772" r:id="rId5"/>
    <p:sldId id="794" r:id="rId6"/>
    <p:sldId id="801" r:id="rId7"/>
    <p:sldId id="802" r:id="rId8"/>
    <p:sldId id="791" r:id="rId9"/>
    <p:sldId id="782" r:id="rId10"/>
    <p:sldId id="798" r:id="rId11"/>
    <p:sldId id="799" r:id="rId12"/>
    <p:sldId id="800" r:id="rId13"/>
    <p:sldId id="480" r:id="rId14"/>
  </p:sldIdLst>
  <p:sldSz cx="5768975" cy="3244850"/>
  <p:notesSz cx="9866313" cy="6735763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000000"/>
    <a:srgbClr val="5FCBEF"/>
    <a:srgbClr val="BAD7C3"/>
    <a:srgbClr val="CACAE2"/>
    <a:srgbClr val="E3255B"/>
    <a:srgbClr val="FFFFFF"/>
    <a:srgbClr val="AA1695"/>
    <a:srgbClr val="BAB9D9"/>
    <a:srgbClr val="FAD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60"/>
  </p:normalViewPr>
  <p:slideViewPr>
    <p:cSldViewPr>
      <p:cViewPr varScale="1">
        <p:scale>
          <a:sx n="150" d="100"/>
          <a:sy n="150" d="100"/>
        </p:scale>
        <p:origin x="804" y="120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171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480B5ED-0184-4641-8B39-8340A9A00A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A05CFF-9AF4-4F9B-BB9A-BB7BC03F5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47B9AB-696C-4DF1-B488-04147F4FAC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759E4-E530-4602-B28C-64032CFA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7DF31-001B-4685-B3EB-A27169C24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942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7834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r">
              <a:defRPr sz="2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8469" tIns="84235" rIns="168469" bIns="842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090" y="3199818"/>
            <a:ext cx="7894137" cy="3031752"/>
          </a:xfrm>
          <a:prstGeom prst="rect">
            <a:avLst/>
          </a:prstGeom>
        </p:spPr>
        <p:txBody>
          <a:bodyPr vert="horz" lIns="168469" tIns="84235" rIns="168469" bIns="8423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7834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r">
              <a:defRPr sz="2200"/>
            </a:lvl1pPr>
          </a:lstStyle>
          <a:p>
            <a:fld id="{7A6411C4-7043-4456-B984-BDE449DF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739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DAFB0E-27B0-4BB7-8B90-35C3603B5B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4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75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72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73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13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3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75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72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5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2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3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68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10" y="1137701"/>
            <a:ext cx="3675136" cy="778945"/>
          </a:xfrm>
        </p:spPr>
        <p:txBody>
          <a:bodyPr anchor="b">
            <a:noAutofit/>
          </a:bodyPr>
          <a:lstStyle>
            <a:lvl1pPr algn="r">
              <a:defRPr sz="2555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10" y="1916644"/>
            <a:ext cx="3675136" cy="5189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0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288431"/>
            <a:ext cx="4067746" cy="1610407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3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6426" y="1718569"/>
            <a:ext cx="3418479" cy="18026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75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56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914117"/>
            <a:ext cx="4067746" cy="1228037"/>
          </a:xfrm>
        </p:spPr>
        <p:txBody>
          <a:bodyPr anchor="b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3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68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05" y="288431"/>
            <a:ext cx="4063741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accent1"/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1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8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70121" y="288431"/>
            <a:ext cx="617374" cy="248471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499" y="288431"/>
            <a:ext cx="3340701" cy="248471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5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6" y="132463"/>
            <a:ext cx="4903630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2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3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2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6" y="441663"/>
            <a:ext cx="4903630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764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7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1277911"/>
            <a:ext cx="4067746" cy="864243"/>
          </a:xfrm>
        </p:spPr>
        <p:txBody>
          <a:bodyPr anchor="b"/>
          <a:lstStyle>
            <a:lvl1pPr algn="l">
              <a:defRPr sz="189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407097"/>
          </a:xfrm>
        </p:spPr>
        <p:txBody>
          <a:bodyPr anchor="t"/>
          <a:lstStyle>
            <a:lvl1pPr marL="0" indent="0" algn="l">
              <a:buNone/>
              <a:defRPr sz="94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9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499" y="1022279"/>
            <a:ext cx="1979789" cy="18361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8457" y="1022279"/>
            <a:ext cx="1979789" cy="18361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8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747" y="1022465"/>
            <a:ext cx="1980541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747" y="1295123"/>
            <a:ext cx="1980541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07706" y="1022465"/>
            <a:ext cx="1980539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07707" y="1295123"/>
            <a:ext cx="1980538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9704-BF7D-4231-A5E8-A5E132FC5C1D}" type="datetime1">
              <a:rPr lang="ru-RU" smtClean="0"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B37-E9E0-4D16-9404-785B81C05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9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709062"/>
            <a:ext cx="1823874" cy="604904"/>
          </a:xfrm>
        </p:spPr>
        <p:txBody>
          <a:bodyPr anchor="b">
            <a:normAutofit/>
          </a:bodyPr>
          <a:lstStyle>
            <a:lvl1pPr>
              <a:defRPr sz="94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541" y="243636"/>
            <a:ext cx="2135704" cy="261482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1313965"/>
            <a:ext cx="1823874" cy="122282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216237" indent="0">
              <a:buNone/>
              <a:defRPr sz="662"/>
            </a:lvl2pPr>
            <a:lvl3pPr marL="432473" indent="0">
              <a:buNone/>
              <a:defRPr sz="568"/>
            </a:lvl3pPr>
            <a:lvl4pPr marL="648710" indent="0">
              <a:buNone/>
              <a:defRPr sz="473"/>
            </a:lvl4pPr>
            <a:lvl5pPr marL="864946" indent="0">
              <a:buNone/>
              <a:defRPr sz="473"/>
            </a:lvl5pPr>
            <a:lvl6pPr marL="1081182" indent="0">
              <a:buNone/>
              <a:defRPr sz="473"/>
            </a:lvl6pPr>
            <a:lvl7pPr marL="1297419" indent="0">
              <a:buNone/>
              <a:defRPr sz="473"/>
            </a:lvl7pPr>
            <a:lvl8pPr marL="1513655" indent="0">
              <a:buNone/>
              <a:defRPr sz="473"/>
            </a:lvl8pPr>
            <a:lvl9pPr marL="1729892" indent="0">
              <a:buNone/>
              <a:defRPr sz="47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271395"/>
            <a:ext cx="4067746" cy="268151"/>
          </a:xfrm>
        </p:spPr>
        <p:txBody>
          <a:bodyPr anchor="b">
            <a:normAutofit/>
          </a:bodyPr>
          <a:lstStyle>
            <a:lvl1pPr algn="l">
              <a:defRPr sz="113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0499" y="288431"/>
            <a:ext cx="4067746" cy="1819594"/>
          </a:xfrm>
        </p:spPr>
        <p:txBody>
          <a:bodyPr anchor="t">
            <a:normAutofit/>
          </a:bodyPr>
          <a:lstStyle>
            <a:lvl1pPr marL="0" indent="0" algn="ctr">
              <a:buNone/>
              <a:defRPr sz="757"/>
            </a:lvl1pPr>
            <a:lvl2pPr marL="216301" indent="0">
              <a:buNone/>
              <a:defRPr sz="757"/>
            </a:lvl2pPr>
            <a:lvl3pPr marL="432603" indent="0">
              <a:buNone/>
              <a:defRPr sz="757"/>
            </a:lvl3pPr>
            <a:lvl4pPr marL="648904" indent="0">
              <a:buNone/>
              <a:defRPr sz="757"/>
            </a:lvl4pPr>
            <a:lvl5pPr marL="865205" indent="0">
              <a:buNone/>
              <a:defRPr sz="757"/>
            </a:lvl5pPr>
            <a:lvl6pPr marL="1081507" indent="0">
              <a:buNone/>
              <a:defRPr sz="757"/>
            </a:lvl6pPr>
            <a:lvl7pPr marL="1297808" indent="0">
              <a:buNone/>
              <a:defRPr sz="757"/>
            </a:lvl7pPr>
            <a:lvl8pPr marL="1514109" indent="0">
              <a:buNone/>
              <a:defRPr sz="757"/>
            </a:lvl8pPr>
            <a:lvl9pPr marL="1730411" indent="0">
              <a:buNone/>
              <a:defRPr sz="75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2539546"/>
            <a:ext cx="4067746" cy="318913"/>
          </a:xfrm>
        </p:spPr>
        <p:txBody>
          <a:bodyPr>
            <a:normAutofit/>
          </a:bodyPr>
          <a:lstStyle>
            <a:lvl1pPr marL="0" indent="0">
              <a:buNone/>
              <a:defRPr sz="568"/>
            </a:lvl1pPr>
            <a:lvl2pPr marL="216301" indent="0">
              <a:buNone/>
              <a:defRPr sz="568"/>
            </a:lvl2pPr>
            <a:lvl3pPr marL="432603" indent="0">
              <a:buNone/>
              <a:defRPr sz="473"/>
            </a:lvl3pPr>
            <a:lvl4pPr marL="648904" indent="0">
              <a:buNone/>
              <a:defRPr sz="426"/>
            </a:lvl4pPr>
            <a:lvl5pPr marL="865205" indent="0">
              <a:buNone/>
              <a:defRPr sz="426"/>
            </a:lvl5pPr>
            <a:lvl6pPr marL="1081507" indent="0">
              <a:buNone/>
              <a:defRPr sz="426"/>
            </a:lvl6pPr>
            <a:lvl7pPr marL="1297808" indent="0">
              <a:buNone/>
              <a:defRPr sz="426"/>
            </a:lvl7pPr>
            <a:lvl8pPr marL="1514109" indent="0">
              <a:buNone/>
              <a:defRPr sz="426"/>
            </a:lvl8pPr>
            <a:lvl9pPr marL="1730411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499" y="1022279"/>
            <a:ext cx="4067746" cy="183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09304" y="2858460"/>
            <a:ext cx="431509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99" y="2858460"/>
            <a:ext cx="2979886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4905" y="2858460"/>
            <a:ext cx="323340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0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p:txStyles>
    <p:titleStyle>
      <a:lvl1pPr algn="l" defTabSz="216301" rtl="0" eaLnBrk="1" latinLnBrk="0" hangingPunct="1">
        <a:spcBef>
          <a:spcPct val="0"/>
        </a:spcBef>
        <a:buNone/>
        <a:defRPr sz="1703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2226" indent="-162226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8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1490" indent="-135188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0753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57055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73356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89657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05959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22260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38561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1pPr>
      <a:lvl2pPr marL="21630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2pPr>
      <a:lvl3pPr marL="432603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3pPr>
      <a:lvl4pPr marL="648904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4pPr>
      <a:lvl5pPr marL="865205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5pPr>
      <a:lvl6pPr marL="1081507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6pPr>
      <a:lvl7pPr marL="1297808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7pPr>
      <a:lvl8pPr marL="1514109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8pPr>
      <a:lvl9pPr marL="173041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0"/>
            <a:ext cx="5768975" cy="10291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9488" y="250825"/>
            <a:ext cx="3482756" cy="537833"/>
          </a:xfrm>
          <a:prstGeom prst="rect">
            <a:avLst/>
          </a:prstGeom>
        </p:spPr>
        <p:txBody>
          <a:bodyPr vert="horz" wrap="square" lIns="0" tIns="14599" rIns="0" bIns="0" rtlCol="0" anchor="ctr">
            <a:spAutoFit/>
          </a:bodyPr>
          <a:lstStyle/>
          <a:p>
            <a:pPr marL="12695">
              <a:spcBef>
                <a:spcPts val="114"/>
              </a:spcBef>
            </a:pPr>
            <a:r>
              <a:rPr lang="ru-RU" sz="3399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3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80346" y="1263428"/>
            <a:ext cx="2761341" cy="1737649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spcBef>
                <a:spcPts val="110"/>
              </a:spcBef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  <a:b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АЛГОРИТМ </a:t>
            </a:r>
            <a:b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ПОСТРОЕНИЯ</a:t>
            </a:r>
            <a:b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УГЛОВ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25952" y="1470025"/>
            <a:ext cx="304799" cy="13716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2916" y="242202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2916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10145" y="243294"/>
            <a:ext cx="612743" cy="385356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665670" y="576064"/>
            <a:ext cx="671534" cy="166236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001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001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7" y="327025"/>
            <a:ext cx="481781" cy="488472"/>
          </a:xfrm>
          <a:prstGeom prst="rect">
            <a:avLst/>
          </a:prstGeom>
        </p:spPr>
      </p:pic>
      <p:pic>
        <p:nvPicPr>
          <p:cNvPr id="1028" name="Picture 4" descr="Транспортир. Измерение углов (презентация)">
            <a:extLst>
              <a:ext uri="{FF2B5EF4-FFF2-40B4-BE49-F238E27FC236}">
                <a16:creationId xmlns:a16="http://schemas.microsoft.com/office/drawing/2014/main" id="{74FEC7CB-7C8F-41D8-B8E4-F3A3641A9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t="5385" r="10408"/>
          <a:stretch/>
        </p:blipFill>
        <p:spPr bwMode="auto">
          <a:xfrm>
            <a:off x="3267357" y="1280024"/>
            <a:ext cx="2284130" cy="178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98DB86-9DB8-4413-9E4F-FC4843F0011F}"/>
              </a:ext>
            </a:extLst>
          </p:cNvPr>
          <p:cNvSpPr/>
          <p:nvPr/>
        </p:nvSpPr>
        <p:spPr>
          <a:xfrm>
            <a:off x="5475287" y="1698625"/>
            <a:ext cx="16773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5109ED-13F4-4FA1-B2A4-07DDC612636E}"/>
              </a:ext>
            </a:extLst>
          </p:cNvPr>
          <p:cNvSpPr/>
          <p:nvPr/>
        </p:nvSpPr>
        <p:spPr>
          <a:xfrm>
            <a:off x="216692" y="433256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542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. Постройте с помощью транспортира углы а) 53°    б) 47°    в) 105°   г) 173°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Измерение углов. Транспортир. Видеоурок. Математика 5 Класс">
            <a:extLst>
              <a:ext uri="{FF2B5EF4-FFF2-40B4-BE49-F238E27FC236}">
                <a16:creationId xmlns:a16="http://schemas.microsoft.com/office/drawing/2014/main" id="{6B3FC6FD-1DC4-4473-8E20-DE1774E2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" y="1340437"/>
            <a:ext cx="2427287" cy="14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95EDD19-E786-448A-9415-096ECEF6DD4C}"/>
              </a:ext>
            </a:extLst>
          </p:cNvPr>
          <p:cNvCxnSpPr/>
          <p:nvPr/>
        </p:nvCxnSpPr>
        <p:spPr>
          <a:xfrm>
            <a:off x="1351525" y="2605271"/>
            <a:ext cx="12136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3C169C8-5AF3-4269-9A4C-B2ED9FFE71B7}"/>
              </a:ext>
            </a:extLst>
          </p:cNvPr>
          <p:cNvCxnSpPr>
            <a:cxnSpLocks/>
          </p:cNvCxnSpPr>
          <p:nvPr/>
        </p:nvCxnSpPr>
        <p:spPr>
          <a:xfrm flipV="1">
            <a:off x="1351525" y="1622425"/>
            <a:ext cx="847162" cy="98423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Измерение углов. Транспортир. Видеоурок. Математика 5 Класс">
            <a:extLst>
              <a:ext uri="{FF2B5EF4-FFF2-40B4-BE49-F238E27FC236}">
                <a16:creationId xmlns:a16="http://schemas.microsoft.com/office/drawing/2014/main" id="{8A703D5D-291F-4120-B9D1-3D7CE2BC2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7" y="1340437"/>
            <a:ext cx="2427287" cy="14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0BEC569-D7CD-45EF-BF22-7D521273FB46}"/>
              </a:ext>
            </a:extLst>
          </p:cNvPr>
          <p:cNvCxnSpPr/>
          <p:nvPr/>
        </p:nvCxnSpPr>
        <p:spPr>
          <a:xfrm>
            <a:off x="2808286" y="2605271"/>
            <a:ext cx="12136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6552250-50C6-4F4E-8E00-9E51BC1E11E8}"/>
              </a:ext>
            </a:extLst>
          </p:cNvPr>
          <p:cNvCxnSpPr>
            <a:cxnSpLocks/>
          </p:cNvCxnSpPr>
          <p:nvPr/>
        </p:nvCxnSpPr>
        <p:spPr>
          <a:xfrm flipH="1" flipV="1">
            <a:off x="3189287" y="1698625"/>
            <a:ext cx="832644" cy="9066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>
            <a:extLst>
              <a:ext uri="{FF2B5EF4-FFF2-40B4-BE49-F238E27FC236}">
                <a16:creationId xmlns:a16="http://schemas.microsoft.com/office/drawing/2014/main" id="{29318991-8974-4313-A55F-FCA1B881487D}"/>
              </a:ext>
            </a:extLst>
          </p:cNvPr>
          <p:cNvSpPr/>
          <p:nvPr/>
        </p:nvSpPr>
        <p:spPr>
          <a:xfrm>
            <a:off x="1330685" y="2425371"/>
            <a:ext cx="299245" cy="333771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id="{95B6AA42-F632-4711-82EA-02DC7D103031}"/>
              </a:ext>
            </a:extLst>
          </p:cNvPr>
          <p:cNvSpPr/>
          <p:nvPr/>
        </p:nvSpPr>
        <p:spPr>
          <a:xfrm rot="14751765">
            <a:off x="3754149" y="2385648"/>
            <a:ext cx="299245" cy="333771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646F40D-BD7A-4277-8124-56C34BDC49DA}"/>
              </a:ext>
            </a:extLst>
          </p:cNvPr>
          <p:cNvSpPr/>
          <p:nvPr/>
        </p:nvSpPr>
        <p:spPr>
          <a:xfrm>
            <a:off x="1552241" y="2183201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47°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5109ED-13F4-4FA1-B2A4-07DDC612636E}"/>
              </a:ext>
            </a:extLst>
          </p:cNvPr>
          <p:cNvSpPr/>
          <p:nvPr/>
        </p:nvSpPr>
        <p:spPr>
          <a:xfrm>
            <a:off x="216692" y="433256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542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. Постройте с помощью транспортира углы а) 53°    б) 47°    в) 105°   г) 173°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Измерение углов. Транспортир. Видеоурок. Математика 5 Класс">
            <a:extLst>
              <a:ext uri="{FF2B5EF4-FFF2-40B4-BE49-F238E27FC236}">
                <a16:creationId xmlns:a16="http://schemas.microsoft.com/office/drawing/2014/main" id="{6B3FC6FD-1DC4-4473-8E20-DE1774E2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" y="1340437"/>
            <a:ext cx="2427287" cy="14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95EDD19-E786-448A-9415-096ECEF6DD4C}"/>
              </a:ext>
            </a:extLst>
          </p:cNvPr>
          <p:cNvCxnSpPr/>
          <p:nvPr/>
        </p:nvCxnSpPr>
        <p:spPr>
          <a:xfrm>
            <a:off x="1351525" y="2605271"/>
            <a:ext cx="12136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3C169C8-5AF3-4269-9A4C-B2ED9FFE71B7}"/>
              </a:ext>
            </a:extLst>
          </p:cNvPr>
          <p:cNvCxnSpPr>
            <a:cxnSpLocks/>
          </p:cNvCxnSpPr>
          <p:nvPr/>
        </p:nvCxnSpPr>
        <p:spPr>
          <a:xfrm flipH="1" flipV="1">
            <a:off x="1055687" y="1340437"/>
            <a:ext cx="295838" cy="12662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Измерение углов. Транспортир. Видеоурок. Математика 5 Класс">
            <a:extLst>
              <a:ext uri="{FF2B5EF4-FFF2-40B4-BE49-F238E27FC236}">
                <a16:creationId xmlns:a16="http://schemas.microsoft.com/office/drawing/2014/main" id="{8A703D5D-291F-4120-B9D1-3D7CE2BC2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6" y="1340437"/>
            <a:ext cx="2427287" cy="14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0BEC569-D7CD-45EF-BF22-7D521273FB46}"/>
              </a:ext>
            </a:extLst>
          </p:cNvPr>
          <p:cNvCxnSpPr/>
          <p:nvPr/>
        </p:nvCxnSpPr>
        <p:spPr>
          <a:xfrm>
            <a:off x="2808286" y="2605271"/>
            <a:ext cx="12136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6552250-50C6-4F4E-8E00-9E51BC1E11E8}"/>
              </a:ext>
            </a:extLst>
          </p:cNvPr>
          <p:cNvCxnSpPr>
            <a:cxnSpLocks/>
          </p:cNvCxnSpPr>
          <p:nvPr/>
        </p:nvCxnSpPr>
        <p:spPr>
          <a:xfrm flipV="1">
            <a:off x="4021931" y="1340437"/>
            <a:ext cx="310356" cy="126483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6D612AA-6D60-47AC-962E-96CD319A13C8}"/>
              </a:ext>
            </a:extLst>
          </p:cNvPr>
          <p:cNvSpPr/>
          <p:nvPr/>
        </p:nvSpPr>
        <p:spPr>
          <a:xfrm>
            <a:off x="1552241" y="2183201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105°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id="{D63EC84C-7C68-4717-B8E1-C92B78258F51}"/>
              </a:ext>
            </a:extLst>
          </p:cNvPr>
          <p:cNvSpPr/>
          <p:nvPr/>
        </p:nvSpPr>
        <p:spPr>
          <a:xfrm>
            <a:off x="1055687" y="2389811"/>
            <a:ext cx="574243" cy="369332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>
            <a:extLst>
              <a:ext uri="{FF2B5EF4-FFF2-40B4-BE49-F238E27FC236}">
                <a16:creationId xmlns:a16="http://schemas.microsoft.com/office/drawing/2014/main" id="{4D885346-9363-4775-9F13-B8BF956D4CFD}"/>
              </a:ext>
            </a:extLst>
          </p:cNvPr>
          <p:cNvSpPr/>
          <p:nvPr/>
        </p:nvSpPr>
        <p:spPr>
          <a:xfrm rot="14751765">
            <a:off x="3973507" y="2046977"/>
            <a:ext cx="299245" cy="814521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5109ED-13F4-4FA1-B2A4-07DDC612636E}"/>
              </a:ext>
            </a:extLst>
          </p:cNvPr>
          <p:cNvSpPr/>
          <p:nvPr/>
        </p:nvSpPr>
        <p:spPr>
          <a:xfrm>
            <a:off x="216692" y="433256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542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. Постройте с помощью транспортира углы а) 53°    б) 47°    в) 105°   г) 173°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Измерение углов. Транспортир. Видеоурок. Математика 5 Класс">
            <a:extLst>
              <a:ext uri="{FF2B5EF4-FFF2-40B4-BE49-F238E27FC236}">
                <a16:creationId xmlns:a16="http://schemas.microsoft.com/office/drawing/2014/main" id="{6B3FC6FD-1DC4-4473-8E20-DE1774E2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" y="1340437"/>
            <a:ext cx="2427287" cy="14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95EDD19-E786-448A-9415-096ECEF6DD4C}"/>
              </a:ext>
            </a:extLst>
          </p:cNvPr>
          <p:cNvCxnSpPr/>
          <p:nvPr/>
        </p:nvCxnSpPr>
        <p:spPr>
          <a:xfrm>
            <a:off x="1351525" y="2605271"/>
            <a:ext cx="12136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3C169C8-5AF3-4269-9A4C-B2ED9FFE71B7}"/>
              </a:ext>
            </a:extLst>
          </p:cNvPr>
          <p:cNvCxnSpPr>
            <a:cxnSpLocks/>
          </p:cNvCxnSpPr>
          <p:nvPr/>
        </p:nvCxnSpPr>
        <p:spPr>
          <a:xfrm flipH="1" flipV="1">
            <a:off x="4577" y="2433541"/>
            <a:ext cx="1338231" cy="1717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Измерение углов. Транспортир. Видеоурок. Математика 5 Класс">
            <a:extLst>
              <a:ext uri="{FF2B5EF4-FFF2-40B4-BE49-F238E27FC236}">
                <a16:creationId xmlns:a16="http://schemas.microsoft.com/office/drawing/2014/main" id="{8A703D5D-291F-4120-B9D1-3D7CE2BC2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6" y="1340437"/>
            <a:ext cx="2427287" cy="14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0BEC569-D7CD-45EF-BF22-7D521273FB46}"/>
              </a:ext>
            </a:extLst>
          </p:cNvPr>
          <p:cNvCxnSpPr/>
          <p:nvPr/>
        </p:nvCxnSpPr>
        <p:spPr>
          <a:xfrm>
            <a:off x="2808286" y="2605271"/>
            <a:ext cx="12136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6552250-50C6-4F4E-8E00-9E51BC1E11E8}"/>
              </a:ext>
            </a:extLst>
          </p:cNvPr>
          <p:cNvCxnSpPr>
            <a:cxnSpLocks/>
          </p:cNvCxnSpPr>
          <p:nvPr/>
        </p:nvCxnSpPr>
        <p:spPr>
          <a:xfrm flipV="1">
            <a:off x="4021931" y="2433541"/>
            <a:ext cx="1227136" cy="1717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6D612AA-6D60-47AC-962E-96CD319A13C8}"/>
              </a:ext>
            </a:extLst>
          </p:cNvPr>
          <p:cNvSpPr/>
          <p:nvPr/>
        </p:nvSpPr>
        <p:spPr>
          <a:xfrm>
            <a:off x="1552241" y="2183201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173°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id="{D63EC84C-7C68-4717-B8E1-C92B78258F51}"/>
              </a:ext>
            </a:extLst>
          </p:cNvPr>
          <p:cNvSpPr/>
          <p:nvPr/>
        </p:nvSpPr>
        <p:spPr>
          <a:xfrm rot="19026913">
            <a:off x="981857" y="2463613"/>
            <a:ext cx="718200" cy="731126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>
            <a:extLst>
              <a:ext uri="{FF2B5EF4-FFF2-40B4-BE49-F238E27FC236}">
                <a16:creationId xmlns:a16="http://schemas.microsoft.com/office/drawing/2014/main" id="{3737E6E4-4560-4541-B61D-1103EBA95ED5}"/>
              </a:ext>
            </a:extLst>
          </p:cNvPr>
          <p:cNvSpPr/>
          <p:nvPr/>
        </p:nvSpPr>
        <p:spPr>
          <a:xfrm rot="18667849">
            <a:off x="3620428" y="2463612"/>
            <a:ext cx="718200" cy="731126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C88DD-1C6A-4E39-973C-32C9A6BFCD84}"/>
              </a:ext>
            </a:extLst>
          </p:cNvPr>
          <p:cNvSpPr/>
          <p:nvPr/>
        </p:nvSpPr>
        <p:spPr>
          <a:xfrm>
            <a:off x="2122487" y="555625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00735F-A9B9-47CD-95C3-8485653E10C8}"/>
              </a:ext>
            </a:extLst>
          </p:cNvPr>
          <p:cNvSpPr/>
          <p:nvPr/>
        </p:nvSpPr>
        <p:spPr>
          <a:xfrm>
            <a:off x="3646487" y="631825"/>
            <a:ext cx="304800" cy="24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6EB0F1-197E-4187-9CC3-58A5FB0B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" y="866674"/>
            <a:ext cx="5699859" cy="2378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456CF9-264F-4440-BCD9-235129B9B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55750"/>
            <a:ext cx="5768975" cy="41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3688" y="22225"/>
            <a:ext cx="4724399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 УГЛОВ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070184-12EB-47C7-AFE9-5858E0E837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8" t="-1065" r="1534" b="60710"/>
          <a:stretch/>
        </p:blipFill>
        <p:spPr>
          <a:xfrm>
            <a:off x="65087" y="631825"/>
            <a:ext cx="5638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3688" y="22225"/>
            <a:ext cx="4724399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 УГЛОВ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070184-12EB-47C7-AFE9-5858E0E837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1" t="69519"/>
          <a:stretch/>
        </p:blipFill>
        <p:spPr>
          <a:xfrm>
            <a:off x="64292" y="736767"/>
            <a:ext cx="5638800" cy="17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7488" y="22225"/>
            <a:ext cx="52057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БИССЕКТРИСА  УГЛА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B787FF-A05B-4D56-B06B-072C1CBD2171}"/>
              </a:ext>
            </a:extLst>
          </p:cNvPr>
          <p:cNvSpPr/>
          <p:nvPr/>
        </p:nvSpPr>
        <p:spPr>
          <a:xfrm>
            <a:off x="65087" y="2832629"/>
            <a:ext cx="1143000" cy="313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ъ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542ABA-B709-4946-9845-26D130D9F932}"/>
              </a:ext>
            </a:extLst>
          </p:cNvPr>
          <p:cNvSpPr/>
          <p:nvPr/>
        </p:nvSpPr>
        <p:spPr>
          <a:xfrm>
            <a:off x="86119" y="399452"/>
            <a:ext cx="55951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      Биссектриса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- это луч, который  выходит из вершины угла и делит его на два равных угла.</a:t>
            </a:r>
          </a:p>
          <a:p>
            <a:pPr algn="just"/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На </a:t>
            </a:r>
            <a:r>
              <a:rPr lang="ru-RU" sz="1400" b="1" dirty="0" smtClean="0">
                <a:solidFill>
                  <a:srgbClr val="211D1E"/>
                </a:solidFill>
                <a:latin typeface="Arial" panose="020B0604020202020204" pitchFamily="34" charset="0"/>
              </a:rPr>
              <a:t>рис.8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луч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</a:t>
            </a:r>
            <a:r>
              <a:rPr lang="ru-RU" sz="1400" b="1" dirty="0">
                <a:solidFill>
                  <a:srgbClr val="211D1E"/>
                </a:solidFill>
                <a:latin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биссектриса угла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</a:t>
            </a:r>
            <a:r>
              <a:rPr lang="ru-RU" sz="1400" b="1" dirty="0">
                <a:solidFill>
                  <a:srgbClr val="211D1E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∠АОЕ = ∠ВОЕ</a:t>
            </a:r>
            <a:endParaRPr lang="ru-RU" sz="1200" b="1" dirty="0">
              <a:solidFill>
                <a:srgbClr val="21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      Биссектриса развернутого угла делит его на два прямых угла (рис.9),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ОС – биссектриса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, значит </a:t>
            </a:r>
            <a:r>
              <a:rPr lang="ru-RU" sz="14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∠АОС = ∠СОВ = 90</a:t>
            </a:r>
            <a:r>
              <a:rPr lang="ru-RU" sz="14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</a:rPr>
              <a:t>Прямой угол равен половине развернутого угла, то есть 90</a:t>
            </a:r>
            <a:r>
              <a:rPr lang="ru-RU" sz="14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u-RU" sz="600" b="1" dirty="0">
                <a:solidFill>
                  <a:srgbClr val="92258F"/>
                </a:solidFill>
                <a:latin typeface="Arial" panose="020B0604020202020204" pitchFamily="34" charset="0"/>
              </a:rPr>
              <a:t> </a:t>
            </a:r>
            <a:endParaRPr lang="ru-RU" sz="1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A22883-A616-4B3B-8863-AA4993DFF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0" t="8597" r="3013"/>
          <a:stretch/>
        </p:blipFill>
        <p:spPr>
          <a:xfrm>
            <a:off x="194863" y="1833560"/>
            <a:ext cx="5377656" cy="13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7488" y="22225"/>
            <a:ext cx="52057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СВОЙСТВА  УГЛОВ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C78B36-4D28-4B43-BF49-092FC093F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37" r="58741"/>
          <a:stretch/>
        </p:blipFill>
        <p:spPr>
          <a:xfrm>
            <a:off x="65087" y="782149"/>
            <a:ext cx="2209799" cy="125869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D5CAC1D-1DFF-4A05-9BC5-0EA994DDBA38}"/>
              </a:ext>
            </a:extLst>
          </p:cNvPr>
          <p:cNvSpPr/>
          <p:nvPr/>
        </p:nvSpPr>
        <p:spPr>
          <a:xfrm>
            <a:off x="146525" y="395321"/>
            <a:ext cx="54743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556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Чему равна градусная мера угла </a:t>
            </a:r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рис.32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676FD8-6E88-46AB-AD9C-9BCCDFC90D7A}"/>
              </a:ext>
            </a:extLst>
          </p:cNvPr>
          <p:cNvSpPr/>
          <p:nvPr/>
        </p:nvSpPr>
        <p:spPr>
          <a:xfrm>
            <a:off x="2655887" y="841669"/>
            <a:ext cx="1577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Дано:                </a:t>
            </a:r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∠ВОС = 60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ru-RU" sz="1600" dirty="0"/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∠АОС = 180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  </a:t>
            </a:r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∠АОВ - ?        </a:t>
            </a:r>
            <a:endParaRPr lang="ru-RU" sz="1600" b="1" dirty="0">
              <a:latin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AB62E7-558B-43AC-A21E-0C0DBD9C201C}"/>
              </a:ext>
            </a:extLst>
          </p:cNvPr>
          <p:cNvSpPr/>
          <p:nvPr/>
        </p:nvSpPr>
        <p:spPr>
          <a:xfrm>
            <a:off x="2631522" y="1926703"/>
            <a:ext cx="28435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Решение: </a:t>
            </a:r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∠АОВ = ∠АОС - ∠ВОС  </a:t>
            </a:r>
            <a:endParaRPr lang="ru-RU" sz="1600" dirty="0"/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∠АОВ = 180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- 60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= 120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ru-RU" sz="1600" dirty="0"/>
          </a:p>
          <a:p>
            <a:r>
              <a:rPr lang="ru-RU" sz="1600" b="1" spc="71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Ответ: ∠АОВ = 120</a:t>
            </a:r>
            <a:r>
              <a:rPr lang="ru-RU" sz="16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7488" y="22225"/>
            <a:ext cx="52057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СВОЙСТВА  УГЛОВ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C78B36-4D28-4B43-BF49-092FC093F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91" r="24400"/>
          <a:stretch/>
        </p:blipFill>
        <p:spPr>
          <a:xfrm>
            <a:off x="141287" y="446988"/>
            <a:ext cx="2133599" cy="148023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27CC21-D686-4656-A9BA-6BCFD06AA5F1}"/>
              </a:ext>
            </a:extLst>
          </p:cNvPr>
          <p:cNvSpPr/>
          <p:nvPr/>
        </p:nvSpPr>
        <p:spPr>
          <a:xfrm>
            <a:off x="2655887" y="449042"/>
            <a:ext cx="1577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Дано:                </a:t>
            </a:r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∠МОА = 30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ru-RU" sz="1600" dirty="0"/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∠ВОС = 90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∠МОС = 180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∠АОВ - ?        </a:t>
            </a:r>
            <a:endParaRPr lang="ru-RU" sz="1600" b="1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7A66B7-6B76-4DD4-AA5C-45AF11074972}"/>
              </a:ext>
            </a:extLst>
          </p:cNvPr>
          <p:cNvSpPr/>
          <p:nvPr/>
        </p:nvSpPr>
        <p:spPr>
          <a:xfrm>
            <a:off x="-1771" y="1437759"/>
            <a:ext cx="438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М</a:t>
            </a:r>
            <a:r>
              <a:rPr lang="ru-RU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DC71C9-AFCA-4523-8537-A2C4D472624B}"/>
              </a:ext>
            </a:extLst>
          </p:cNvPr>
          <p:cNvSpPr/>
          <p:nvPr/>
        </p:nvSpPr>
        <p:spPr>
          <a:xfrm>
            <a:off x="1665287" y="1772481"/>
            <a:ext cx="388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Решение: </a:t>
            </a:r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∠АОВ = ∠МОС – (∠МОА + ∠ВОС)  </a:t>
            </a:r>
            <a:endParaRPr lang="ru-RU" sz="1600" dirty="0"/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∠АОВ = 180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– (30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 </a:t>
            </a:r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+ 90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) = 60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ru-RU" sz="1600" dirty="0"/>
          </a:p>
          <a:p>
            <a:r>
              <a:rPr lang="ru-RU" sz="1600" b="1" spc="71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Ответ: ∠АОВ = 60</a:t>
            </a:r>
            <a:r>
              <a:rPr lang="ru-RU" sz="16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7488" y="22225"/>
            <a:ext cx="52057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СВОЙСТВА  УГЛОВ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C78B36-4D28-4B43-BF49-092FC093F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562"/>
          <a:stretch/>
        </p:blipFill>
        <p:spPr>
          <a:xfrm>
            <a:off x="217488" y="679986"/>
            <a:ext cx="1904999" cy="14478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5D6782-109F-4103-892B-22A3F82E9A32}"/>
              </a:ext>
            </a:extLst>
          </p:cNvPr>
          <p:cNvSpPr/>
          <p:nvPr/>
        </p:nvSpPr>
        <p:spPr>
          <a:xfrm>
            <a:off x="2503487" y="679986"/>
            <a:ext cx="1577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Дано:                </a:t>
            </a:r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∠АОС = 32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ru-RU" sz="1600" dirty="0"/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∠ВОС = 43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∠АОВ - ?        </a:t>
            </a:r>
            <a:endParaRPr lang="ru-RU" sz="1600" b="1" dirty="0"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8996D7-7542-42A8-A4DE-673477C11E16}"/>
              </a:ext>
            </a:extLst>
          </p:cNvPr>
          <p:cNvSpPr/>
          <p:nvPr/>
        </p:nvSpPr>
        <p:spPr>
          <a:xfrm>
            <a:off x="2530474" y="1757204"/>
            <a:ext cx="28435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Решение: </a:t>
            </a:r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∠АОВ = ∠АОС + ∠ВОС  </a:t>
            </a:r>
            <a:endParaRPr lang="ru-RU" sz="1600" dirty="0"/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∠АОВ = 32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+ 43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= 75</a:t>
            </a:r>
            <a:r>
              <a:rPr lang="ru-RU" sz="16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ru-RU" sz="1600" dirty="0"/>
          </a:p>
          <a:p>
            <a:r>
              <a:rPr lang="ru-RU" sz="1600" b="1" spc="71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Ответ: ∠АОВ = 75</a:t>
            </a:r>
            <a:r>
              <a:rPr lang="ru-RU" sz="16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 УГЛОВ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Картинки сова с указкой - для детей">
            <a:extLst>
              <a:ext uri="{FF2B5EF4-FFF2-40B4-BE49-F238E27FC236}">
                <a16:creationId xmlns:a16="http://schemas.microsoft.com/office/drawing/2014/main" id="{E0ECFA49-53C5-476D-B93A-F85DCDDE9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7" y="1012825"/>
            <a:ext cx="1371599" cy="16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Измерение углов транспортиром - online presentation">
            <a:extLst>
              <a:ext uri="{FF2B5EF4-FFF2-40B4-BE49-F238E27FC236}">
                <a16:creationId xmlns:a16="http://schemas.microsoft.com/office/drawing/2014/main" id="{C27E3371-5FE5-418F-8B17-9DF45E18B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2" r="4251" b="7730"/>
          <a:stretch/>
        </p:blipFill>
        <p:spPr bwMode="auto">
          <a:xfrm>
            <a:off x="141289" y="446988"/>
            <a:ext cx="4148137" cy="25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5109ED-13F4-4FA1-B2A4-07DDC612636E}"/>
              </a:ext>
            </a:extLst>
          </p:cNvPr>
          <p:cNvSpPr/>
          <p:nvPr/>
        </p:nvSpPr>
        <p:spPr>
          <a:xfrm>
            <a:off x="216692" y="433256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542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. Постройте с помощью транспортира углы а) 53°    б) 47°    в) 105°   г) 173°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Измерение углов. Транспортир. Видеоурок. Математика 5 Класс">
            <a:extLst>
              <a:ext uri="{FF2B5EF4-FFF2-40B4-BE49-F238E27FC236}">
                <a16:creationId xmlns:a16="http://schemas.microsoft.com/office/drawing/2014/main" id="{6B3FC6FD-1DC4-4473-8E20-DE1774E2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" y="1340437"/>
            <a:ext cx="2427287" cy="14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95EDD19-E786-448A-9415-096ECEF6DD4C}"/>
              </a:ext>
            </a:extLst>
          </p:cNvPr>
          <p:cNvCxnSpPr/>
          <p:nvPr/>
        </p:nvCxnSpPr>
        <p:spPr>
          <a:xfrm>
            <a:off x="1351525" y="2605271"/>
            <a:ext cx="12136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3C169C8-5AF3-4269-9A4C-B2ED9FFE71B7}"/>
              </a:ext>
            </a:extLst>
          </p:cNvPr>
          <p:cNvCxnSpPr>
            <a:cxnSpLocks/>
          </p:cNvCxnSpPr>
          <p:nvPr/>
        </p:nvCxnSpPr>
        <p:spPr>
          <a:xfrm flipV="1">
            <a:off x="1351525" y="1531824"/>
            <a:ext cx="786746" cy="10604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Измерение углов. Транспортир. Видеоурок. Математика 5 Класс">
            <a:extLst>
              <a:ext uri="{FF2B5EF4-FFF2-40B4-BE49-F238E27FC236}">
                <a16:creationId xmlns:a16="http://schemas.microsoft.com/office/drawing/2014/main" id="{8A703D5D-291F-4120-B9D1-3D7CE2BC2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90" y="1351456"/>
            <a:ext cx="2427287" cy="14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0BEC569-D7CD-45EF-BF22-7D521273FB46}"/>
              </a:ext>
            </a:extLst>
          </p:cNvPr>
          <p:cNvCxnSpPr/>
          <p:nvPr/>
        </p:nvCxnSpPr>
        <p:spPr>
          <a:xfrm>
            <a:off x="2808286" y="2605271"/>
            <a:ext cx="12136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6552250-50C6-4F4E-8E00-9E51BC1E11E8}"/>
              </a:ext>
            </a:extLst>
          </p:cNvPr>
          <p:cNvCxnSpPr>
            <a:cxnSpLocks/>
          </p:cNvCxnSpPr>
          <p:nvPr/>
        </p:nvCxnSpPr>
        <p:spPr>
          <a:xfrm flipH="1" flipV="1">
            <a:off x="3265487" y="1546225"/>
            <a:ext cx="756444" cy="10590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>
            <a:extLst>
              <a:ext uri="{FF2B5EF4-FFF2-40B4-BE49-F238E27FC236}">
                <a16:creationId xmlns:a16="http://schemas.microsoft.com/office/drawing/2014/main" id="{3F340546-28CB-4493-BBE0-91F16D4E7BAB}"/>
              </a:ext>
            </a:extLst>
          </p:cNvPr>
          <p:cNvSpPr/>
          <p:nvPr/>
        </p:nvSpPr>
        <p:spPr>
          <a:xfrm>
            <a:off x="1330685" y="2425371"/>
            <a:ext cx="299245" cy="333771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>
            <a:extLst>
              <a:ext uri="{FF2B5EF4-FFF2-40B4-BE49-F238E27FC236}">
                <a16:creationId xmlns:a16="http://schemas.microsoft.com/office/drawing/2014/main" id="{86C79AF4-0187-4BE4-A0A2-CFC4C34DA434}"/>
              </a:ext>
            </a:extLst>
          </p:cNvPr>
          <p:cNvSpPr/>
          <p:nvPr/>
        </p:nvSpPr>
        <p:spPr>
          <a:xfrm rot="14751765">
            <a:off x="3754149" y="2385648"/>
            <a:ext cx="299245" cy="333771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1798D5E-F673-4535-8458-DD5DB34BCFE8}"/>
              </a:ext>
            </a:extLst>
          </p:cNvPr>
          <p:cNvSpPr/>
          <p:nvPr/>
        </p:nvSpPr>
        <p:spPr>
          <a:xfrm>
            <a:off x="1552241" y="2183201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53°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894fd3cdfd233c3e99ae538a8a45d2b0bf95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20515</TotalTime>
  <Words>358</Words>
  <Application>Microsoft Office PowerPoint</Application>
  <PresentationFormat>Произвольный</PresentationFormat>
  <Paragraphs>72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Trebuchet MS</vt:lpstr>
      <vt:lpstr>Wingdings 3</vt:lpstr>
      <vt:lpstr>Грань</vt:lpstr>
      <vt:lpstr>МАТЕМАТИКА</vt:lpstr>
      <vt:lpstr>ИЗМЕРЕНИЕ  УГЛОВ </vt:lpstr>
      <vt:lpstr>ИЗМЕРЕНИЕ  УГЛОВ </vt:lpstr>
      <vt:lpstr>БИССЕКТРИСА  УГЛА</vt:lpstr>
      <vt:lpstr>СВОЙСТВА  УГЛОВ</vt:lpstr>
      <vt:lpstr>СВОЙСТВА  УГЛОВ</vt:lpstr>
      <vt:lpstr>СВОЙСТВА  УГЛОВ</vt:lpstr>
      <vt:lpstr>ПОСТРОЕНИЕ  УГЛОВ </vt:lpstr>
      <vt:lpstr>РЕШЕНИЕ ЗАДАЧ</vt:lpstr>
      <vt:lpstr>РЕШЕНИЕ ЗАДАЧ</vt:lpstr>
      <vt:lpstr>РЕШЕНИЕ ЗАДАЧ</vt:lpstr>
      <vt:lpstr>РЕШЕНИЕ ЗАДАЧ</vt:lpstr>
      <vt:lpstr>ЗАДАНИЯ ДЛЯ САМОСТОЯТЕЛЬНОЙ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Komilov</dc:creator>
  <cp:lastModifiedBy>Lenova 330 pro A6</cp:lastModifiedBy>
  <cp:revision>1623</cp:revision>
  <cp:lastPrinted>2020-09-30T03:25:16Z</cp:lastPrinted>
  <dcterms:created xsi:type="dcterms:W3CDTF">2020-04-09T07:32:19Z</dcterms:created>
  <dcterms:modified xsi:type="dcterms:W3CDTF">2020-11-02T04:37:50Z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