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5"/>
  </p:notesMasterIdLst>
  <p:handoutMasterIdLst>
    <p:handoutMasterId r:id="rId16"/>
  </p:handoutMasterIdLst>
  <p:sldIdLst>
    <p:sldId id="528" r:id="rId2"/>
    <p:sldId id="780" r:id="rId3"/>
    <p:sldId id="770" r:id="rId4"/>
    <p:sldId id="779" r:id="rId5"/>
    <p:sldId id="781" r:id="rId6"/>
    <p:sldId id="789" r:id="rId7"/>
    <p:sldId id="772" r:id="rId8"/>
    <p:sldId id="784" r:id="rId9"/>
    <p:sldId id="790" r:id="rId10"/>
    <p:sldId id="769" r:id="rId11"/>
    <p:sldId id="786" r:id="rId12"/>
    <p:sldId id="785" r:id="rId13"/>
    <p:sldId id="480" r:id="rId14"/>
  </p:sldIdLst>
  <p:sldSz cx="5768975" cy="3244850"/>
  <p:notesSz cx="9866313" cy="6735763"/>
  <p:custDataLst>
    <p:tags r:id="rId1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000000"/>
    <a:srgbClr val="5FCBEF"/>
    <a:srgbClr val="BAD7C3"/>
    <a:srgbClr val="CACAE2"/>
    <a:srgbClr val="E3255B"/>
    <a:srgbClr val="FFFFFF"/>
    <a:srgbClr val="AA1695"/>
    <a:srgbClr val="BAB9D9"/>
    <a:srgbClr val="FAD2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06" autoAdjust="0"/>
    <p:restoredTop sz="94660"/>
  </p:normalViewPr>
  <p:slideViewPr>
    <p:cSldViewPr>
      <p:cViewPr varScale="1">
        <p:scale>
          <a:sx n="150" d="100"/>
          <a:sy n="150" d="100"/>
        </p:scale>
        <p:origin x="804" y="120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1057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0269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3320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13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669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5005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0273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4589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8217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2728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8649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127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02.11.2020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06016" y="1263428"/>
            <a:ext cx="2761341" cy="1750473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b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ТРАНСПОРТИР.</a:t>
            </a: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ИЗМЕРЕНИЕ</a:t>
            </a:r>
            <a:b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800" b="1" dirty="0" smtClean="0">
                <a:solidFill>
                  <a:srgbClr val="002060"/>
                </a:solidFill>
                <a:latin typeface="Arial"/>
                <a:cs typeface="Arial"/>
              </a:rPr>
              <a:t>УГЛОВ.</a:t>
            </a:r>
            <a:endParaRPr lang="ru-RU" sz="2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25952" y="1470025"/>
            <a:ext cx="304799" cy="14478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pic>
        <p:nvPicPr>
          <p:cNvPr id="3" name="Picture 2" descr="Измерение углов. Транспортир — Гипермаркет знаний">
            <a:extLst>
              <a:ext uri="{FF2B5EF4-FFF2-40B4-BE49-F238E27FC236}">
                <a16:creationId xmlns:a16="http://schemas.microsoft.com/office/drawing/2014/main" id="{131E0296-6D2B-4188-BC26-7D981A36D8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7887" y="1321539"/>
            <a:ext cx="2246982" cy="1510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A953257-F2BD-4050-9866-2B649BCA2F50}"/>
              </a:ext>
            </a:extLst>
          </p:cNvPr>
          <p:cNvSpPr/>
          <p:nvPr/>
        </p:nvSpPr>
        <p:spPr>
          <a:xfrm>
            <a:off x="102392" y="560596"/>
            <a:ext cx="5562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dirty="0">
                <a:solidFill>
                  <a:srgbClr val="C00000"/>
                </a:solidFill>
                <a:latin typeface="Arial" panose="020B0604020202020204" pitchFamily="34" charset="0"/>
              </a:rPr>
              <a:t>Алгоритм измерения угла при помощи транспортира </a:t>
            </a:r>
            <a:endParaRPr lang="ru-RU" sz="16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    1. Совместим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черту основания транспортира с одной стороной  угла так, чтобы вершина угла совпала с центром транспортира.</a:t>
            </a:r>
          </a:p>
          <a:p>
            <a:pPr algn="just"/>
            <a:r>
              <a:rPr lang="ru-RU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    2. Величина,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образованная другой стороной  угла со шкалой транспортира и будет градусной мерой данного </a:t>
            </a:r>
            <a:r>
              <a:rPr lang="ru-RU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угла.</a:t>
            </a:r>
            <a:endParaRPr lang="en-US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</a:t>
            </a:r>
            <a:r>
              <a:rPr lang="en-US" sz="1600" b="1" dirty="0">
                <a:solidFill>
                  <a:srgbClr val="00B050"/>
                </a:solidFill>
                <a:latin typeface="Arial" panose="020B0604020202020204" pitchFamily="34" charset="0"/>
              </a:rPr>
              <a:t>C</a:t>
            </a:r>
            <a:r>
              <a:rPr lang="ru-RU" sz="1600" b="1" dirty="0" err="1">
                <a:solidFill>
                  <a:srgbClr val="00B050"/>
                </a:solidFill>
                <a:latin typeface="Arial" panose="020B0604020202020204" pitchFamily="34" charset="0"/>
              </a:rPr>
              <a:t>умма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</a:rPr>
              <a:t> всех углов любого треугольника равна 180</a:t>
            </a:r>
            <a:r>
              <a:rPr lang="ru-RU" sz="1600" b="1" baseline="30000" dirty="0">
                <a:solidFill>
                  <a:srgbClr val="00B050"/>
                </a:solidFill>
                <a:latin typeface="Arial" panose="020B0604020202020204" pitchFamily="34" charset="0"/>
              </a:rPr>
              <a:t>0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</a:rPr>
              <a:t>  </a:t>
            </a:r>
            <a:endParaRPr lang="ru-RU" sz="1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38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A3C3146-07C9-4F6E-8449-3ADE43216491}"/>
              </a:ext>
            </a:extLst>
          </p:cNvPr>
          <p:cNvSpPr/>
          <p:nvPr/>
        </p:nvSpPr>
        <p:spPr>
          <a:xfrm>
            <a:off x="141287" y="398903"/>
            <a:ext cx="5486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    544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. </a:t>
            </a:r>
            <a:r>
              <a:rPr lang="ru-RU" sz="1600" b="1" dirty="0">
                <a:solidFill>
                  <a:srgbClr val="231F20"/>
                </a:solidFill>
                <a:latin typeface="Arial" panose="020B0604020202020204" pitchFamily="34" charset="0"/>
              </a:rPr>
              <a:t>Запишите углы на рис.22-23 и определите их </a:t>
            </a:r>
            <a:r>
              <a:rPr lang="ru-RU" sz="1600" b="1">
                <a:solidFill>
                  <a:srgbClr val="231F20"/>
                </a:solidFill>
                <a:latin typeface="Arial" panose="020B0604020202020204" pitchFamily="34" charset="0"/>
              </a:rPr>
              <a:t>градусную </a:t>
            </a:r>
            <a:r>
              <a:rPr lang="ru-RU" sz="1600" b="1" smtClean="0">
                <a:solidFill>
                  <a:srgbClr val="231F20"/>
                </a:solidFill>
                <a:latin typeface="Arial" panose="020B0604020202020204" pitchFamily="34" charset="0"/>
              </a:rPr>
              <a:t>меру.</a:t>
            </a:r>
            <a:endParaRPr lang="ru-RU" sz="500" dirty="0">
              <a:latin typeface="Arial" panose="020B0604020202020204" pitchFamily="34" charset="0"/>
            </a:endParaRPr>
          </a:p>
        </p:txBody>
      </p:sp>
      <p:pic>
        <p:nvPicPr>
          <p:cNvPr id="3074" name="Picture 2" descr="Измерение углов. Транспортир. Видеоурок. Математика 5 Класс">
            <a:extLst>
              <a:ext uri="{FF2B5EF4-FFF2-40B4-BE49-F238E27FC236}">
                <a16:creationId xmlns:a16="http://schemas.microsoft.com/office/drawing/2014/main" id="{BA3EF498-20CE-4C7D-A63D-65155A70B8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7" y="1340437"/>
            <a:ext cx="2427287" cy="1425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Измерение углов. Транспортир. Видеоурок. Математика 5 Класс">
            <a:extLst>
              <a:ext uri="{FF2B5EF4-FFF2-40B4-BE49-F238E27FC236}">
                <a16:creationId xmlns:a16="http://schemas.microsoft.com/office/drawing/2014/main" id="{29AF2EA2-FA95-498E-ABCA-33BD8861FA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3611" y="1314992"/>
            <a:ext cx="2427287" cy="1425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5D0287CD-25EF-4072-9D11-3E0436BA5361}"/>
              </a:ext>
            </a:extLst>
          </p:cNvPr>
          <p:cNvCxnSpPr/>
          <p:nvPr/>
        </p:nvCxnSpPr>
        <p:spPr>
          <a:xfrm>
            <a:off x="1351525" y="2605271"/>
            <a:ext cx="1213644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1B540A8C-0F87-47D5-9175-B759093C10C2}"/>
              </a:ext>
            </a:extLst>
          </p:cNvPr>
          <p:cNvCxnSpPr>
            <a:cxnSpLocks/>
          </p:cNvCxnSpPr>
          <p:nvPr/>
        </p:nvCxnSpPr>
        <p:spPr>
          <a:xfrm flipV="1">
            <a:off x="1351525" y="1712890"/>
            <a:ext cx="857202" cy="89376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3A29B28A-C01F-45FB-B206-E788E83AF50E}"/>
              </a:ext>
            </a:extLst>
          </p:cNvPr>
          <p:cNvSpPr/>
          <p:nvPr/>
        </p:nvSpPr>
        <p:spPr>
          <a:xfrm>
            <a:off x="2476424" y="2581345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С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217F2A21-B425-47D0-B93D-7F71AF76062C}"/>
              </a:ext>
            </a:extLst>
          </p:cNvPr>
          <p:cNvSpPr/>
          <p:nvPr/>
        </p:nvSpPr>
        <p:spPr>
          <a:xfrm>
            <a:off x="1134631" y="2624032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094A7CB8-9FD0-4F0E-B866-BD2688E387D1}"/>
              </a:ext>
            </a:extLst>
          </p:cNvPr>
          <p:cNvSpPr/>
          <p:nvPr/>
        </p:nvSpPr>
        <p:spPr>
          <a:xfrm>
            <a:off x="2031237" y="1368870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66674D61-C563-460D-8601-6CBD7BB5062D}"/>
              </a:ext>
            </a:extLst>
          </p:cNvPr>
          <p:cNvSpPr/>
          <p:nvPr/>
        </p:nvSpPr>
        <p:spPr>
          <a:xfrm>
            <a:off x="556179" y="986882"/>
            <a:ext cx="15906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spc="71" dirty="0">
                <a:ln w="11430"/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∠АВС = 45</a:t>
            </a:r>
            <a:r>
              <a:rPr lang="ru-RU" b="1" spc="71" baseline="30000" dirty="0">
                <a:ln w="11430"/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0</a:t>
            </a:r>
            <a:r>
              <a:rPr lang="ru-RU" b="1" spc="71" dirty="0">
                <a:ln w="11430"/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28A3C18D-5262-42FE-9251-64099D77AC70}"/>
              </a:ext>
            </a:extLst>
          </p:cNvPr>
          <p:cNvSpPr/>
          <p:nvPr/>
        </p:nvSpPr>
        <p:spPr>
          <a:xfrm>
            <a:off x="3577942" y="838554"/>
            <a:ext cx="1582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spc="71" dirty="0">
                <a:ln w="11430"/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b="1" spc="71" dirty="0">
                <a:ln w="11430"/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SOP</a:t>
            </a:r>
            <a:r>
              <a:rPr lang="ru-RU" b="1" spc="71" dirty="0">
                <a:ln w="11430"/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 = </a:t>
            </a:r>
            <a:r>
              <a:rPr lang="en-US" b="1" spc="71" dirty="0">
                <a:ln w="11430"/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60</a:t>
            </a:r>
            <a:r>
              <a:rPr lang="ru-RU" b="1" spc="71" baseline="30000" dirty="0">
                <a:ln w="11430"/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0</a:t>
            </a:r>
            <a:r>
              <a:rPr lang="ru-RU" b="1" spc="71" dirty="0">
                <a:ln w="11430"/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DAF2DAB3-9802-4668-9BC9-9CAE5A2F11BF}"/>
              </a:ext>
            </a:extLst>
          </p:cNvPr>
          <p:cNvCxnSpPr/>
          <p:nvPr/>
        </p:nvCxnSpPr>
        <p:spPr>
          <a:xfrm>
            <a:off x="2863610" y="2581105"/>
            <a:ext cx="1213644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FA740AC5-648F-4691-A101-4C806493FA04}"/>
              </a:ext>
            </a:extLst>
          </p:cNvPr>
          <p:cNvCxnSpPr>
            <a:cxnSpLocks/>
          </p:cNvCxnSpPr>
          <p:nvPr/>
        </p:nvCxnSpPr>
        <p:spPr>
          <a:xfrm>
            <a:off x="3470432" y="1503305"/>
            <a:ext cx="606822" cy="10778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79D73BFB-CBBD-4C56-9956-24C9D4F6CF63}"/>
              </a:ext>
            </a:extLst>
          </p:cNvPr>
          <p:cNvSpPr/>
          <p:nvPr/>
        </p:nvSpPr>
        <p:spPr>
          <a:xfrm>
            <a:off x="3250642" y="1155771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S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FA271020-1B97-4398-B588-A4439FBC730C}"/>
              </a:ext>
            </a:extLst>
          </p:cNvPr>
          <p:cNvSpPr/>
          <p:nvPr/>
        </p:nvSpPr>
        <p:spPr>
          <a:xfrm>
            <a:off x="2899264" y="2555900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P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5AED1870-4537-4057-867A-537938C57A88}"/>
              </a:ext>
            </a:extLst>
          </p:cNvPr>
          <p:cNvSpPr/>
          <p:nvPr/>
        </p:nvSpPr>
        <p:spPr>
          <a:xfrm>
            <a:off x="3912980" y="2553481"/>
            <a:ext cx="340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О</a:t>
            </a:r>
          </a:p>
        </p:txBody>
      </p:sp>
    </p:spTree>
    <p:extLst>
      <p:ext uri="{BB962C8B-B14F-4D97-AF65-F5344CB8AC3E}">
        <p14:creationId xmlns:p14="http://schemas.microsoft.com/office/powerpoint/2010/main" val="503028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969F33C-A437-4E1C-A63E-9E42BD787914}"/>
              </a:ext>
            </a:extLst>
          </p:cNvPr>
          <p:cNvSpPr/>
          <p:nvPr/>
        </p:nvSpPr>
        <p:spPr>
          <a:xfrm>
            <a:off x="65087" y="475652"/>
            <a:ext cx="3148331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547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Используя рис. найдите градусную меру угла: </a:t>
            </a:r>
          </a:p>
          <a:p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AED</a:t>
            </a:r>
            <a:r>
              <a:rPr lang="en-US" sz="10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sz="10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WEF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10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FEP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endParaRPr lang="ru-RU" sz="105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FED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endParaRPr lang="ru-RU" sz="105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д)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endParaRPr lang="ru-RU" sz="105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е)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AET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endParaRPr lang="ru-RU" sz="105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ж)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endParaRPr lang="ru-RU" sz="105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з)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DEW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endParaRPr lang="ru-RU" sz="105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и)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DD39701-9A7A-4A23-81BA-551123E925E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399" t="13623" r="2223" b="-370"/>
          <a:stretch/>
        </p:blipFill>
        <p:spPr>
          <a:xfrm>
            <a:off x="2516189" y="936625"/>
            <a:ext cx="3187699" cy="1975432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E6807CA-8E08-4CC8-8BAA-DBDA5F6F576F}"/>
              </a:ext>
            </a:extLst>
          </p:cNvPr>
          <p:cNvSpPr/>
          <p:nvPr/>
        </p:nvSpPr>
        <p:spPr>
          <a:xfrm>
            <a:off x="903287" y="894456"/>
            <a:ext cx="4876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ru-RU" sz="16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CEEA766-6626-43ED-B88C-9C121616C4C9}"/>
              </a:ext>
            </a:extLst>
          </p:cNvPr>
          <p:cNvSpPr/>
          <p:nvPr/>
        </p:nvSpPr>
        <p:spPr>
          <a:xfrm>
            <a:off x="902909" y="1621011"/>
            <a:ext cx="60144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140</a:t>
            </a:r>
            <a:r>
              <a:rPr lang="ru-RU" sz="16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38C71086-6362-46AC-8206-208A33E0CAE7}"/>
              </a:ext>
            </a:extLst>
          </p:cNvPr>
          <p:cNvSpPr/>
          <p:nvPr/>
        </p:nvSpPr>
        <p:spPr>
          <a:xfrm>
            <a:off x="903098" y="1856887"/>
            <a:ext cx="5900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115</a:t>
            </a:r>
            <a:r>
              <a:rPr lang="ru-RU" sz="16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F344F734-8627-449C-8B9C-1179CEF46848}"/>
              </a:ext>
            </a:extLst>
          </p:cNvPr>
          <p:cNvSpPr/>
          <p:nvPr/>
        </p:nvSpPr>
        <p:spPr>
          <a:xfrm>
            <a:off x="903287" y="2123501"/>
            <a:ext cx="4876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</a:t>
            </a:r>
            <a:r>
              <a:rPr lang="ru-RU" sz="16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19C7A92A-2107-47C4-9DC2-DA788B2E3675}"/>
              </a:ext>
            </a:extLst>
          </p:cNvPr>
          <p:cNvSpPr/>
          <p:nvPr/>
        </p:nvSpPr>
        <p:spPr>
          <a:xfrm>
            <a:off x="958019" y="2390479"/>
            <a:ext cx="4876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85</a:t>
            </a:r>
            <a:r>
              <a:rPr lang="ru-RU" sz="16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E22895BF-91C7-4F99-8045-2393A241D244}"/>
              </a:ext>
            </a:extLst>
          </p:cNvPr>
          <p:cNvSpPr/>
          <p:nvPr/>
        </p:nvSpPr>
        <p:spPr>
          <a:xfrm>
            <a:off x="964270" y="2599921"/>
            <a:ext cx="60144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r>
              <a:rPr lang="ru-RU" sz="16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C2AB566-171C-4DF7-B3E1-4583ECD9B5E1}"/>
              </a:ext>
            </a:extLst>
          </p:cNvPr>
          <p:cNvSpPr/>
          <p:nvPr/>
        </p:nvSpPr>
        <p:spPr>
          <a:xfrm>
            <a:off x="964270" y="2861943"/>
            <a:ext cx="4876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</a:t>
            </a:r>
            <a:r>
              <a:rPr lang="ru-RU" sz="16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E98DC0FD-7B64-461B-B098-0DDB6481BF8B}"/>
              </a:ext>
            </a:extLst>
          </p:cNvPr>
          <p:cNvSpPr/>
          <p:nvPr/>
        </p:nvSpPr>
        <p:spPr>
          <a:xfrm>
            <a:off x="899724" y="1150605"/>
            <a:ext cx="4876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ru-RU" sz="16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612A387-3A54-4875-85E2-6474A9F56D3C}"/>
              </a:ext>
            </a:extLst>
          </p:cNvPr>
          <p:cNvSpPr/>
          <p:nvPr/>
        </p:nvSpPr>
        <p:spPr>
          <a:xfrm>
            <a:off x="902531" y="1400213"/>
            <a:ext cx="4876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r>
              <a:rPr lang="ru-RU" sz="16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1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116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  <p:bldP spid="11" grpId="0"/>
      <p:bldP spid="12" grpId="0"/>
      <p:bldP spid="14" grpId="0"/>
      <p:bldP spid="15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400735F-A9B9-47CD-95C3-8485653E10C8}"/>
              </a:ext>
            </a:extLst>
          </p:cNvPr>
          <p:cNvSpPr/>
          <p:nvPr/>
        </p:nvSpPr>
        <p:spPr>
          <a:xfrm>
            <a:off x="3646487" y="631825"/>
            <a:ext cx="304800" cy="240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C9E11A0-83DB-4BF9-843C-5122A86216A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70" b="45805"/>
          <a:stretch/>
        </p:blipFill>
        <p:spPr>
          <a:xfrm>
            <a:off x="61058" y="533177"/>
            <a:ext cx="5703887" cy="68433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49D9799-5C1D-4103-B929-1DC9E16870E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770"/>
          <a:stretch/>
        </p:blipFill>
        <p:spPr>
          <a:xfrm>
            <a:off x="94757" y="1260125"/>
            <a:ext cx="5703888" cy="684339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DFAC0463-1A2A-4F6E-9EAF-8DC8A21B475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7051"/>
          <a:stretch/>
        </p:blipFill>
        <p:spPr>
          <a:xfrm>
            <a:off x="3942320" y="1877304"/>
            <a:ext cx="1691050" cy="1273871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6680FE7-8B0A-429D-B041-69452FD2737C}"/>
              </a:ext>
            </a:extLst>
          </p:cNvPr>
          <p:cNvSpPr/>
          <p:nvPr/>
        </p:nvSpPr>
        <p:spPr>
          <a:xfrm>
            <a:off x="61059" y="2074416"/>
            <a:ext cx="38902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533.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Начертите два острых и два тупых угла. Обозначьте их. Измерьте их транспортиром и запишите результаты. 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400735F-A9B9-47CD-95C3-8485653E10C8}"/>
              </a:ext>
            </a:extLst>
          </p:cNvPr>
          <p:cNvSpPr/>
          <p:nvPr/>
        </p:nvSpPr>
        <p:spPr>
          <a:xfrm>
            <a:off x="3646487" y="631825"/>
            <a:ext cx="304800" cy="240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997BE06-0552-4C60-A390-16A792268C01}"/>
              </a:ext>
            </a:extLst>
          </p:cNvPr>
          <p:cNvSpPr/>
          <p:nvPr/>
        </p:nvSpPr>
        <p:spPr>
          <a:xfrm>
            <a:off x="32544" y="1275017"/>
            <a:ext cx="570388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530.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Обозначьте и запишите все углы на </a:t>
            </a:r>
            <a:r>
              <a:rPr lang="ru-RU" sz="1600" b="1" dirty="0" smtClean="0">
                <a:solidFill>
                  <a:srgbClr val="211D1E"/>
                </a:solidFill>
                <a:latin typeface="Arial" panose="020B0604020202020204" pitchFamily="34" charset="0"/>
              </a:rPr>
              <a:t>рис.21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531.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Определите при помощи угольника прямой угол среди углов на рис.21?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последний угол - прямой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532.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На сколько градусов поворачивается минутная стрелка за а) 15 минут; б) полчаса; в) 1 час?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а) на 90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б) на 180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  в) на 360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940A5FD-E8AB-4EEC-9C61-E4E580D9F12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98" t="3932" r="2643" b="4425"/>
          <a:stretch/>
        </p:blipFill>
        <p:spPr>
          <a:xfrm>
            <a:off x="369887" y="482159"/>
            <a:ext cx="4648200" cy="79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23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1C18389-AA53-4F56-AC36-9295D8637FA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734" t="7997"/>
          <a:stretch/>
        </p:blipFill>
        <p:spPr>
          <a:xfrm>
            <a:off x="746834" y="719952"/>
            <a:ext cx="4273709" cy="144780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D345ECF-856A-467D-BD20-A50F51E6318C}"/>
              </a:ext>
            </a:extLst>
          </p:cNvPr>
          <p:cNvSpPr/>
          <p:nvPr/>
        </p:nvSpPr>
        <p:spPr>
          <a:xfrm>
            <a:off x="56986" y="412175"/>
            <a:ext cx="565340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Для измерения и построения углов используют транспортир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99EC106-A74A-4B68-ABB6-95E6F5BD1E63}"/>
              </a:ext>
            </a:extLst>
          </p:cNvPr>
          <p:cNvSpPr/>
          <p:nvPr/>
        </p:nvSpPr>
        <p:spPr>
          <a:xfrm>
            <a:off x="141287" y="2199636"/>
            <a:ext cx="55691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  Угол измеряется в градусах при помощи транспортира 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(рис 3.) Внутренняя и внешняя шкалы транспортира делениями разбиваются на 180 дужек. Каждая дужка определяет угол в 1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  <a:r>
              <a:rPr lang="ru-RU" sz="14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– градус.</a:t>
            </a:r>
            <a:r>
              <a:rPr lang="ru-RU" i="1" dirty="0"/>
              <a:t> </a:t>
            </a:r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28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ВИДЫ  УГЛОВ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B40AC04-7BD7-4741-8BC3-EF91C2AA3EE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58" t="7155"/>
          <a:stretch/>
        </p:blipFill>
        <p:spPr>
          <a:xfrm>
            <a:off x="176736" y="409053"/>
            <a:ext cx="3972513" cy="1241029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3E21479-B27B-4E3F-98CE-4FAF0B11349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5283" t="27891" r="28"/>
          <a:stretch/>
        </p:blipFill>
        <p:spPr>
          <a:xfrm>
            <a:off x="4232582" y="988812"/>
            <a:ext cx="1442988" cy="7014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ECAED4A-AB41-4D01-9A23-B95DCED17C51}"/>
              </a:ext>
            </a:extLst>
          </p:cNvPr>
          <p:cNvSpPr txBox="1"/>
          <p:nvPr/>
        </p:nvSpPr>
        <p:spPr>
          <a:xfrm>
            <a:off x="4941887" y="1246607"/>
            <a:ext cx="6503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r>
              <a:rPr lang="ru-RU" sz="1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B18BBA2-41D1-4216-A136-AACA39D0B20F}"/>
              </a:ext>
            </a:extLst>
          </p:cNvPr>
          <p:cNvSpPr/>
          <p:nvPr/>
        </p:nvSpPr>
        <p:spPr>
          <a:xfrm>
            <a:off x="117921" y="1795368"/>
            <a:ext cx="5363007" cy="14875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541. </a:t>
            </a:r>
            <a:r>
              <a:rPr lang="ru-RU" sz="1600" b="1" dirty="0">
                <a:latin typeface="Arial" panose="020B0604020202020204" pitchFamily="34" charset="0"/>
              </a:rPr>
              <a:t>Какой из данных углов острый? Какой тупой?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22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0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–</a:t>
            </a:r>
            <a:r>
              <a:rPr lang="ru-RU" sz="1600" b="1" baseline="30000" dirty="0">
                <a:latin typeface="Arial" panose="020B0604020202020204" pitchFamily="34" charset="0"/>
              </a:rPr>
              <a:t>                                                      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178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0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–</a:t>
            </a:r>
            <a:r>
              <a:rPr lang="ru-RU" sz="1600" b="1" baseline="30000" dirty="0">
                <a:latin typeface="Arial" panose="020B0604020202020204" pitchFamily="34" charset="0"/>
              </a:rPr>
              <a:t>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165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0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–                                      154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0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–</a:t>
            </a:r>
            <a:r>
              <a:rPr lang="ru-RU" sz="1600" b="1" baseline="30000" dirty="0">
                <a:latin typeface="Arial" panose="020B0604020202020204" pitchFamily="34" charset="0"/>
              </a:rPr>
              <a:t> </a:t>
            </a:r>
            <a:endParaRPr lang="ru-RU" sz="1600" dirty="0"/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23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0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–                                        101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0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–</a:t>
            </a:r>
            <a:r>
              <a:rPr lang="ru-RU" sz="1600" b="1" baseline="30000" dirty="0">
                <a:latin typeface="Arial" panose="020B0604020202020204" pitchFamily="34" charset="0"/>
              </a:rPr>
              <a:t>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90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0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–</a:t>
            </a:r>
            <a:r>
              <a:rPr lang="ru-RU" sz="1600" b="1" baseline="30000" dirty="0">
                <a:latin typeface="Arial" panose="020B0604020202020204" pitchFamily="34" charset="0"/>
              </a:rPr>
              <a:t>                                                       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99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0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–</a:t>
            </a:r>
            <a:endParaRPr lang="ru-RU" sz="1600" dirty="0"/>
          </a:p>
          <a:p>
            <a:endParaRPr lang="ru-RU" sz="1600" b="1" baseline="30000" dirty="0">
              <a:latin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5BD7E672-3F7F-4B97-9498-1731120A670F}"/>
              </a:ext>
            </a:extLst>
          </p:cNvPr>
          <p:cNvSpPr/>
          <p:nvPr/>
        </p:nvSpPr>
        <p:spPr>
          <a:xfrm>
            <a:off x="672912" y="2515731"/>
            <a:ext cx="10059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острый</a:t>
            </a:r>
            <a:r>
              <a:rPr lang="ru-RU" sz="2400" b="1" baseline="30000" dirty="0">
                <a:latin typeface="Arial" panose="020B0604020202020204" pitchFamily="34" charset="0"/>
              </a:rPr>
              <a:t> </a:t>
            </a:r>
            <a:endParaRPr lang="ru-RU" sz="2400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3E01C598-2666-4829-8094-EC6CA260A7F3}"/>
              </a:ext>
            </a:extLst>
          </p:cNvPr>
          <p:cNvSpPr/>
          <p:nvPr/>
        </p:nvSpPr>
        <p:spPr>
          <a:xfrm>
            <a:off x="742504" y="2263275"/>
            <a:ext cx="10352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тупой</a:t>
            </a:r>
            <a:r>
              <a:rPr lang="ru-RU" sz="2400" b="1" baseline="30000" dirty="0">
                <a:latin typeface="Arial" panose="020B0604020202020204" pitchFamily="34" charset="0"/>
              </a:rPr>
              <a:t> </a:t>
            </a:r>
            <a:endParaRPr lang="ru-RU" sz="2400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7CF7000-BF5C-49FC-B6E9-DC8E4970E294}"/>
              </a:ext>
            </a:extLst>
          </p:cNvPr>
          <p:cNvSpPr/>
          <p:nvPr/>
        </p:nvSpPr>
        <p:spPr>
          <a:xfrm>
            <a:off x="678387" y="2040133"/>
            <a:ext cx="10352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острый</a:t>
            </a:r>
            <a:r>
              <a:rPr lang="ru-RU" sz="2400" b="1" baseline="30000" dirty="0">
                <a:latin typeface="Arial" panose="020B0604020202020204" pitchFamily="34" charset="0"/>
              </a:rPr>
              <a:t> </a:t>
            </a:r>
            <a:endParaRPr lang="ru-RU" sz="24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E180466-6078-4B7C-A656-8BCCEA821E5D}"/>
              </a:ext>
            </a:extLst>
          </p:cNvPr>
          <p:cNvSpPr/>
          <p:nvPr/>
        </p:nvSpPr>
        <p:spPr>
          <a:xfrm>
            <a:off x="643592" y="2773115"/>
            <a:ext cx="10352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прямой</a:t>
            </a:r>
            <a:r>
              <a:rPr lang="ru-RU" sz="2400" b="1" baseline="30000" dirty="0">
                <a:latin typeface="Arial" panose="020B0604020202020204" pitchFamily="34" charset="0"/>
              </a:rPr>
              <a:t> </a:t>
            </a:r>
            <a:endParaRPr lang="ru-RU" sz="2400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B9AC5904-AEA3-4802-B2CA-EF64EDAD7DF3}"/>
              </a:ext>
            </a:extLst>
          </p:cNvPr>
          <p:cNvSpPr/>
          <p:nvPr/>
        </p:nvSpPr>
        <p:spPr>
          <a:xfrm>
            <a:off x="3572533" y="2284899"/>
            <a:ext cx="8374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тупой</a:t>
            </a:r>
            <a:r>
              <a:rPr lang="ru-RU" sz="2400" b="1" baseline="30000" dirty="0">
                <a:latin typeface="Arial" panose="020B0604020202020204" pitchFamily="34" charset="0"/>
              </a:rPr>
              <a:t> </a:t>
            </a:r>
            <a:endParaRPr lang="ru-RU" sz="2400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A5809A7E-D042-4EB5-AC66-BC4AE1878250}"/>
              </a:ext>
            </a:extLst>
          </p:cNvPr>
          <p:cNvSpPr/>
          <p:nvPr/>
        </p:nvSpPr>
        <p:spPr>
          <a:xfrm>
            <a:off x="3494086" y="2515731"/>
            <a:ext cx="8374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тупой</a:t>
            </a:r>
            <a:r>
              <a:rPr lang="ru-RU" sz="2400" b="1" baseline="30000" dirty="0">
                <a:latin typeface="Arial" panose="020B0604020202020204" pitchFamily="34" charset="0"/>
              </a:rPr>
              <a:t> </a:t>
            </a:r>
            <a:endParaRPr lang="ru-RU" sz="2400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D39D90D-95A2-404D-9206-063C2A680553}"/>
              </a:ext>
            </a:extLst>
          </p:cNvPr>
          <p:cNvSpPr/>
          <p:nvPr/>
        </p:nvSpPr>
        <p:spPr>
          <a:xfrm>
            <a:off x="3395173" y="2746563"/>
            <a:ext cx="8374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тупой</a:t>
            </a:r>
            <a:r>
              <a:rPr lang="ru-RU" sz="2400" b="1" baseline="30000" dirty="0">
                <a:latin typeface="Arial" panose="020B0604020202020204" pitchFamily="34" charset="0"/>
              </a:rPr>
              <a:t> </a:t>
            </a:r>
            <a:endParaRPr lang="ru-RU" sz="2400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04F93AFA-B578-4721-AE54-5A8DADD658ED}"/>
              </a:ext>
            </a:extLst>
          </p:cNvPr>
          <p:cNvSpPr/>
          <p:nvPr/>
        </p:nvSpPr>
        <p:spPr>
          <a:xfrm>
            <a:off x="3395172" y="2040133"/>
            <a:ext cx="8951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 тупой</a:t>
            </a:r>
            <a:r>
              <a:rPr lang="ru-RU" sz="2400" b="1" baseline="30000" dirty="0">
                <a:latin typeface="Arial" panose="020B0604020202020204" pitchFamily="34" charset="0"/>
              </a:rPr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50124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9565432-57E5-4972-81FF-035DA8A414F3}"/>
              </a:ext>
            </a:extLst>
          </p:cNvPr>
          <p:cNvSpPr/>
          <p:nvPr/>
        </p:nvSpPr>
        <p:spPr>
          <a:xfrm>
            <a:off x="217487" y="378162"/>
            <a:ext cx="53339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    535. </a:t>
            </a:r>
            <a:r>
              <a:rPr lang="ru-RU" sz="1600" b="1" dirty="0" smtClean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Начертите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лучи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</a:t>
            </a:r>
            <a:r>
              <a:rPr lang="ru-RU" sz="1200" b="1" dirty="0" smtClean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dirty="0" smtClean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ru-RU" sz="1200" b="1" dirty="0" smtClean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dirty="0" smtClean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Запишите все получившиеся углы.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сколько частей разделяют плоскость эти лучи? </a:t>
            </a:r>
            <a:endParaRPr lang="ru-RU" sz="2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A2116D74-C949-4CCB-BFA0-4EADF32C5A42}"/>
              </a:ext>
            </a:extLst>
          </p:cNvPr>
          <p:cNvCxnSpPr>
            <a:cxnSpLocks/>
          </p:cNvCxnSpPr>
          <p:nvPr/>
        </p:nvCxnSpPr>
        <p:spPr>
          <a:xfrm flipV="1">
            <a:off x="903287" y="1393825"/>
            <a:ext cx="1055060" cy="838200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6FF22605-A5EA-42B0-AE7C-1F77DF7A987C}"/>
              </a:ext>
            </a:extLst>
          </p:cNvPr>
          <p:cNvCxnSpPr>
            <a:cxnSpLocks/>
          </p:cNvCxnSpPr>
          <p:nvPr/>
        </p:nvCxnSpPr>
        <p:spPr>
          <a:xfrm flipV="1">
            <a:off x="903287" y="1774825"/>
            <a:ext cx="1905000" cy="4572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2E5624AB-7F2C-4253-B059-657E612E1165}"/>
              </a:ext>
            </a:extLst>
          </p:cNvPr>
          <p:cNvCxnSpPr>
            <a:cxnSpLocks/>
          </p:cNvCxnSpPr>
          <p:nvPr/>
        </p:nvCxnSpPr>
        <p:spPr>
          <a:xfrm>
            <a:off x="903287" y="2232025"/>
            <a:ext cx="1524000" cy="61750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D29E4502-67EC-4413-AA28-A66184A1E238}"/>
              </a:ext>
            </a:extLst>
          </p:cNvPr>
          <p:cNvSpPr/>
          <p:nvPr/>
        </p:nvSpPr>
        <p:spPr>
          <a:xfrm>
            <a:off x="553730" y="2047359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5B8D52B9-193E-45B0-86F7-ED7014914E0C}"/>
              </a:ext>
            </a:extLst>
          </p:cNvPr>
          <p:cNvSpPr/>
          <p:nvPr/>
        </p:nvSpPr>
        <p:spPr>
          <a:xfrm>
            <a:off x="1588948" y="1180467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6B90823-6DD1-4355-8F32-5DCDA47B4F04}"/>
              </a:ext>
            </a:extLst>
          </p:cNvPr>
          <p:cNvSpPr/>
          <p:nvPr/>
        </p:nvSpPr>
        <p:spPr>
          <a:xfrm>
            <a:off x="2468319" y="1446608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ru-RU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0A8D4401-9DB1-4B82-9E90-15F6601D5060}"/>
              </a:ext>
            </a:extLst>
          </p:cNvPr>
          <p:cNvSpPr/>
          <p:nvPr/>
        </p:nvSpPr>
        <p:spPr>
          <a:xfrm>
            <a:off x="2198687" y="2480918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E1A8E99-26BB-43F5-A86D-B5503789BA06}"/>
              </a:ext>
            </a:extLst>
          </p:cNvPr>
          <p:cNvSpPr/>
          <p:nvPr/>
        </p:nvSpPr>
        <p:spPr>
          <a:xfrm>
            <a:off x="3253747" y="1169067"/>
            <a:ext cx="246963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Углы: </a:t>
            </a:r>
          </a:p>
          <a:p>
            <a:r>
              <a:rPr lang="ru-RU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POR</a:t>
            </a:r>
            <a:r>
              <a:rPr lang="ru-RU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, ∠</a:t>
            </a:r>
            <a:r>
              <a:rPr lang="en-US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POS</a:t>
            </a:r>
            <a:r>
              <a:rPr lang="ru-RU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, </a:t>
            </a:r>
          </a:p>
          <a:p>
            <a:r>
              <a:rPr lang="ru-RU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ROS</a:t>
            </a:r>
          </a:p>
          <a:p>
            <a:r>
              <a:rPr lang="ru-RU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Они делят плоскость на 3 части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803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9565432-57E5-4972-81FF-035DA8A414F3}"/>
              </a:ext>
            </a:extLst>
          </p:cNvPr>
          <p:cNvSpPr/>
          <p:nvPr/>
        </p:nvSpPr>
        <p:spPr>
          <a:xfrm>
            <a:off x="65087" y="446988"/>
            <a:ext cx="5638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    536. </a:t>
            </a:r>
            <a:r>
              <a:rPr lang="ru-RU" sz="1600" b="1" dirty="0" smtClean="0">
                <a:solidFill>
                  <a:srgbClr val="211D1E"/>
                </a:solidFill>
                <a:latin typeface="Arial" panose="020B0604020202020204" pitchFamily="34" charset="0"/>
              </a:rPr>
              <a:t>Воспользовавшись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листом тетради в клетку, начертите прямой угол и обозначьте его. </a:t>
            </a:r>
            <a:endParaRPr lang="ru-RU" sz="1400" b="1" dirty="0">
              <a:solidFill>
                <a:srgbClr val="211D1E"/>
              </a:solidFill>
              <a:latin typeface="Arial" panose="020B0604020202020204" pitchFamily="34" charset="0"/>
            </a:endParaRPr>
          </a:p>
        </p:txBody>
      </p:sp>
      <p:pic>
        <p:nvPicPr>
          <p:cNvPr id="2052" name="Picture 4" descr="Как сделать лист тетради в клетку в Фотошопе">
            <a:extLst>
              <a:ext uri="{FF2B5EF4-FFF2-40B4-BE49-F238E27FC236}">
                <a16:creationId xmlns:a16="http://schemas.microsoft.com/office/drawing/2014/main" id="{506C1706-19B8-4906-BD01-525176E971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1116387"/>
            <a:ext cx="2096416" cy="1892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FD68319-1D4C-472F-8786-A08BC3CA4938}"/>
              </a:ext>
            </a:extLst>
          </p:cNvPr>
          <p:cNvCxnSpPr>
            <a:cxnSpLocks/>
          </p:cNvCxnSpPr>
          <p:nvPr/>
        </p:nvCxnSpPr>
        <p:spPr>
          <a:xfrm flipV="1">
            <a:off x="979487" y="1241425"/>
            <a:ext cx="0" cy="1219200"/>
          </a:xfrm>
          <a:prstGeom prst="line">
            <a:avLst/>
          </a:prstGeom>
          <a:ln w="5715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E82B4477-2710-4756-99CB-313F37EE7255}"/>
              </a:ext>
            </a:extLst>
          </p:cNvPr>
          <p:cNvCxnSpPr>
            <a:cxnSpLocks/>
          </p:cNvCxnSpPr>
          <p:nvPr/>
        </p:nvCxnSpPr>
        <p:spPr>
          <a:xfrm>
            <a:off x="989700" y="2460625"/>
            <a:ext cx="1161591" cy="0"/>
          </a:xfrm>
          <a:prstGeom prst="line">
            <a:avLst/>
          </a:prstGeom>
          <a:ln w="5715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C7A322B5-3965-4945-9982-5E51F59B88E4}"/>
              </a:ext>
            </a:extLst>
          </p:cNvPr>
          <p:cNvCxnSpPr/>
          <p:nvPr/>
        </p:nvCxnSpPr>
        <p:spPr>
          <a:xfrm>
            <a:off x="989700" y="2241371"/>
            <a:ext cx="218387" cy="0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6097DE3F-06C1-4873-A9F6-EC6B73B8BEC6}"/>
              </a:ext>
            </a:extLst>
          </p:cNvPr>
          <p:cNvCxnSpPr>
            <a:cxnSpLocks/>
          </p:cNvCxnSpPr>
          <p:nvPr/>
        </p:nvCxnSpPr>
        <p:spPr>
          <a:xfrm flipV="1">
            <a:off x="1203967" y="2232025"/>
            <a:ext cx="0" cy="228600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6F3E2595-6732-4F7C-99BD-ADF2401EDA01}"/>
              </a:ext>
            </a:extLst>
          </p:cNvPr>
          <p:cNvSpPr/>
          <p:nvPr/>
        </p:nvSpPr>
        <p:spPr>
          <a:xfrm>
            <a:off x="1985871" y="2495213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07957A9-2A01-4815-BB16-0C1DF218152F}"/>
              </a:ext>
            </a:extLst>
          </p:cNvPr>
          <p:cNvSpPr/>
          <p:nvPr/>
        </p:nvSpPr>
        <p:spPr>
          <a:xfrm>
            <a:off x="628109" y="1083430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81C34501-55CB-45A8-8D73-F698A394A2B9}"/>
              </a:ext>
            </a:extLst>
          </p:cNvPr>
          <p:cNvSpPr/>
          <p:nvPr/>
        </p:nvSpPr>
        <p:spPr>
          <a:xfrm>
            <a:off x="628109" y="2346325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ru-RU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6710861D-49A3-4CCF-992D-6707603AF9D6}"/>
              </a:ext>
            </a:extLst>
          </p:cNvPr>
          <p:cNvSpPr/>
          <p:nvPr/>
        </p:nvSpPr>
        <p:spPr>
          <a:xfrm>
            <a:off x="2970082" y="1370678"/>
            <a:ext cx="15906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∠АВС = 90</a:t>
            </a:r>
            <a:r>
              <a:rPr lang="ru-RU" b="1" spc="71" baseline="30000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0</a:t>
            </a:r>
            <a:r>
              <a:rPr lang="ru-RU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873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7488" y="22225"/>
            <a:ext cx="52057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СВОЙСТВА  УГЛОВ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4C7A9AF-5890-4865-9D0B-DEA4AE19F36B}"/>
              </a:ext>
            </a:extLst>
          </p:cNvPr>
          <p:cNvSpPr/>
          <p:nvPr/>
        </p:nvSpPr>
        <p:spPr>
          <a:xfrm>
            <a:off x="65087" y="472885"/>
            <a:ext cx="5486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рис.6 луч OC делит угол </a:t>
            </a:r>
            <a:r>
              <a:rPr lang="ru-RU" sz="1600" b="1" spc="71" dirty="0">
                <a:ln w="11430"/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AOB на два угла </a:t>
            </a:r>
          </a:p>
          <a:p>
            <a:r>
              <a:rPr lang="ru-RU" sz="1600" b="1" spc="71" dirty="0">
                <a:ln w="11430"/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AOC и </a:t>
            </a:r>
            <a:r>
              <a:rPr lang="ru-RU" sz="1600" b="1" spc="71" dirty="0">
                <a:ln w="11430"/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COB , причем</a:t>
            </a:r>
            <a:r>
              <a:rPr lang="ru-RU" sz="1600" b="1" spc="71" dirty="0">
                <a:ln w="11430"/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lang="ru-RU" sz="1600" b="1" spc="71" dirty="0">
                <a:ln w="11430"/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AOB =</a:t>
            </a:r>
            <a:r>
              <a:rPr lang="ru-RU" sz="1600" b="1" spc="71" dirty="0">
                <a:ln w="11430"/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 ∠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AOC + </a:t>
            </a:r>
            <a:r>
              <a:rPr lang="ru-RU" sz="1600" b="1" spc="71" dirty="0">
                <a:ln w="11430"/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∠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COB</a:t>
            </a:r>
          </a:p>
          <a:p>
            <a:r>
              <a:rPr lang="ru-RU" sz="1600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На рис. 7 так как </a:t>
            </a:r>
            <a:r>
              <a:rPr lang="ru-RU" sz="1600" b="1" spc="71" dirty="0">
                <a:ln w="11430"/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 </a:t>
            </a:r>
            <a:r>
              <a:rPr lang="ru-RU" sz="1600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AOB = 180</a:t>
            </a:r>
            <a:r>
              <a:rPr lang="ru-RU" sz="1600" b="1" baseline="30000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1600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то </a:t>
            </a:r>
          </a:p>
          <a:p>
            <a:r>
              <a:rPr lang="ru-RU" sz="1600" b="1" spc="71" dirty="0">
                <a:ln w="11430"/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  </a:t>
            </a:r>
            <a:r>
              <a:rPr lang="ru-RU" sz="1600" b="1" spc="71" dirty="0">
                <a:ln w="11430"/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∠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AOC + </a:t>
            </a:r>
            <a:r>
              <a:rPr lang="ru-RU" sz="1600" b="1" spc="71" dirty="0">
                <a:ln w="11430"/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∠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COB = 180</a:t>
            </a:r>
            <a:r>
              <a:rPr lang="ru-RU" sz="16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A15CC0A-478B-41C8-BF3F-DBAE39DBD9B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74" t="1783" r="4145"/>
          <a:stretch/>
        </p:blipFill>
        <p:spPr>
          <a:xfrm>
            <a:off x="141287" y="1550104"/>
            <a:ext cx="5410200" cy="1520122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1B787FF-A05B-4D56-B06B-072C1CBD2171}"/>
              </a:ext>
            </a:extLst>
          </p:cNvPr>
          <p:cNvSpPr/>
          <p:nvPr/>
        </p:nvSpPr>
        <p:spPr>
          <a:xfrm>
            <a:off x="65087" y="1613935"/>
            <a:ext cx="1143000" cy="3132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60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682E4AE-61A3-4305-A475-DF860D964060}"/>
              </a:ext>
            </a:extLst>
          </p:cNvPr>
          <p:cNvSpPr/>
          <p:nvPr/>
        </p:nvSpPr>
        <p:spPr>
          <a:xfrm>
            <a:off x="64239" y="395321"/>
            <a:ext cx="55634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    542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Найдите угол СОВ на </a:t>
            </a:r>
            <a:r>
              <a:rPr lang="ru-RU" sz="1600" b="1" dirty="0" smtClean="0">
                <a:solidFill>
                  <a:srgbClr val="211D1E"/>
                </a:solidFill>
                <a:latin typeface="Arial" panose="020B0604020202020204" pitchFamily="34" charset="0"/>
              </a:rPr>
              <a:t>рис.26</a:t>
            </a:r>
            <a:r>
              <a:rPr lang="ru-RU" sz="1600" dirty="0" smtClean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endParaRPr lang="ru-RU" sz="1600" dirty="0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9AF428DC-DC55-4FF1-9547-1438E7719514}"/>
              </a:ext>
            </a:extLst>
          </p:cNvPr>
          <p:cNvCxnSpPr>
            <a:cxnSpLocks/>
          </p:cNvCxnSpPr>
          <p:nvPr/>
        </p:nvCxnSpPr>
        <p:spPr>
          <a:xfrm flipV="1">
            <a:off x="383640" y="771244"/>
            <a:ext cx="457200" cy="117885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C2D32F07-65B2-47C3-9211-32D59C8417FC}"/>
              </a:ext>
            </a:extLst>
          </p:cNvPr>
          <p:cNvCxnSpPr>
            <a:cxnSpLocks/>
          </p:cNvCxnSpPr>
          <p:nvPr/>
        </p:nvCxnSpPr>
        <p:spPr>
          <a:xfrm flipV="1">
            <a:off x="393835" y="1073819"/>
            <a:ext cx="914400" cy="87405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96F7B21B-B2C1-416A-BDDC-C41C194DDA53}"/>
              </a:ext>
            </a:extLst>
          </p:cNvPr>
          <p:cNvCxnSpPr>
            <a:cxnSpLocks/>
          </p:cNvCxnSpPr>
          <p:nvPr/>
        </p:nvCxnSpPr>
        <p:spPr>
          <a:xfrm flipV="1">
            <a:off x="383640" y="1933502"/>
            <a:ext cx="1371600" cy="158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Дуга 14">
            <a:extLst>
              <a:ext uri="{FF2B5EF4-FFF2-40B4-BE49-F238E27FC236}">
                <a16:creationId xmlns:a16="http://schemas.microsoft.com/office/drawing/2014/main" id="{4346A377-6EC2-4FAA-824D-5BB6C8880E34}"/>
              </a:ext>
            </a:extLst>
          </p:cNvPr>
          <p:cNvSpPr/>
          <p:nvPr/>
        </p:nvSpPr>
        <p:spPr>
          <a:xfrm>
            <a:off x="386670" y="1690457"/>
            <a:ext cx="171026" cy="161855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Дуга 15">
            <a:extLst>
              <a:ext uri="{FF2B5EF4-FFF2-40B4-BE49-F238E27FC236}">
                <a16:creationId xmlns:a16="http://schemas.microsoft.com/office/drawing/2014/main" id="{48E94584-DEA4-4CFC-948A-2CF9F8E5F561}"/>
              </a:ext>
            </a:extLst>
          </p:cNvPr>
          <p:cNvSpPr/>
          <p:nvPr/>
        </p:nvSpPr>
        <p:spPr>
          <a:xfrm rot="1790440">
            <a:off x="471034" y="1764186"/>
            <a:ext cx="242223" cy="259359"/>
          </a:xfrm>
          <a:prstGeom prst="arc">
            <a:avLst>
              <a:gd name="adj1" fmla="val 14100121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F7F7B87C-8338-46F0-94C2-32AF0563EC91}"/>
              </a:ext>
            </a:extLst>
          </p:cNvPr>
          <p:cNvSpPr/>
          <p:nvPr/>
        </p:nvSpPr>
        <p:spPr>
          <a:xfrm>
            <a:off x="978195" y="786773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575E73AD-C8E0-4656-BF0C-D53815E9067B}"/>
              </a:ext>
            </a:extLst>
          </p:cNvPr>
          <p:cNvSpPr/>
          <p:nvPr/>
        </p:nvSpPr>
        <p:spPr>
          <a:xfrm>
            <a:off x="499657" y="625802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21E8A602-660D-402B-97AE-0B22A4F28BB1}"/>
              </a:ext>
            </a:extLst>
          </p:cNvPr>
          <p:cNvSpPr/>
          <p:nvPr/>
        </p:nvSpPr>
        <p:spPr>
          <a:xfrm>
            <a:off x="1480308" y="1630700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E8DD9BC7-000A-4FEF-B960-62EBAAA0F2D4}"/>
              </a:ext>
            </a:extLst>
          </p:cNvPr>
          <p:cNvSpPr/>
          <p:nvPr/>
        </p:nvSpPr>
        <p:spPr>
          <a:xfrm>
            <a:off x="451611" y="1445581"/>
            <a:ext cx="39466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b="1" dirty="0">
                <a:solidFill>
                  <a:srgbClr val="0070C0"/>
                </a:solidFill>
                <a:latin typeface="Arial" panose="020B0604020202020204" pitchFamily="34" charset="0"/>
              </a:rPr>
              <a:t>30</a:t>
            </a:r>
            <a:r>
              <a:rPr lang="ru-RU" sz="11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7B306182-00C6-4B7B-A0D6-D51500B2F4ED}"/>
              </a:ext>
            </a:extLst>
          </p:cNvPr>
          <p:cNvSpPr/>
          <p:nvPr/>
        </p:nvSpPr>
        <p:spPr>
          <a:xfrm>
            <a:off x="620556" y="1621006"/>
            <a:ext cx="4507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52</a:t>
            </a:r>
            <a:r>
              <a:rPr lang="ru-RU" sz="1400" b="1" baseline="30000" dirty="0">
                <a:solidFill>
                  <a:srgbClr val="211D1E"/>
                </a:solidFill>
                <a:latin typeface="Arial" panose="020B0604020202020204" pitchFamily="34" charset="0"/>
              </a:rPr>
              <a:t>0</a:t>
            </a:r>
            <a:endParaRPr lang="ru-RU" sz="1400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77926E34-1953-4917-88DF-D76A85EE93CA}"/>
              </a:ext>
            </a:extLst>
          </p:cNvPr>
          <p:cNvSpPr/>
          <p:nvPr/>
        </p:nvSpPr>
        <p:spPr>
          <a:xfrm>
            <a:off x="1834396" y="1076885"/>
            <a:ext cx="402913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Дано:                Решение: </a:t>
            </a:r>
          </a:p>
          <a:p>
            <a:r>
              <a:rPr lang="ru-RU" sz="1600" b="1" spc="71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∠АОВ = 30</a:t>
            </a:r>
            <a:r>
              <a:rPr lang="ru-RU" sz="1600" b="1" spc="71" baseline="30000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0     </a:t>
            </a:r>
            <a:r>
              <a:rPr lang="ru-RU" sz="1600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∠СОВ = ∠АОВ + ∠АОС  </a:t>
            </a:r>
            <a:endParaRPr lang="ru-RU" sz="1600" dirty="0"/>
          </a:p>
          <a:p>
            <a:r>
              <a:rPr lang="ru-RU" sz="1600" b="1" spc="71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∠АОС = 52</a:t>
            </a:r>
            <a:r>
              <a:rPr lang="ru-RU" sz="1600" b="1" spc="71" baseline="30000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0</a:t>
            </a:r>
            <a:r>
              <a:rPr lang="ru-RU" sz="1600" b="1" spc="71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   </a:t>
            </a:r>
            <a:r>
              <a:rPr lang="ru-RU" sz="1600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∠СОВ = </a:t>
            </a:r>
            <a:r>
              <a:rPr lang="ru-RU" sz="1600" b="1" spc="71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30</a:t>
            </a:r>
            <a:r>
              <a:rPr lang="ru-RU" sz="1600" b="1" spc="71" baseline="30000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0 </a:t>
            </a:r>
            <a:r>
              <a:rPr lang="ru-RU" sz="1600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+ </a:t>
            </a:r>
            <a:r>
              <a:rPr lang="ru-RU" sz="1600" b="1" spc="71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52</a:t>
            </a:r>
            <a:r>
              <a:rPr lang="ru-RU" sz="1600" b="1" spc="71" baseline="30000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0</a:t>
            </a:r>
            <a:r>
              <a:rPr lang="ru-RU" sz="1600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 =</a:t>
            </a:r>
            <a:r>
              <a:rPr lang="ru-RU" sz="1600" b="1" spc="71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 82</a:t>
            </a:r>
            <a:r>
              <a:rPr lang="ru-RU" sz="1600" b="1" spc="71" baseline="30000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0</a:t>
            </a:r>
            <a:endParaRPr lang="ru-RU" sz="1600" dirty="0"/>
          </a:p>
          <a:p>
            <a:r>
              <a:rPr lang="ru-RU" sz="1600" b="1" spc="71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∠СОВ - ?        </a:t>
            </a:r>
            <a:r>
              <a:rPr lang="ru-RU" sz="1600" b="1" spc="71" dirty="0">
                <a:ln w="11430"/>
                <a:solidFill>
                  <a:srgbClr val="0070C0"/>
                </a:solidFill>
                <a:latin typeface="Arial" panose="020B0604020202020204" pitchFamily="34" charset="0"/>
                <a:ea typeface="Cambria Math"/>
                <a:cs typeface="Arial" pitchFamily="34" charset="0"/>
              </a:rPr>
              <a:t>Ответ: ∠СОВ = </a:t>
            </a:r>
            <a:r>
              <a:rPr lang="ru-RU" sz="1600" b="1" spc="71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82</a:t>
            </a:r>
            <a:r>
              <a:rPr lang="ru-RU" sz="1600" b="1" spc="71" baseline="30000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0</a:t>
            </a:r>
            <a:endParaRPr lang="ru-RU" sz="1600" b="1" dirty="0">
              <a:latin typeface="Arial" panose="020B0604020202020204" pitchFamily="34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4C3D8174-403F-47FD-8EDF-29A6864B24F4}"/>
              </a:ext>
            </a:extLst>
          </p:cNvPr>
          <p:cNvSpPr/>
          <p:nvPr/>
        </p:nvSpPr>
        <p:spPr>
          <a:xfrm>
            <a:off x="79088" y="1755440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98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521495" y="695967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682E4AE-61A3-4305-A475-DF860D964060}"/>
              </a:ext>
            </a:extLst>
          </p:cNvPr>
          <p:cNvSpPr/>
          <p:nvPr/>
        </p:nvSpPr>
        <p:spPr>
          <a:xfrm>
            <a:off x="163843" y="445671"/>
            <a:ext cx="538764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    542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Найдите угол СОВ на рис.27</a:t>
            </a:r>
            <a:r>
              <a:rPr lang="ru-RU" sz="1600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endParaRPr lang="ru-RU" sz="1600" dirty="0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9AF428DC-DC55-4FF1-9547-1438E7719514}"/>
              </a:ext>
            </a:extLst>
          </p:cNvPr>
          <p:cNvCxnSpPr>
            <a:cxnSpLocks/>
          </p:cNvCxnSpPr>
          <p:nvPr/>
        </p:nvCxnSpPr>
        <p:spPr>
          <a:xfrm flipH="1" flipV="1">
            <a:off x="603221" y="1081330"/>
            <a:ext cx="504822" cy="86092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C2D32F07-65B2-47C3-9211-32D59C8417FC}"/>
              </a:ext>
            </a:extLst>
          </p:cNvPr>
          <p:cNvCxnSpPr>
            <a:cxnSpLocks/>
          </p:cNvCxnSpPr>
          <p:nvPr/>
        </p:nvCxnSpPr>
        <p:spPr>
          <a:xfrm flipV="1">
            <a:off x="194195" y="1940644"/>
            <a:ext cx="1875790" cy="78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Дуга 15">
            <a:extLst>
              <a:ext uri="{FF2B5EF4-FFF2-40B4-BE49-F238E27FC236}">
                <a16:creationId xmlns:a16="http://schemas.microsoft.com/office/drawing/2014/main" id="{48E94584-DEA4-4CFC-948A-2CF9F8E5F561}"/>
              </a:ext>
            </a:extLst>
          </p:cNvPr>
          <p:cNvSpPr/>
          <p:nvPr/>
        </p:nvSpPr>
        <p:spPr>
          <a:xfrm rot="344660">
            <a:off x="957649" y="1771667"/>
            <a:ext cx="300788" cy="302785"/>
          </a:xfrm>
          <a:prstGeom prst="arc">
            <a:avLst>
              <a:gd name="adj1" fmla="val 14100121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F7F7B87C-8338-46F0-94C2-32AF0563EC91}"/>
              </a:ext>
            </a:extLst>
          </p:cNvPr>
          <p:cNvSpPr/>
          <p:nvPr/>
        </p:nvSpPr>
        <p:spPr>
          <a:xfrm>
            <a:off x="1718607" y="1618410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21E8A602-660D-402B-97AE-0B22A4F28BB1}"/>
              </a:ext>
            </a:extLst>
          </p:cNvPr>
          <p:cNvSpPr/>
          <p:nvPr/>
        </p:nvSpPr>
        <p:spPr>
          <a:xfrm>
            <a:off x="554863" y="823541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E8DD9BC7-000A-4FEF-B960-62EBAAA0F2D4}"/>
              </a:ext>
            </a:extLst>
          </p:cNvPr>
          <p:cNvSpPr/>
          <p:nvPr/>
        </p:nvSpPr>
        <p:spPr>
          <a:xfrm>
            <a:off x="943251" y="1532192"/>
            <a:ext cx="55015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139</a:t>
            </a:r>
            <a:r>
              <a:rPr lang="ru-RU" sz="14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77926E34-1953-4917-88DF-D76A85EE93CA}"/>
              </a:ext>
            </a:extLst>
          </p:cNvPr>
          <p:cNvSpPr/>
          <p:nvPr/>
        </p:nvSpPr>
        <p:spPr>
          <a:xfrm>
            <a:off x="2655887" y="841669"/>
            <a:ext cx="157725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Дано:                </a:t>
            </a:r>
          </a:p>
          <a:p>
            <a:r>
              <a:rPr lang="ru-RU" sz="1600" b="1" spc="71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∠АОС = 139</a:t>
            </a:r>
            <a:r>
              <a:rPr lang="ru-RU" sz="1600" b="1" spc="71" baseline="30000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0</a:t>
            </a:r>
            <a:endParaRPr lang="ru-RU" sz="1600" dirty="0"/>
          </a:p>
          <a:p>
            <a:r>
              <a:rPr lang="ru-RU" sz="1600" b="1" spc="71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∠АОВ = 180</a:t>
            </a:r>
            <a:r>
              <a:rPr lang="ru-RU" sz="1600" b="1" spc="71" baseline="30000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0</a:t>
            </a:r>
            <a:r>
              <a:rPr lang="ru-RU" sz="1600" b="1" spc="71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   </a:t>
            </a:r>
          </a:p>
          <a:p>
            <a:r>
              <a:rPr lang="ru-RU" sz="1600" b="1" spc="71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∠СОВ - ?        </a:t>
            </a:r>
            <a:endParaRPr lang="ru-RU" sz="1600" b="1" dirty="0">
              <a:latin typeface="Arial" panose="020B0604020202020204" pitchFamily="34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4C3D8174-403F-47FD-8EDF-29A6864B24F4}"/>
              </a:ext>
            </a:extLst>
          </p:cNvPr>
          <p:cNvSpPr/>
          <p:nvPr/>
        </p:nvSpPr>
        <p:spPr>
          <a:xfrm>
            <a:off x="872997" y="1871159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endParaRPr lang="ru-RU" dirty="0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823764B3-FF31-42E4-AB7B-812CD1C23D20}"/>
              </a:ext>
            </a:extLst>
          </p:cNvPr>
          <p:cNvSpPr/>
          <p:nvPr/>
        </p:nvSpPr>
        <p:spPr>
          <a:xfrm>
            <a:off x="1067488" y="1903844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5A8E9F58-26EC-4954-AED8-0E576F14BB79}"/>
              </a:ext>
            </a:extLst>
          </p:cNvPr>
          <p:cNvSpPr/>
          <p:nvPr/>
        </p:nvSpPr>
        <p:spPr>
          <a:xfrm>
            <a:off x="58820" y="1628418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ru-RU" dirty="0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F084A76E-D260-418A-9600-C203FF697075}"/>
              </a:ext>
            </a:extLst>
          </p:cNvPr>
          <p:cNvSpPr/>
          <p:nvPr/>
        </p:nvSpPr>
        <p:spPr>
          <a:xfrm>
            <a:off x="2631522" y="1926703"/>
            <a:ext cx="28435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 </a:t>
            </a:r>
          </a:p>
          <a:p>
            <a:r>
              <a:rPr lang="ru-RU" sz="1600" b="1" spc="71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∠СОВ = ∠АОВ - ∠АОС  </a:t>
            </a:r>
            <a:endParaRPr lang="ru-RU" sz="1600" dirty="0"/>
          </a:p>
          <a:p>
            <a:r>
              <a:rPr lang="ru-RU" sz="1600" b="1" spc="71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∠СОВ = 180</a:t>
            </a:r>
            <a:r>
              <a:rPr lang="ru-RU" sz="1600" b="1" spc="71" baseline="30000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0</a:t>
            </a:r>
            <a:r>
              <a:rPr lang="ru-RU" sz="1600" b="1" spc="71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 - 139</a:t>
            </a:r>
            <a:r>
              <a:rPr lang="ru-RU" sz="1600" b="1" spc="71" baseline="30000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0</a:t>
            </a:r>
            <a:r>
              <a:rPr lang="ru-RU" sz="1600" b="1" spc="71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 = 41</a:t>
            </a:r>
            <a:r>
              <a:rPr lang="ru-RU" sz="1600" b="1" spc="71" baseline="30000" dirty="0">
                <a:ln w="11430"/>
                <a:latin typeface="Arial" pitchFamily="34" charset="0"/>
                <a:ea typeface="Cambria Math"/>
                <a:cs typeface="Arial" pitchFamily="34" charset="0"/>
              </a:rPr>
              <a:t>0</a:t>
            </a:r>
            <a:endParaRPr lang="ru-RU" sz="1600" dirty="0"/>
          </a:p>
          <a:p>
            <a:r>
              <a:rPr lang="ru-RU" sz="1600" b="1" spc="71" dirty="0">
                <a:ln w="11430"/>
                <a:solidFill>
                  <a:srgbClr val="0070C0"/>
                </a:solidFill>
                <a:latin typeface="Arial" panose="020B0604020202020204" pitchFamily="34" charset="0"/>
                <a:ea typeface="Cambria Math"/>
                <a:cs typeface="Arial" pitchFamily="34" charset="0"/>
              </a:rPr>
              <a:t>Ответ: ∠СОВ = 41</a:t>
            </a:r>
            <a:r>
              <a:rPr lang="ru-RU" sz="1600" b="1" spc="71" baseline="30000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0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39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20638</TotalTime>
  <Words>575</Words>
  <Application>Microsoft Office PowerPoint</Application>
  <PresentationFormat>Произвольный</PresentationFormat>
  <Paragraphs>134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ПРОВЕРКА  САМОСТОЯТЕЛЬНОЙ  РАБОТЫ</vt:lpstr>
      <vt:lpstr>ОБОГАЩАЕМ  ЗНАНИЯ </vt:lpstr>
      <vt:lpstr>ВИДЫ  УГЛОВ </vt:lpstr>
      <vt:lpstr>РЕШЕНИЕ ЗАДАЧ</vt:lpstr>
      <vt:lpstr>РЕШЕНИЕ ЗАДАЧ</vt:lpstr>
      <vt:lpstr>СВОЙСТВА  УГЛОВ</vt:lpstr>
      <vt:lpstr>РЕШЕНИЕ ЗАДАЧ</vt:lpstr>
      <vt:lpstr>РЕШЕНИЕ ЗАДАЧ</vt:lpstr>
      <vt:lpstr>ОБОГАЩАЕМ  ЗНАНИЯ </vt:lpstr>
      <vt:lpstr>РЕШЕНИЕ ЗАДАЧ</vt:lpstr>
      <vt:lpstr>РЕШЕНИЕ ЗАДАЧ</vt:lpstr>
      <vt:lpstr>ЗАДАНИЯ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Lenova 330 pro A6</cp:lastModifiedBy>
  <cp:revision>1621</cp:revision>
  <cp:lastPrinted>2020-09-30T03:25:16Z</cp:lastPrinted>
  <dcterms:created xsi:type="dcterms:W3CDTF">2020-04-09T07:32:19Z</dcterms:created>
  <dcterms:modified xsi:type="dcterms:W3CDTF">2020-11-02T04:32:42Z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