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768" r:id="rId3"/>
    <p:sldId id="725" r:id="rId4"/>
    <p:sldId id="770" r:id="rId5"/>
    <p:sldId id="779" r:id="rId6"/>
    <p:sldId id="773" r:id="rId7"/>
    <p:sldId id="774" r:id="rId8"/>
    <p:sldId id="775" r:id="rId9"/>
    <p:sldId id="776" r:id="rId10"/>
    <p:sldId id="777" r:id="rId11"/>
    <p:sldId id="778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000000"/>
    <a:srgbClr val="5FCBEF"/>
    <a:srgbClr val="BAD7C3"/>
    <a:srgbClr val="CACAE2"/>
    <a:srgbClr val="E3255B"/>
    <a:srgbClr val="FFFFFF"/>
    <a:srgbClr val="AA1695"/>
    <a:srgbClr val="BAB9D9"/>
    <a:srgbClr val="FAD2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06" autoAdjust="0"/>
    <p:restoredTop sz="94660"/>
  </p:normalViewPr>
  <p:slideViewPr>
    <p:cSldViewPr>
      <p:cViewPr varScale="1">
        <p:scale>
          <a:sx n="148" d="100"/>
          <a:sy n="148" d="100"/>
        </p:scale>
        <p:origin x="846" y="126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0025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6248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138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270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5005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027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638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0847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880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810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30.10.2020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51287" y="1470025"/>
            <a:ext cx="1652200" cy="87587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УГЛЫ 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3687" y="1546225"/>
            <a:ext cx="304799" cy="82625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pic>
        <p:nvPicPr>
          <p:cNvPr id="1026" name="Picture 2" descr="Урок по математике.Угол. Виды углов">
            <a:extLst>
              <a:ext uri="{FF2B5EF4-FFF2-40B4-BE49-F238E27FC236}">
                <a16:creationId xmlns:a16="http://schemas.microsoft.com/office/drawing/2014/main" id="{47710B94-8E47-4D0D-8935-DEEB535914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1" y="1257815"/>
            <a:ext cx="2771776" cy="162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EE0332F-303E-4424-BDD6-BA831FB8CE8E}"/>
              </a:ext>
            </a:extLst>
          </p:cNvPr>
          <p:cNvSpPr/>
          <p:nvPr/>
        </p:nvSpPr>
        <p:spPr>
          <a:xfrm>
            <a:off x="32542" y="373323"/>
            <a:ext cx="57022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  523.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На рис.17 нарисованы часы. Определите углы между часовой и минутной стрелкой у каждых часов. На каком рис. изображен самый     а) большой угол, б) маленький угол? в) на каких рисунках изображены равные углы?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E0687E5-C123-4690-B4EE-3CF452C83E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92" t="10918"/>
          <a:stretch/>
        </p:blipFill>
        <p:spPr>
          <a:xfrm>
            <a:off x="32542" y="1145143"/>
            <a:ext cx="5688692" cy="1067268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5E3D6D4-E336-452E-83D2-4223B51103B5}"/>
              </a:ext>
            </a:extLst>
          </p:cNvPr>
          <p:cNvSpPr/>
          <p:nvPr/>
        </p:nvSpPr>
        <p:spPr>
          <a:xfrm>
            <a:off x="32542" y="2145407"/>
            <a:ext cx="58498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Углы: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а)30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, б)90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, в)180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, г)60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, д)60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, е)120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, ж)90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самый большой угол на рисунке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-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180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самый маленький угол на рисунке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-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30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равные углы на рисунках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60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 ;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б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и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ж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(по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90</a:t>
            </a:r>
            <a:r>
              <a:rPr lang="ru-RU" sz="16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46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4BB200E-2BB0-4842-B1B4-205FFFA168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487" y="908874"/>
            <a:ext cx="3188099" cy="1203949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76EC00B-0B20-4F81-974C-1D8344854F00}"/>
              </a:ext>
            </a:extLst>
          </p:cNvPr>
          <p:cNvSpPr/>
          <p:nvPr/>
        </p:nvSpPr>
        <p:spPr>
          <a:xfrm>
            <a:off x="102392" y="400548"/>
            <a:ext cx="5562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  528.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За какое время минутная стрелка часов повернется на прямой угол? На развернутый угол (рис.19)? </a:t>
            </a:r>
            <a:endParaRPr lang="ru-RU" sz="16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6E9EBB0-BAA8-4DFD-891E-227651AE66C2}"/>
              </a:ext>
            </a:extLst>
          </p:cNvPr>
          <p:cNvSpPr/>
          <p:nvPr/>
        </p:nvSpPr>
        <p:spPr>
          <a:xfrm>
            <a:off x="217486" y="2013306"/>
            <a:ext cx="544750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1) минутная стрелка часов повернется на прямой угол за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2) минутная стрелка часов повернется на развёрнутый  угол за </a:t>
            </a:r>
            <a:endParaRPr lang="ru-RU" sz="1600" dirty="0">
              <a:solidFill>
                <a:srgbClr val="0070C0"/>
              </a:solidFill>
            </a:endParaRPr>
          </a:p>
          <a:p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70398EF-4C75-4209-AF8F-3413FFCCFD0B}"/>
              </a:ext>
            </a:extLst>
          </p:cNvPr>
          <p:cNvSpPr/>
          <p:nvPr/>
        </p:nvSpPr>
        <p:spPr>
          <a:xfrm>
            <a:off x="1071627" y="2259527"/>
            <a:ext cx="1295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15 минут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E91BF7A-CDC8-4AA1-880A-73FCB42E19A5}"/>
              </a:ext>
            </a:extLst>
          </p:cNvPr>
          <p:cNvSpPr/>
          <p:nvPr/>
        </p:nvSpPr>
        <p:spPr>
          <a:xfrm>
            <a:off x="2503487" y="2765425"/>
            <a:ext cx="1295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30 минут</a:t>
            </a:r>
            <a:endParaRPr lang="ru-RU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59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00735F-A9B9-47CD-95C3-8485653E10C8}"/>
              </a:ext>
            </a:extLst>
          </p:cNvPr>
          <p:cNvSpPr/>
          <p:nvPr/>
        </p:nvSpPr>
        <p:spPr>
          <a:xfrm>
            <a:off x="3646487" y="631825"/>
            <a:ext cx="304800" cy="240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997BE06-0552-4C60-A390-16A792268C01}"/>
              </a:ext>
            </a:extLst>
          </p:cNvPr>
          <p:cNvSpPr/>
          <p:nvPr/>
        </p:nvSpPr>
        <p:spPr>
          <a:xfrm>
            <a:off x="1" y="1766479"/>
            <a:ext cx="570388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530.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Обозначьте и запишите все углы на рис. 21.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531.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Определите при помощи угольника прямой угол среди углов на рис.21? </a:t>
            </a:r>
            <a:endParaRPr lang="ru-RU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532.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На сколько градусов поворачивается минутная стрелка за а) 15 минут; б) полчаса; в) 1 час?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40A5FD-E8AB-4EEC-9C61-E4E580D9F1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98" t="3932" r="2643" b="4425"/>
          <a:stretch/>
        </p:blipFill>
        <p:spPr>
          <a:xfrm>
            <a:off x="446087" y="592626"/>
            <a:ext cx="4648200" cy="98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00735F-A9B9-47CD-95C3-8485653E10C8}"/>
              </a:ext>
            </a:extLst>
          </p:cNvPr>
          <p:cNvSpPr/>
          <p:nvPr/>
        </p:nvSpPr>
        <p:spPr>
          <a:xfrm>
            <a:off x="3646487" y="631825"/>
            <a:ext cx="304800" cy="240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CEBC50D-06B7-4A20-8DF4-C9BBCF4F09CD}"/>
              </a:ext>
            </a:extLst>
          </p:cNvPr>
          <p:cNvSpPr/>
          <p:nvPr/>
        </p:nvSpPr>
        <p:spPr>
          <a:xfrm>
            <a:off x="65087" y="362947"/>
            <a:ext cx="56387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  505.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Для приготовления бетонной смеси 2 части цемента смешивают с 3 частями песка. Сколько килограммов песка и сколько килограммов цемента нужно для приготовления 60 кг бетонной смеси? </a:t>
            </a:r>
            <a:endParaRPr lang="ru-RU" sz="1200" b="1" dirty="0"/>
          </a:p>
          <a:p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Ответ: 24 кг цемента и 36 кг песка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964AEF3-39A6-4FB0-9EBD-74D93D80F59D}"/>
              </a:ext>
            </a:extLst>
          </p:cNvPr>
          <p:cNvSpPr/>
          <p:nvPr/>
        </p:nvSpPr>
        <p:spPr>
          <a:xfrm>
            <a:off x="65087" y="1171155"/>
            <a:ext cx="56998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  506.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Найдите неизвестную величину, используя формулу пройденного расстояния: а) S = 180 км, t = 9 часов, v -? б) S = 121 км, v = 11 км/ч, t - ?</a:t>
            </a:r>
            <a:endParaRPr lang="ru-RU" sz="1200" b="1" dirty="0"/>
          </a:p>
          <a:p>
            <a:pPr algn="just"/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Ответ: а) </a:t>
            </a:r>
            <a:r>
              <a:rPr lang="en-US" sz="1200" b="1" dirty="0">
                <a:solidFill>
                  <a:srgbClr val="C00000"/>
                </a:solidFill>
                <a:latin typeface="Arial" panose="020B0604020202020204" pitchFamily="34" charset="0"/>
              </a:rPr>
              <a:t>V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 =</a:t>
            </a:r>
            <a:r>
              <a:rPr lang="en-US" sz="1200" b="1" dirty="0">
                <a:solidFill>
                  <a:srgbClr val="C00000"/>
                </a:solidFill>
                <a:latin typeface="Arial" panose="020B0604020202020204" pitchFamily="34" charset="0"/>
              </a:rPr>
              <a:t> 20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км/ч    б) t = 11 ч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B49B1CE-2766-47F4-98F6-B98F466F434B}"/>
              </a:ext>
            </a:extLst>
          </p:cNvPr>
          <p:cNvSpPr/>
          <p:nvPr/>
        </p:nvSpPr>
        <p:spPr>
          <a:xfrm>
            <a:off x="65087" y="2472293"/>
            <a:ext cx="54602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>
                <a:solidFill>
                  <a:srgbClr val="0070C0"/>
                </a:solidFill>
                <a:latin typeface="Arial" panose="020B0604020202020204" pitchFamily="34" charset="0"/>
              </a:rPr>
              <a:t>   511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Одна сторона прямоугольника равна 108 см, а другая сторона в 4 раза короче ее. Найдите периметр и площадь прямоугольника. </a:t>
            </a:r>
          </a:p>
          <a:p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Ответ: Р = 270 см, </a:t>
            </a:r>
            <a:r>
              <a:rPr lang="en-US" sz="1200" b="1" dirty="0">
                <a:solidFill>
                  <a:srgbClr val="C00000"/>
                </a:solidFill>
                <a:latin typeface="Arial" panose="020B0604020202020204" pitchFamily="34" charset="0"/>
              </a:rPr>
              <a:t>S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 = 2916 см</a:t>
            </a:r>
            <a:r>
              <a:rPr lang="ru-RU" sz="12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C1A4B3C-2ED7-4FC4-8346-D9206800883E}"/>
              </a:ext>
            </a:extLst>
          </p:cNvPr>
          <p:cNvSpPr/>
          <p:nvPr/>
        </p:nvSpPr>
        <p:spPr>
          <a:xfrm>
            <a:off x="100677" y="1810123"/>
            <a:ext cx="5562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  507.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Найдите неизвестную величину, используя формулу объема выполненной работы: а) А = 180, N = 18 в день, t -? б) А = 240, t = 15 дней, N -?</a:t>
            </a:r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Ответ: а)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t = 10 дней    б) N = 16  </a:t>
            </a:r>
            <a:endParaRPr lang="ru-RU" sz="1200" b="1" dirty="0">
              <a:solidFill>
                <a:srgbClr val="C00000"/>
              </a:solidFill>
            </a:endParaRP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543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22225"/>
            <a:ext cx="5358133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2BD6816-6522-4F3C-B650-3397801EE4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195" r="1987"/>
          <a:stretch/>
        </p:blipFill>
        <p:spPr>
          <a:xfrm>
            <a:off x="282576" y="755614"/>
            <a:ext cx="5486399" cy="2362200"/>
          </a:xfrm>
          <a:prstGeom prst="rect">
            <a:avLst/>
          </a:prstGeom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36D2C13-1D52-4734-881F-D71285770B87}"/>
              </a:ext>
            </a:extLst>
          </p:cNvPr>
          <p:cNvCxnSpPr/>
          <p:nvPr/>
        </p:nvCxnSpPr>
        <p:spPr>
          <a:xfrm>
            <a:off x="1589087" y="656641"/>
            <a:ext cx="18288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>
            <a:extLst>
              <a:ext uri="{FF2B5EF4-FFF2-40B4-BE49-F238E27FC236}">
                <a16:creationId xmlns:a16="http://schemas.microsoft.com/office/drawing/2014/main" id="{E48B5A0F-C6FE-4432-BE4F-C05FCDAA8A0E}"/>
              </a:ext>
            </a:extLst>
          </p:cNvPr>
          <p:cNvSpPr/>
          <p:nvPr/>
        </p:nvSpPr>
        <p:spPr>
          <a:xfrm>
            <a:off x="1531937" y="618540"/>
            <a:ext cx="76200" cy="762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420F8C3-DA04-43D0-A540-780E88A5EE4D}"/>
              </a:ext>
            </a:extLst>
          </p:cNvPr>
          <p:cNvSpPr/>
          <p:nvPr/>
        </p:nvSpPr>
        <p:spPr>
          <a:xfrm>
            <a:off x="1215189" y="420743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013ED1D-CE7B-4EF7-8548-CE43472E808D}"/>
              </a:ext>
            </a:extLst>
          </p:cNvPr>
          <p:cNvSpPr/>
          <p:nvPr/>
        </p:nvSpPr>
        <p:spPr>
          <a:xfrm>
            <a:off x="3307286" y="348181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21B1A1-7939-4285-97C0-4BF6BBD69377}"/>
              </a:ext>
            </a:extLst>
          </p:cNvPr>
          <p:cNvSpPr txBox="1"/>
          <p:nvPr/>
        </p:nvSpPr>
        <p:spPr>
          <a:xfrm>
            <a:off x="2744153" y="2767977"/>
            <a:ext cx="23622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1400" b="1" dirty="0">
              <a:solidFill>
                <a:srgbClr val="5FCB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29990F-93A1-4338-9DF5-A8F29AABDAE4}"/>
              </a:ext>
            </a:extLst>
          </p:cNvPr>
          <p:cNvSpPr txBox="1"/>
          <p:nvPr/>
        </p:nvSpPr>
        <p:spPr>
          <a:xfrm>
            <a:off x="2655887" y="2617158"/>
            <a:ext cx="9162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или </a:t>
            </a:r>
            <a:r>
              <a:rPr lang="ru-RU" sz="1200" b="1" spc="71" dirty="0">
                <a:ln w="11430"/>
                <a:solidFill>
                  <a:srgbClr val="AA1695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1200" i="1" dirty="0">
                <a:solidFill>
                  <a:srgbClr val="AA16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ВОА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07C7A1D5-5DE2-4A21-88DE-E9A95DF99BB2}"/>
              </a:ext>
            </a:extLst>
          </p:cNvPr>
          <p:cNvCxnSpPr>
            <a:cxnSpLocks/>
          </p:cNvCxnSpPr>
          <p:nvPr/>
        </p:nvCxnSpPr>
        <p:spPr>
          <a:xfrm flipH="1">
            <a:off x="3251985" y="2864810"/>
            <a:ext cx="1106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633697F-985F-443F-8088-86AD1B3D2461}"/>
              </a:ext>
            </a:extLst>
          </p:cNvPr>
          <p:cNvCxnSpPr>
            <a:cxnSpLocks/>
          </p:cNvCxnSpPr>
          <p:nvPr/>
        </p:nvCxnSpPr>
        <p:spPr>
          <a:xfrm flipH="1">
            <a:off x="2392886" y="2842606"/>
            <a:ext cx="1106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558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1C18389-AA53-4F56-AC36-9295D8637FA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34" t="7997"/>
          <a:stretch/>
        </p:blipFill>
        <p:spPr>
          <a:xfrm>
            <a:off x="746834" y="719952"/>
            <a:ext cx="4273709" cy="14478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D345ECF-856A-467D-BD20-A50F51E6318C}"/>
              </a:ext>
            </a:extLst>
          </p:cNvPr>
          <p:cNvSpPr/>
          <p:nvPr/>
        </p:nvSpPr>
        <p:spPr>
          <a:xfrm>
            <a:off x="56986" y="412175"/>
            <a:ext cx="56534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Для измерения и построения углов используют транспортир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9EC106-A74A-4B68-ABB6-95E6F5BD1E63}"/>
              </a:ext>
            </a:extLst>
          </p:cNvPr>
          <p:cNvSpPr/>
          <p:nvPr/>
        </p:nvSpPr>
        <p:spPr>
          <a:xfrm>
            <a:off x="141287" y="2199636"/>
            <a:ext cx="55691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Угол измеряется в градусах при помощи транспортира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(рис 3.) Внутренняя и внешняя шкалы транспортира делениями разбиваются на 180 дужек. Каждая дужка определяет угол в 1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r>
              <a:rPr lang="ru-RU" sz="1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– градус.</a:t>
            </a:r>
            <a:r>
              <a:rPr lang="ru-RU" i="1" dirty="0"/>
              <a:t> 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289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ВИДЫ  УГЛОВ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96DCC5B-3D4F-4F66-B702-ADF7145620E5}"/>
              </a:ext>
            </a:extLst>
          </p:cNvPr>
          <p:cNvSpPr/>
          <p:nvPr/>
        </p:nvSpPr>
        <p:spPr>
          <a:xfrm>
            <a:off x="217487" y="365436"/>
            <a:ext cx="538030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Углы с равными градусными мерами равны. Из двух 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углов большим считается тот, градусная мера которого больше </a:t>
            </a:r>
            <a:endParaRPr lang="ru-RU" sz="12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40AC04-7BD7-4741-8BC3-EF91C2AA3EE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58" t="7155"/>
          <a:stretch/>
        </p:blipFill>
        <p:spPr>
          <a:xfrm>
            <a:off x="63146" y="1393825"/>
            <a:ext cx="5569493" cy="172369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3E21479-B27B-4E3F-98CE-4FAF0B1134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5283" t="27891" r="28"/>
          <a:stretch/>
        </p:blipFill>
        <p:spPr>
          <a:xfrm>
            <a:off x="3494088" y="857879"/>
            <a:ext cx="2181482" cy="7014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CAED4A-AB41-4D01-9A23-B95DCED17C51}"/>
              </a:ext>
            </a:extLst>
          </p:cNvPr>
          <p:cNvSpPr txBox="1"/>
          <p:nvPr/>
        </p:nvSpPr>
        <p:spPr>
          <a:xfrm>
            <a:off x="4735997" y="1002741"/>
            <a:ext cx="6503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ru-RU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124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6428BF7-4C68-4401-8BA2-710746FF00B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77"/>
          <a:stretch/>
        </p:blipFill>
        <p:spPr>
          <a:xfrm>
            <a:off x="217487" y="994979"/>
            <a:ext cx="5626099" cy="12192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A99F92-8514-4C51-9502-A5BBA84A69BB}"/>
              </a:ext>
            </a:extLst>
          </p:cNvPr>
          <p:cNvSpPr/>
          <p:nvPr/>
        </p:nvSpPr>
        <p:spPr>
          <a:xfrm>
            <a:off x="217486" y="390715"/>
            <a:ext cx="54863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519.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Назовите углы на рис.15. Определите вершины и стороны  углов.</a:t>
            </a:r>
            <a:endParaRPr lang="ru-RU" sz="16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FCECB68-469F-4221-AA3B-67EED6DB6195}"/>
              </a:ext>
            </a:extLst>
          </p:cNvPr>
          <p:cNvSpPr/>
          <p:nvPr/>
        </p:nvSpPr>
        <p:spPr>
          <a:xfrm>
            <a:off x="369887" y="2196865"/>
            <a:ext cx="205716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∠ВАС </a:t>
            </a:r>
            <a:r>
              <a:rPr lang="en-US" sz="16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- </a:t>
            </a:r>
            <a:r>
              <a:rPr lang="ru-RU" sz="16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острый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Вершина: А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Стороны: АВ и АС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205397A-2E78-419B-9AD7-5A2DA13D8505}"/>
              </a:ext>
            </a:extLst>
          </p:cNvPr>
          <p:cNvSpPr/>
          <p:nvPr/>
        </p:nvSpPr>
        <p:spPr>
          <a:xfrm>
            <a:off x="2808287" y="2196865"/>
            <a:ext cx="20730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∠Р</a:t>
            </a:r>
            <a:r>
              <a:rPr lang="en-US" sz="16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QR</a:t>
            </a:r>
            <a:r>
              <a:rPr lang="ru-RU" sz="16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 - тупой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Вершина: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Q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Стороны: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QP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и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QR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81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D7B52A4-282F-4FFC-8447-51CD19966CF2}"/>
              </a:ext>
            </a:extLst>
          </p:cNvPr>
          <p:cNvSpPr/>
          <p:nvPr/>
        </p:nvSpPr>
        <p:spPr>
          <a:xfrm>
            <a:off x="102392" y="410428"/>
            <a:ext cx="5562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520.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На рис.16 изображены разные положения веера. На каком рис. веер раскрыт а) под самым большим б) под самым маленьким углом? </a:t>
            </a:r>
            <a:endParaRPr lang="ru-RU" sz="16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67ADDFE-8699-45A4-9304-DA4EEB0E21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629"/>
          <a:stretch/>
        </p:blipFill>
        <p:spPr>
          <a:xfrm>
            <a:off x="1" y="1168268"/>
            <a:ext cx="5768974" cy="1085652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FFDEC07-FBDA-471A-84F2-F7A9B7BBF1D1}"/>
              </a:ext>
            </a:extLst>
          </p:cNvPr>
          <p:cNvSpPr/>
          <p:nvPr/>
        </p:nvSpPr>
        <p:spPr>
          <a:xfrm>
            <a:off x="112744" y="2335861"/>
            <a:ext cx="53871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под самым большим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углом на рисунке 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а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под самым маленьким углом на рисунке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г 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81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B21A3E8-6932-4467-B204-A3FCC2167E83}"/>
              </a:ext>
            </a:extLst>
          </p:cNvPr>
          <p:cNvSpPr/>
          <p:nvPr/>
        </p:nvSpPr>
        <p:spPr>
          <a:xfrm>
            <a:off x="65087" y="371177"/>
            <a:ext cx="55618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521.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Сравните на взгляд между собой углы на рис. 15. Есть ли среди них развернутый или прямой угол?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3D4F22E-3AC1-484C-AB7B-A6D7754368C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77"/>
          <a:stretch/>
        </p:blipFill>
        <p:spPr>
          <a:xfrm>
            <a:off x="112704" y="1221799"/>
            <a:ext cx="5626099" cy="12192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3343F45-4FC7-49B1-A2A6-6826ADD5960A}"/>
              </a:ext>
            </a:extLst>
          </p:cNvPr>
          <p:cNvSpPr/>
          <p:nvPr/>
        </p:nvSpPr>
        <p:spPr>
          <a:xfrm>
            <a:off x="103425" y="2460625"/>
            <a:ext cx="3771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Развернутого угла нет  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Прямой угол есть </a:t>
            </a:r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∠ </a:t>
            </a:r>
            <a:r>
              <a:rPr lang="en-US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YXZ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51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364170B-EFDF-49C9-BD06-DC26D23CFEC4}"/>
              </a:ext>
            </a:extLst>
          </p:cNvPr>
          <p:cNvSpPr/>
          <p:nvPr/>
        </p:nvSpPr>
        <p:spPr>
          <a:xfrm>
            <a:off x="120809" y="372470"/>
            <a:ext cx="55257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522.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Начертите лучи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</a:t>
            </a:r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</a:t>
            </a:r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, исходящие из точки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О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Выпишите все образованные углы. 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4ABCE270-B6C0-45B3-9339-1DBAAD5DBAA6}"/>
              </a:ext>
            </a:extLst>
          </p:cNvPr>
          <p:cNvCxnSpPr>
            <a:cxnSpLocks/>
          </p:cNvCxnSpPr>
          <p:nvPr/>
        </p:nvCxnSpPr>
        <p:spPr>
          <a:xfrm flipH="1" flipV="1">
            <a:off x="1013364" y="1241426"/>
            <a:ext cx="511589" cy="10427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FC14105-2BEF-4B03-ACC1-BDB4B3C2220C}"/>
              </a:ext>
            </a:extLst>
          </p:cNvPr>
          <p:cNvCxnSpPr>
            <a:cxnSpLocks/>
          </p:cNvCxnSpPr>
          <p:nvPr/>
        </p:nvCxnSpPr>
        <p:spPr>
          <a:xfrm flipV="1">
            <a:off x="1512887" y="1241426"/>
            <a:ext cx="523655" cy="107019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26B3EFC-C66B-4556-BBB2-BA0FFA6D35F0}"/>
              </a:ext>
            </a:extLst>
          </p:cNvPr>
          <p:cNvCxnSpPr/>
          <p:nvPr/>
        </p:nvCxnSpPr>
        <p:spPr>
          <a:xfrm flipV="1">
            <a:off x="1524953" y="1601806"/>
            <a:ext cx="1447800" cy="68580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7301F9A-7E74-4AAA-BDA7-3FA76B1933FA}"/>
              </a:ext>
            </a:extLst>
          </p:cNvPr>
          <p:cNvCxnSpPr>
            <a:cxnSpLocks/>
          </p:cNvCxnSpPr>
          <p:nvPr/>
        </p:nvCxnSpPr>
        <p:spPr>
          <a:xfrm>
            <a:off x="1512887" y="2297046"/>
            <a:ext cx="1524000" cy="457200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>
            <a:extLst>
              <a:ext uri="{FF2B5EF4-FFF2-40B4-BE49-F238E27FC236}">
                <a16:creationId xmlns:a16="http://schemas.microsoft.com/office/drawing/2014/main" id="{876F4FA9-44FF-4896-888C-24E7EC043D20}"/>
              </a:ext>
            </a:extLst>
          </p:cNvPr>
          <p:cNvSpPr/>
          <p:nvPr/>
        </p:nvSpPr>
        <p:spPr>
          <a:xfrm>
            <a:off x="1480309" y="2269455"/>
            <a:ext cx="90364" cy="604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C286BB0E-9104-4431-A55E-6F675B7A2515}"/>
              </a:ext>
            </a:extLst>
          </p:cNvPr>
          <p:cNvSpPr/>
          <p:nvPr/>
        </p:nvSpPr>
        <p:spPr>
          <a:xfrm>
            <a:off x="1172817" y="2190504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DB25C303-3354-4199-A9FF-B97D483511EE}"/>
              </a:ext>
            </a:extLst>
          </p:cNvPr>
          <p:cNvSpPr/>
          <p:nvPr/>
        </p:nvSpPr>
        <p:spPr>
          <a:xfrm>
            <a:off x="703480" y="1141517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68A42F20-DBFD-4083-8A24-EA49F315E4DB}"/>
              </a:ext>
            </a:extLst>
          </p:cNvPr>
          <p:cNvSpPr/>
          <p:nvPr/>
        </p:nvSpPr>
        <p:spPr>
          <a:xfrm>
            <a:off x="1689334" y="1064731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26E844D-1114-45C3-85FE-14285F0CA28C}"/>
              </a:ext>
            </a:extLst>
          </p:cNvPr>
          <p:cNvSpPr/>
          <p:nvPr/>
        </p:nvSpPr>
        <p:spPr>
          <a:xfrm>
            <a:off x="2685663" y="130749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F78D1D9E-E052-446A-B673-ACBC735B7657}"/>
              </a:ext>
            </a:extLst>
          </p:cNvPr>
          <p:cNvSpPr/>
          <p:nvPr/>
        </p:nvSpPr>
        <p:spPr>
          <a:xfrm>
            <a:off x="2833743" y="2376681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646DC249-5745-4318-8675-48B56A440AB6}"/>
              </a:ext>
            </a:extLst>
          </p:cNvPr>
          <p:cNvSpPr/>
          <p:nvPr/>
        </p:nvSpPr>
        <p:spPr>
          <a:xfrm>
            <a:off x="3494087" y="1315666"/>
            <a:ext cx="186846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Углы: </a:t>
            </a:r>
          </a:p>
          <a:p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∠АОВ, ∠АОС, </a:t>
            </a:r>
          </a:p>
          <a:p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∠АО</a:t>
            </a:r>
            <a:r>
              <a:rPr lang="en-US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D,</a:t>
            </a:r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 ∠</a:t>
            </a:r>
            <a:r>
              <a:rPr lang="en-US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BOC,</a:t>
            </a:r>
          </a:p>
          <a:p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BOD,</a:t>
            </a:r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 ∠</a:t>
            </a:r>
            <a:r>
              <a:rPr lang="en-US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COD</a:t>
            </a:r>
            <a:r>
              <a:rPr lang="ru-RU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241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20295</TotalTime>
  <Words>676</Words>
  <Application>Microsoft Office PowerPoint</Application>
  <PresentationFormat>Произвольный</PresentationFormat>
  <Paragraphs>84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ОБОГАЩАЕМ  ЗНАНИЯ </vt:lpstr>
      <vt:lpstr>ОБОГАЩАЕМ  ЗНАНИЯ </vt:lpstr>
      <vt:lpstr>ВИДЫ  УГЛОВ 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1595</cp:revision>
  <cp:lastPrinted>2020-09-30T03:25:16Z</cp:lastPrinted>
  <dcterms:created xsi:type="dcterms:W3CDTF">2020-04-09T07:32:19Z</dcterms:created>
  <dcterms:modified xsi:type="dcterms:W3CDTF">2020-10-30T15:23:18Z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