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913" r:id="rId1"/>
  </p:sldMasterIdLst>
  <p:notesMasterIdLst>
    <p:notesMasterId r:id="rId15"/>
  </p:notesMasterIdLst>
  <p:handoutMasterIdLst>
    <p:handoutMasterId r:id="rId16"/>
  </p:handoutMasterIdLst>
  <p:sldIdLst>
    <p:sldId id="528" r:id="rId2"/>
    <p:sldId id="756" r:id="rId3"/>
    <p:sldId id="725" r:id="rId4"/>
    <p:sldId id="764" r:id="rId5"/>
    <p:sldId id="757" r:id="rId6"/>
    <p:sldId id="767" r:id="rId7"/>
    <p:sldId id="759" r:id="rId8"/>
    <p:sldId id="761" r:id="rId9"/>
    <p:sldId id="355" r:id="rId10"/>
    <p:sldId id="356" r:id="rId11"/>
    <p:sldId id="760" r:id="rId12"/>
    <p:sldId id="765" r:id="rId13"/>
    <p:sldId id="480" r:id="rId14"/>
  </p:sldIdLst>
  <p:sldSz cx="5768975" cy="3244850"/>
  <p:notesSz cx="9866313" cy="6735763"/>
  <p:custDataLst>
    <p:tags r:id="rId17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AD7C3"/>
    <a:srgbClr val="5FCBEF"/>
    <a:srgbClr val="CACAE2"/>
    <a:srgbClr val="000000"/>
    <a:srgbClr val="00A859"/>
    <a:srgbClr val="E3255B"/>
    <a:srgbClr val="FFFFFF"/>
    <a:srgbClr val="AA1695"/>
    <a:srgbClr val="BAB9D9"/>
    <a:srgbClr val="FAD2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206" autoAdjust="0"/>
    <p:restoredTop sz="94660"/>
  </p:normalViewPr>
  <p:slideViewPr>
    <p:cSldViewPr>
      <p:cViewPr varScale="1">
        <p:scale>
          <a:sx n="148" d="100"/>
          <a:sy n="148" d="100"/>
        </p:scale>
        <p:origin x="846" y="120"/>
      </p:cViewPr>
      <p:guideLst>
        <p:guide orient="horz" pos="2880"/>
        <p:guide pos="2161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5" d="100"/>
          <a:sy n="75" d="100"/>
        </p:scale>
        <p:origin x="1716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C480B5ED-0184-4641-8B39-8340A9A00A0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BA05CFF-9AF4-4F9B-BB9A-BB7BC03F59A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588000" y="0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947B9AB-696C-4DF1-B488-04147F4FAC5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397625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37759E4-E530-4602-B28C-64032CFA932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588000" y="6397625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D7DF31-001B-4685-B3EB-A27169C241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49427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87834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r">
              <a:defRPr sz="2200"/>
            </a:lvl1pPr>
          </a:lstStyle>
          <a:p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87638" y="504825"/>
            <a:ext cx="4491037" cy="2527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68469" tIns="84235" rIns="168469" bIns="8423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6090" y="3199818"/>
            <a:ext cx="7894137" cy="3031752"/>
          </a:xfrm>
          <a:prstGeom prst="rect">
            <a:avLst/>
          </a:prstGeom>
        </p:spPr>
        <p:txBody>
          <a:bodyPr vert="horz" lIns="168469" tIns="84235" rIns="168469" bIns="8423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87834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r">
              <a:defRPr sz="2200"/>
            </a:lvl1pPr>
          </a:lstStyle>
          <a:p>
            <a:fld id="{7A6411C4-7043-4456-B984-BDE449DF6E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273937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1DAFB0E-27B0-4BB7-8B90-35C3603B5B4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7482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647EC1-593B-465A-8A6F-C577629A7959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11428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09822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02961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13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5129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2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19514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32707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49319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53373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647EC1-593B-465A-8A6F-C577629A7959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62604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89382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56128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647EC1-593B-465A-8A6F-C577629A7959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55944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3110" y="1137701"/>
            <a:ext cx="3675136" cy="778945"/>
          </a:xfrm>
        </p:spPr>
        <p:txBody>
          <a:bodyPr anchor="b">
            <a:noAutofit/>
          </a:bodyPr>
          <a:lstStyle>
            <a:lvl1pPr algn="r">
              <a:defRPr sz="2555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3110" y="1916644"/>
            <a:ext cx="3675136" cy="518996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2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89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52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81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7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41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30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004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288431"/>
            <a:ext cx="4067746" cy="1610407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038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46426" y="1718569"/>
            <a:ext cx="3418479" cy="18026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75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44560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914117"/>
            <a:ext cx="4067746" cy="1228037"/>
          </a:xfrm>
        </p:spPr>
        <p:txBody>
          <a:bodyPr anchor="b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7301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376875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505" y="288431"/>
            <a:ext cx="4063741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accent1"/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0136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7843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70121" y="288431"/>
            <a:ext cx="617374" cy="2484714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0499" y="288431"/>
            <a:ext cx="3340701" cy="248471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4586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6" y="132463"/>
            <a:ext cx="4903630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2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2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6" y="441663"/>
            <a:ext cx="4903630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77643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2778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1277911"/>
            <a:ext cx="4067746" cy="864243"/>
          </a:xfrm>
        </p:spPr>
        <p:txBody>
          <a:bodyPr anchor="b"/>
          <a:lstStyle>
            <a:lvl1pPr algn="l">
              <a:defRPr sz="189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407097"/>
          </a:xfrm>
        </p:spPr>
        <p:txBody>
          <a:bodyPr anchor="t"/>
          <a:lstStyle>
            <a:lvl1pPr marL="0" indent="0" algn="l">
              <a:buNone/>
              <a:defRPr sz="946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298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0499" y="1022279"/>
            <a:ext cx="1979789" cy="18361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08457" y="1022279"/>
            <a:ext cx="1979789" cy="183618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183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9747" y="1022465"/>
            <a:ext cx="1980541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9747" y="1295123"/>
            <a:ext cx="1980541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407706" y="1022465"/>
            <a:ext cx="1980539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407707" y="1295123"/>
            <a:ext cx="1980538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10/30/2020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315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10/30/2020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40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B9704-BF7D-4231-A5E8-A5E132FC5C1D}" type="datetime1">
              <a:rPr lang="ru-RU" smtClean="0"/>
              <a:t>30.10.2020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89B37-E9E0-4D16-9404-785B81C05C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499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709062"/>
            <a:ext cx="1823874" cy="604904"/>
          </a:xfrm>
        </p:spPr>
        <p:txBody>
          <a:bodyPr anchor="b">
            <a:normAutofit/>
          </a:bodyPr>
          <a:lstStyle>
            <a:lvl1pPr>
              <a:defRPr sz="946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52541" y="243636"/>
            <a:ext cx="2135704" cy="261482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1313965"/>
            <a:ext cx="1823874" cy="122282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216237" indent="0">
              <a:buNone/>
              <a:defRPr sz="662"/>
            </a:lvl2pPr>
            <a:lvl3pPr marL="432473" indent="0">
              <a:buNone/>
              <a:defRPr sz="568"/>
            </a:lvl3pPr>
            <a:lvl4pPr marL="648710" indent="0">
              <a:buNone/>
              <a:defRPr sz="473"/>
            </a:lvl4pPr>
            <a:lvl5pPr marL="864946" indent="0">
              <a:buNone/>
              <a:defRPr sz="473"/>
            </a:lvl5pPr>
            <a:lvl6pPr marL="1081182" indent="0">
              <a:buNone/>
              <a:defRPr sz="473"/>
            </a:lvl6pPr>
            <a:lvl7pPr marL="1297419" indent="0">
              <a:buNone/>
              <a:defRPr sz="473"/>
            </a:lvl7pPr>
            <a:lvl8pPr marL="1513655" indent="0">
              <a:buNone/>
              <a:defRPr sz="473"/>
            </a:lvl8pPr>
            <a:lvl9pPr marL="1729892" indent="0">
              <a:buNone/>
              <a:defRPr sz="47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150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271395"/>
            <a:ext cx="4067746" cy="268151"/>
          </a:xfrm>
        </p:spPr>
        <p:txBody>
          <a:bodyPr anchor="b">
            <a:normAutofit/>
          </a:bodyPr>
          <a:lstStyle>
            <a:lvl1pPr algn="l">
              <a:defRPr sz="1135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0499" y="288431"/>
            <a:ext cx="4067746" cy="1819594"/>
          </a:xfrm>
        </p:spPr>
        <p:txBody>
          <a:bodyPr anchor="t">
            <a:normAutofit/>
          </a:bodyPr>
          <a:lstStyle>
            <a:lvl1pPr marL="0" indent="0" algn="ctr">
              <a:buNone/>
              <a:defRPr sz="757"/>
            </a:lvl1pPr>
            <a:lvl2pPr marL="216301" indent="0">
              <a:buNone/>
              <a:defRPr sz="757"/>
            </a:lvl2pPr>
            <a:lvl3pPr marL="432603" indent="0">
              <a:buNone/>
              <a:defRPr sz="757"/>
            </a:lvl3pPr>
            <a:lvl4pPr marL="648904" indent="0">
              <a:buNone/>
              <a:defRPr sz="757"/>
            </a:lvl4pPr>
            <a:lvl5pPr marL="865205" indent="0">
              <a:buNone/>
              <a:defRPr sz="757"/>
            </a:lvl5pPr>
            <a:lvl6pPr marL="1081507" indent="0">
              <a:buNone/>
              <a:defRPr sz="757"/>
            </a:lvl6pPr>
            <a:lvl7pPr marL="1297808" indent="0">
              <a:buNone/>
              <a:defRPr sz="757"/>
            </a:lvl7pPr>
            <a:lvl8pPr marL="1514109" indent="0">
              <a:buNone/>
              <a:defRPr sz="757"/>
            </a:lvl8pPr>
            <a:lvl9pPr marL="1730411" indent="0">
              <a:buNone/>
              <a:defRPr sz="757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2539546"/>
            <a:ext cx="4067746" cy="318913"/>
          </a:xfrm>
        </p:spPr>
        <p:txBody>
          <a:bodyPr>
            <a:normAutofit/>
          </a:bodyPr>
          <a:lstStyle>
            <a:lvl1pPr marL="0" indent="0">
              <a:buNone/>
              <a:defRPr sz="568"/>
            </a:lvl1pPr>
            <a:lvl2pPr marL="216301" indent="0">
              <a:buNone/>
              <a:defRPr sz="568"/>
            </a:lvl2pPr>
            <a:lvl3pPr marL="432603" indent="0">
              <a:buNone/>
              <a:defRPr sz="473"/>
            </a:lvl3pPr>
            <a:lvl4pPr marL="648904" indent="0">
              <a:buNone/>
              <a:defRPr sz="426"/>
            </a:lvl4pPr>
            <a:lvl5pPr marL="865205" indent="0">
              <a:buNone/>
              <a:defRPr sz="426"/>
            </a:lvl5pPr>
            <a:lvl6pPr marL="1081507" indent="0">
              <a:buNone/>
              <a:defRPr sz="426"/>
            </a:lvl6pPr>
            <a:lvl7pPr marL="1297808" indent="0">
              <a:buNone/>
              <a:defRPr sz="426"/>
            </a:lvl7pPr>
            <a:lvl8pPr marL="1514109" indent="0">
              <a:buNone/>
              <a:defRPr sz="426"/>
            </a:lvl8pPr>
            <a:lvl9pPr marL="1730411" indent="0">
              <a:buNone/>
              <a:defRPr sz="426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10/30/2020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123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499" y="1022279"/>
            <a:ext cx="4067746" cy="18361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09304" y="2858460"/>
            <a:ext cx="431509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10/30/2020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499" y="2858460"/>
            <a:ext cx="2979886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64905" y="2858460"/>
            <a:ext cx="323340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404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  <p:sldLayoutId id="2147483919" r:id="rId6"/>
    <p:sldLayoutId id="2147483920" r:id="rId7"/>
    <p:sldLayoutId id="2147483921" r:id="rId8"/>
    <p:sldLayoutId id="2147483922" r:id="rId9"/>
    <p:sldLayoutId id="2147483923" r:id="rId10"/>
    <p:sldLayoutId id="2147483924" r:id="rId11"/>
    <p:sldLayoutId id="2147483925" r:id="rId12"/>
    <p:sldLayoutId id="2147483926" r:id="rId13"/>
    <p:sldLayoutId id="2147483927" r:id="rId14"/>
    <p:sldLayoutId id="2147483928" r:id="rId15"/>
    <p:sldLayoutId id="2147483929" r:id="rId16"/>
    <p:sldLayoutId id="2147483930" r:id="rId17"/>
  </p:sldLayoutIdLst>
  <p:txStyles>
    <p:titleStyle>
      <a:lvl1pPr algn="l" defTabSz="216301" rtl="0" eaLnBrk="1" latinLnBrk="0" hangingPunct="1">
        <a:spcBef>
          <a:spcPct val="0"/>
        </a:spcBef>
        <a:buNone/>
        <a:defRPr sz="1703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62226" indent="-162226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85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51490" indent="-135188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75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40753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66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57055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73356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89657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405959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622260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838561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1pPr>
      <a:lvl2pPr marL="21630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2pPr>
      <a:lvl3pPr marL="432603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3pPr>
      <a:lvl4pPr marL="648904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4pPr>
      <a:lvl5pPr marL="865205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5pPr>
      <a:lvl6pPr marL="1081507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6pPr>
      <a:lvl7pPr marL="1297808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7pPr>
      <a:lvl8pPr marL="1514109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8pPr>
      <a:lvl9pPr marL="173041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0"/>
            <a:ext cx="5768975" cy="10291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79488" y="250825"/>
            <a:ext cx="3482756" cy="537833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>
              <a:spcBef>
                <a:spcPts val="114"/>
              </a:spcBef>
            </a:pPr>
            <a:r>
              <a:rPr lang="ru-RU" sz="3399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3399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750887" y="1293150"/>
            <a:ext cx="3124200" cy="1517076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>
              <a:spcBef>
                <a:spcPts val="110"/>
              </a:spcBef>
            </a:pPr>
            <a:r>
              <a:rPr lang="ru-RU" sz="2400" b="1" dirty="0">
                <a:solidFill>
                  <a:srgbClr val="002060"/>
                </a:solidFill>
                <a:latin typeface="Arial"/>
                <a:cs typeface="Arial"/>
              </a:rPr>
              <a:t>Тема:</a:t>
            </a:r>
            <a:br>
              <a:rPr lang="ru-RU" sz="2400" b="1" dirty="0">
                <a:solidFill>
                  <a:srgbClr val="002060"/>
                </a:solidFill>
                <a:latin typeface="Arial"/>
                <a:cs typeface="Arial"/>
              </a:rPr>
            </a:br>
            <a:r>
              <a:rPr lang="ru-RU" sz="2400" b="1" dirty="0">
                <a:solidFill>
                  <a:srgbClr val="002060"/>
                </a:solidFill>
                <a:latin typeface="Arial"/>
                <a:cs typeface="Arial"/>
              </a:rPr>
              <a:t>РЕШЕНИЕ ЗАДАЧ 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18407">
              <a:spcBef>
                <a:spcPts val="110"/>
              </a:spcBef>
            </a:pPr>
            <a:r>
              <a:rPr lang="ru-RU" sz="2400" b="1" dirty="0">
                <a:solidFill>
                  <a:srgbClr val="002060"/>
                </a:solidFill>
                <a:latin typeface="Arial"/>
                <a:cs typeface="Arial"/>
              </a:rPr>
              <a:t>НА ПОВТОРЕНИЕ</a:t>
            </a:r>
          </a:p>
          <a:p>
            <a:pPr marL="18407">
              <a:spcBef>
                <a:spcPts val="110"/>
              </a:spcBef>
            </a:pPr>
            <a:r>
              <a:rPr lang="ru-RU" sz="2400" b="1" dirty="0">
                <a:solidFill>
                  <a:srgbClr val="002060"/>
                </a:solidFill>
                <a:latin typeface="Arial"/>
                <a:cs typeface="Arial"/>
              </a:rPr>
              <a:t>3 ГЛАВЫ 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96688" y="1393825"/>
            <a:ext cx="325599" cy="129540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702916" y="242202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702916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710145" y="243294"/>
            <a:ext cx="612743" cy="385356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400" b="1" dirty="0">
                <a:solidFill>
                  <a:schemeClr val="bg1"/>
                </a:solidFill>
                <a:latin typeface="Arial"/>
                <a:cs typeface="Arial"/>
              </a:rPr>
              <a:t>5</a:t>
            </a:r>
            <a:endParaRPr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665670" y="576064"/>
            <a:ext cx="671534" cy="166236"/>
          </a:xfrm>
          <a:prstGeom prst="rect">
            <a:avLst/>
          </a:prstGeom>
        </p:spPr>
        <p:txBody>
          <a:bodyPr vert="horz" wrap="square" lIns="0" tIns="12060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lang="ru-RU" sz="1001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001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687" y="327025"/>
            <a:ext cx="481781" cy="48847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F338A2C-7A82-49B2-8640-4C4B22263C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22687" y="1204714"/>
            <a:ext cx="1828800" cy="1667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688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B321D691-03C0-4CF9-9E47-67E6E4EC5C9D}"/>
              </a:ext>
            </a:extLst>
          </p:cNvPr>
          <p:cNvSpPr/>
          <p:nvPr/>
        </p:nvSpPr>
        <p:spPr>
          <a:xfrm>
            <a:off x="1" y="0"/>
            <a:ext cx="5768974" cy="403225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</a:t>
            </a: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  <a:endParaRPr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3C32CF47-EED7-45F6-BC30-E789879EBD4A}"/>
                  </a:ext>
                </a:extLst>
              </p:cNvPr>
              <p:cNvSpPr/>
              <p:nvPr/>
            </p:nvSpPr>
            <p:spPr>
              <a:xfrm>
                <a:off x="1893887" y="784225"/>
                <a:ext cx="3875088" cy="20313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200" b="1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</a:t>
                </a:r>
                <a:r>
                  <a:rPr lang="ru-RU" sz="1600" b="1" dirty="0">
                    <a:ln w="0"/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Решение :</a:t>
                </a:r>
                <a:endParaRPr lang="ru-RU" sz="1200" b="1" dirty="0">
                  <a:ln w="0"/>
                  <a:solidFill>
                    <a:srgbClr val="0070C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1600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1) </a:t>
                </a:r>
                <a:r>
                  <a:rPr lang="en-US" sz="1600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P</a:t>
                </a:r>
                <a:r>
                  <a:rPr lang="ru-RU" sz="1600" b="1" baseline="-25000" dirty="0" err="1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пр</a:t>
                </a:r>
                <a:r>
                  <a:rPr lang="en-US" sz="1600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ru-RU" sz="1600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(а + в)</a:t>
                </a:r>
                <a:r>
                  <a:rPr lang="ru-RU" sz="1600" b="1" dirty="0">
                    <a:ln w="0"/>
                    <a:effectLst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1600" b="1" i="1">
                        <a:ln w="0"/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en-US" sz="1600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2    </a:t>
                </a:r>
              </a:p>
              <a:p>
                <a:r>
                  <a:rPr lang="ru-RU" sz="1600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ru-RU" sz="1600" b="1" dirty="0" err="1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Р</a:t>
                </a:r>
                <a:r>
                  <a:rPr lang="ru-RU" sz="1600" b="1" baseline="-25000" dirty="0" err="1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пр</a:t>
                </a:r>
                <a:r>
                  <a:rPr lang="ru-RU" sz="1600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= (56 + 44)</a:t>
                </a:r>
                <a:r>
                  <a:rPr lang="ru-RU" sz="1600" b="1" dirty="0">
                    <a:ln w="0"/>
                    <a:effectLst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1600" b="1" i="1">
                        <a:ln w="0"/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en-US" sz="1600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2 = </a:t>
                </a:r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100</a:t>
                </a:r>
                <a:r>
                  <a:rPr lang="ru-RU" sz="1600" b="1" dirty="0">
                    <a:ln w="0"/>
                    <a:effectLst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1600" b="1" i="1">
                        <a:ln w="0"/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en-US" sz="1600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2 = </a:t>
                </a:r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200</a:t>
                </a:r>
                <a:r>
                  <a:rPr lang="ru-RU" sz="1600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(см)</a:t>
                </a:r>
              </a:p>
              <a:p>
                <a:r>
                  <a:rPr lang="ru-RU" sz="1600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2)</a:t>
                </a:r>
                <a:r>
                  <a:rPr lang="en-US" sz="1600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P</a:t>
                </a:r>
                <a:r>
                  <a:rPr lang="ru-RU" sz="1600" b="1" baseline="-25000" dirty="0" err="1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кв</a:t>
                </a:r>
                <a:r>
                  <a:rPr lang="en-US" sz="1600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1600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P</a:t>
                </a:r>
                <a:r>
                  <a:rPr lang="ru-RU" sz="1600" b="1" baseline="-25000" dirty="0" err="1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пр</a:t>
                </a:r>
                <a:r>
                  <a:rPr lang="en-US" sz="1600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200</a:t>
                </a:r>
                <a:r>
                  <a:rPr lang="ru-RU" sz="1600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(см)     </a:t>
                </a:r>
              </a:p>
              <a:p>
                <a:r>
                  <a:rPr lang="ru-RU" sz="1600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3) </a:t>
                </a:r>
                <a:r>
                  <a:rPr lang="ru-RU" sz="1600" b="1" dirty="0">
                    <a:ln w="0"/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а</a:t>
                </a:r>
                <a:r>
                  <a:rPr lang="ru-RU" sz="1600" b="1" baseline="-25000" dirty="0">
                    <a:ln w="0"/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ru-RU" sz="1600" b="1" dirty="0">
                    <a:ln w="0"/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US" sz="1600" b="1" dirty="0">
                    <a:ln w="0"/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P</a:t>
                </a:r>
                <a:r>
                  <a:rPr lang="ru-RU" sz="1600" b="1" baseline="-25000" dirty="0" err="1">
                    <a:ln w="0"/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кв</a:t>
                </a:r>
                <a:r>
                  <a:rPr lang="ru-RU" sz="1600" b="1" dirty="0">
                    <a:ln w="0"/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: 4 </a:t>
                </a:r>
              </a:p>
              <a:p>
                <a:r>
                  <a:rPr lang="ru-RU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</a:t>
                </a:r>
                <a:r>
                  <a:rPr lang="ru-RU" sz="1600" b="1" baseline="-25000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ru-RU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200</a:t>
                </a:r>
                <a:r>
                  <a:rPr lang="ru-RU" sz="1600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: 4 = </a:t>
                </a:r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50</a:t>
                </a:r>
                <a:r>
                  <a:rPr lang="ru-RU" sz="1600" b="1" dirty="0">
                    <a:ln w="0"/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(см)</a:t>
                </a:r>
              </a:p>
              <a:p>
                <a:r>
                  <a:rPr lang="ru-RU" sz="1600" b="1" dirty="0">
                    <a:ln w="0"/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Ответ: </a:t>
                </a:r>
                <a:r>
                  <a:rPr lang="ru-RU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</a:t>
                </a:r>
                <a:r>
                  <a:rPr lang="ru-RU" sz="1600" b="1" baseline="-25000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ru-RU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50</a:t>
                </a:r>
                <a:r>
                  <a:rPr lang="ru-RU" sz="1600" b="1" dirty="0">
                    <a:ln w="0"/>
                    <a:solidFill>
                      <a:srgbClr val="0070C0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см </a:t>
                </a:r>
                <a:endParaRPr lang="ru-RU" sz="1400" b="1" baseline="-25000" dirty="0">
                  <a:ln w="0"/>
                  <a:solidFill>
                    <a:srgbClr val="0070C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14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3C32CF47-EED7-45F6-BC30-E789879EBD4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3887" y="784225"/>
                <a:ext cx="3875088" cy="2031325"/>
              </a:xfrm>
              <a:prstGeom prst="rect">
                <a:avLst/>
              </a:prstGeom>
              <a:blipFill>
                <a:blip r:embed="rId3"/>
                <a:stretch>
                  <a:fillRect l="-945" t="-90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A3847A9-CAE2-48DE-B093-4E9CFB145207}"/>
              </a:ext>
            </a:extLst>
          </p:cNvPr>
          <p:cNvSpPr/>
          <p:nvPr/>
        </p:nvSpPr>
        <p:spPr>
          <a:xfrm>
            <a:off x="33990" y="725058"/>
            <a:ext cx="2797660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4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Дано: </a:t>
            </a:r>
          </a:p>
          <a:p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АВС</a:t>
            </a:r>
            <a:r>
              <a:rPr lang="en-US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прямоуг</a:t>
            </a:r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а = </a:t>
            </a:r>
            <a:r>
              <a:rPr lang="en-US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6 см, </a:t>
            </a:r>
          </a:p>
          <a:p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en-US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= в = </a:t>
            </a:r>
            <a:r>
              <a:rPr lang="en-US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44</a:t>
            </a:r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см</a:t>
            </a:r>
          </a:p>
          <a:p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1400" b="1" baseline="-250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1400" b="1" baseline="-250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1400" b="1" baseline="-250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1400" b="1" baseline="-250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– квадрат</a:t>
            </a:r>
          </a:p>
          <a:p>
            <a:r>
              <a:rPr lang="en-US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ru-RU" sz="1400" b="1" baseline="-250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кв</a:t>
            </a:r>
            <a:r>
              <a:rPr lang="ru-RU" sz="1400" b="1" baseline="-250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ru-RU" sz="1400" b="1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sz="1400" b="1" baseline="-250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прям</a:t>
            </a:r>
            <a:endParaRPr lang="ru-RU" sz="1400" b="1" baseline="-25000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b="1" baseline="-250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– ? см</a:t>
            </a:r>
          </a:p>
          <a:p>
            <a:endParaRPr lang="ru-RU" sz="1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25695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1480308" y="1510849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8E691E0-DAB9-4567-ACA9-B262BF6E917C}"/>
              </a:ext>
            </a:extLst>
          </p:cNvPr>
          <p:cNvSpPr/>
          <p:nvPr/>
        </p:nvSpPr>
        <p:spPr>
          <a:xfrm>
            <a:off x="153193" y="353541"/>
            <a:ext cx="55586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    514.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На сколько квадратов площадью 144 см</a:t>
            </a:r>
            <a:r>
              <a:rPr lang="ru-RU" sz="1600" b="1" baseline="30000" dirty="0">
                <a:solidFill>
                  <a:srgbClr val="211D1E"/>
                </a:solidFill>
                <a:latin typeface="Arial" panose="020B0604020202020204" pitchFamily="34" charset="0"/>
              </a:rPr>
              <a:t>2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можно разрезать квадрат со стороной 24 см ? </a:t>
            </a:r>
            <a:endParaRPr lang="ru-RU" sz="1600" b="1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E022140-002B-4E91-87E9-64C70D690A9C}"/>
              </a:ext>
            </a:extLst>
          </p:cNvPr>
          <p:cNvSpPr/>
          <p:nvPr/>
        </p:nvSpPr>
        <p:spPr>
          <a:xfrm>
            <a:off x="201495" y="1080168"/>
            <a:ext cx="1080575" cy="10370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409DECF4-023A-43AE-8868-4EEF40E855BF}"/>
              </a:ext>
            </a:extLst>
          </p:cNvPr>
          <p:cNvCxnSpPr>
            <a:cxnSpLocks/>
          </p:cNvCxnSpPr>
          <p:nvPr/>
        </p:nvCxnSpPr>
        <p:spPr>
          <a:xfrm>
            <a:off x="750887" y="1080167"/>
            <a:ext cx="0" cy="10370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FB99DB6B-CD01-4B87-A9E5-095074F4C9A0}"/>
              </a:ext>
            </a:extLst>
          </p:cNvPr>
          <p:cNvCxnSpPr>
            <a:cxnSpLocks/>
          </p:cNvCxnSpPr>
          <p:nvPr/>
        </p:nvCxnSpPr>
        <p:spPr>
          <a:xfrm flipH="1" flipV="1">
            <a:off x="232968" y="1592843"/>
            <a:ext cx="1061240" cy="197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A3FA5B67-1E22-49E4-A2A3-5E68A72BDD2C}"/>
              </a:ext>
            </a:extLst>
          </p:cNvPr>
          <p:cNvSpPr/>
          <p:nvPr/>
        </p:nvSpPr>
        <p:spPr>
          <a:xfrm>
            <a:off x="575330" y="2057966"/>
            <a:ext cx="4074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>
                <a:solidFill>
                  <a:srgbClr val="0070C0"/>
                </a:solidFill>
                <a:latin typeface="Arial" panose="020B0604020202020204" pitchFamily="34" charset="0"/>
              </a:rPr>
              <a:t>а</a:t>
            </a:r>
            <a:r>
              <a:rPr lang="ru-RU" b="1" baseline="-25000" dirty="0" err="1">
                <a:solidFill>
                  <a:srgbClr val="0070C0"/>
                </a:solidFill>
                <a:latin typeface="Arial" panose="020B0604020202020204" pitchFamily="34" charset="0"/>
              </a:rPr>
              <a:t>б</a:t>
            </a:r>
            <a:endParaRPr lang="ru-RU" baseline="-25000" dirty="0">
              <a:solidFill>
                <a:srgbClr val="0070C0"/>
              </a:solidFill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9C74B5E0-DECB-4F14-A8EC-EF9423D5EDF6}"/>
              </a:ext>
            </a:extLst>
          </p:cNvPr>
          <p:cNvSpPr/>
          <p:nvPr/>
        </p:nvSpPr>
        <p:spPr>
          <a:xfrm>
            <a:off x="153193" y="789102"/>
            <a:ext cx="39946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err="1">
                <a:solidFill>
                  <a:srgbClr val="C00000"/>
                </a:solidFill>
                <a:latin typeface="Arial" panose="020B0604020202020204" pitchFamily="34" charset="0"/>
              </a:rPr>
              <a:t>а</a:t>
            </a:r>
            <a:r>
              <a:rPr lang="ru-RU" sz="1600" b="1" baseline="-25000" dirty="0" err="1">
                <a:solidFill>
                  <a:srgbClr val="C00000"/>
                </a:solidFill>
                <a:latin typeface="Arial" panose="020B0604020202020204" pitchFamily="34" charset="0"/>
              </a:rPr>
              <a:t>м</a:t>
            </a:r>
            <a:endParaRPr lang="ru-RU" sz="1600" baseline="-25000" dirty="0">
              <a:solidFill>
                <a:srgbClr val="C00000"/>
              </a:solidFill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D3567AA7-A55A-4BB8-B16F-F2AEF7795E8E}"/>
              </a:ext>
            </a:extLst>
          </p:cNvPr>
          <p:cNvSpPr/>
          <p:nvPr/>
        </p:nvSpPr>
        <p:spPr>
          <a:xfrm>
            <a:off x="1622224" y="943658"/>
            <a:ext cx="218840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Дано: </a:t>
            </a:r>
          </a:p>
          <a:p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большой квадрат</a:t>
            </a:r>
          </a:p>
          <a:p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разделили на мал. кв.</a:t>
            </a:r>
          </a:p>
          <a:p>
            <a:r>
              <a:rPr lang="ru-RU" sz="1600" b="1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1600" b="1" baseline="-250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= 24 см</a:t>
            </a:r>
          </a:p>
          <a:p>
            <a:r>
              <a:rPr lang="en-US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ru-RU" sz="1600" b="1" baseline="-250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= 144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см</a:t>
            </a:r>
            <a:r>
              <a:rPr lang="ru-RU" sz="1600" b="1" baseline="30000" dirty="0">
                <a:solidFill>
                  <a:srgbClr val="211D1E"/>
                </a:solidFill>
                <a:latin typeface="Arial" panose="020B0604020202020204" pitchFamily="34" charset="0"/>
              </a:rPr>
              <a:t>2</a:t>
            </a:r>
            <a:endParaRPr lang="ru-RU" sz="1600" b="1" baseline="-25000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Сколько мал. квадратов?</a:t>
            </a:r>
            <a:endParaRPr lang="ru-RU" b="1" dirty="0">
              <a:ln w="0"/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E3287C2C-F29C-4162-8E9C-BA8D520F6201}"/>
              </a:ext>
            </a:extLst>
          </p:cNvPr>
          <p:cNvSpPr/>
          <p:nvPr/>
        </p:nvSpPr>
        <p:spPr>
          <a:xfrm>
            <a:off x="1226878" y="1384860"/>
            <a:ext cx="4074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>
                <a:solidFill>
                  <a:srgbClr val="0070C0"/>
                </a:solidFill>
                <a:latin typeface="Arial" panose="020B0604020202020204" pitchFamily="34" charset="0"/>
              </a:rPr>
              <a:t>а</a:t>
            </a:r>
            <a:r>
              <a:rPr lang="ru-RU" b="1" baseline="-25000" dirty="0" err="1">
                <a:solidFill>
                  <a:srgbClr val="0070C0"/>
                </a:solidFill>
                <a:latin typeface="Arial" panose="020B0604020202020204" pitchFamily="34" charset="0"/>
              </a:rPr>
              <a:t>б</a:t>
            </a:r>
            <a:endParaRPr lang="ru-RU" baseline="-25000" dirty="0">
              <a:solidFill>
                <a:srgbClr val="0070C0"/>
              </a:solidFill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79700072-916D-4DFD-A730-57F4EE0CF139}"/>
              </a:ext>
            </a:extLst>
          </p:cNvPr>
          <p:cNvSpPr/>
          <p:nvPr/>
        </p:nvSpPr>
        <p:spPr>
          <a:xfrm>
            <a:off x="3623726" y="979531"/>
            <a:ext cx="2275008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 </a:t>
            </a:r>
          </a:p>
          <a:p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en-US" sz="16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ru-RU" sz="16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а</a:t>
            </a:r>
            <a:r>
              <a:rPr lang="ru-RU" sz="1600" b="1" baseline="30000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r>
              <a:rPr lang="en-US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ru-RU" sz="1600" b="1" baseline="-250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= 24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· 24 = 576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(</a:t>
            </a:r>
            <a:r>
              <a:rPr lang="ru-RU" sz="1400" b="1" dirty="0">
                <a:ln w="0"/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ru-RU" sz="1400" b="1" baseline="300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)</a:t>
            </a:r>
          </a:p>
          <a:p>
            <a:r>
              <a:rPr lang="ru-RU" sz="1600" b="1" dirty="0">
                <a:ln w="0"/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576 : 144 = 4(</a:t>
            </a:r>
            <a:r>
              <a:rPr lang="ru-RU" sz="1600" b="1" dirty="0" err="1">
                <a:ln w="0"/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</a:t>
            </a:r>
            <a:r>
              <a:rPr lang="ru-RU" sz="1600" b="1" dirty="0">
                <a:ln w="0"/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ru-RU" sz="1600" b="1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400" dirty="0"/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DE9D272C-614F-4583-8ECC-C67B48618FB8}"/>
              </a:ext>
            </a:extLst>
          </p:cNvPr>
          <p:cNvSpPr/>
          <p:nvPr/>
        </p:nvSpPr>
        <p:spPr>
          <a:xfrm>
            <a:off x="1123070" y="2584356"/>
            <a:ext cx="410477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на 4 квадрата можно разрезать</a:t>
            </a:r>
          </a:p>
          <a:p>
            <a:endParaRPr lang="ru-RU" sz="1600" b="1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5390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1480308" y="1510849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0F1B7E4-7A27-4526-8D91-E9BA50642B9E}"/>
              </a:ext>
            </a:extLst>
          </p:cNvPr>
          <p:cNvSpPr/>
          <p:nvPr/>
        </p:nvSpPr>
        <p:spPr>
          <a:xfrm>
            <a:off x="66215" y="403225"/>
            <a:ext cx="55626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    518.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Ширина и длина пола комнаты равны 6 м и 15 м. Для покраски 1 м</a:t>
            </a:r>
            <a:r>
              <a:rPr lang="ru-RU" sz="1400" b="1" baseline="30000" dirty="0">
                <a:solidFill>
                  <a:srgbClr val="211D1E"/>
                </a:solidFill>
                <a:latin typeface="Arial" panose="020B0604020202020204" pitchFamily="34" charset="0"/>
              </a:rPr>
              <a:t>2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пола используется 200 г краски. Сколько краски нужно, чтобы покрасить пол комнаты?</a:t>
            </a:r>
            <a:endParaRPr lang="ru-RU" sz="1400" b="1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7D47841-0B86-49D3-ABA4-7987D4C87BD7}"/>
              </a:ext>
            </a:extLst>
          </p:cNvPr>
          <p:cNvSpPr/>
          <p:nvPr/>
        </p:nvSpPr>
        <p:spPr>
          <a:xfrm>
            <a:off x="74108" y="1249867"/>
            <a:ext cx="893268" cy="52196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7F5D99C-416E-4227-A7A3-7558766A15CE}"/>
              </a:ext>
            </a:extLst>
          </p:cNvPr>
          <p:cNvSpPr/>
          <p:nvPr/>
        </p:nvSpPr>
        <p:spPr>
          <a:xfrm>
            <a:off x="1131887" y="1107466"/>
            <a:ext cx="2131154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6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6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16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Дано: </a:t>
            </a:r>
            <a:r>
              <a:rPr lang="ru-RU" sz="1600" b="1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прямоуг</a:t>
            </a:r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а = 6 м </a:t>
            </a:r>
          </a:p>
          <a:p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= 15 м</a:t>
            </a:r>
          </a:p>
          <a:p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1м</a:t>
            </a:r>
            <a:r>
              <a:rPr lang="ru-RU" sz="1600" b="1" baseline="300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– 200 г</a:t>
            </a:r>
          </a:p>
          <a:p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пол –? г краски</a:t>
            </a:r>
            <a:endParaRPr lang="ru-RU" sz="1400" b="1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9E6281-54EC-41B3-BC16-E17B8161A15C}"/>
              </a:ext>
            </a:extLst>
          </p:cNvPr>
          <p:cNvSpPr/>
          <p:nvPr/>
        </p:nvSpPr>
        <p:spPr>
          <a:xfrm>
            <a:off x="209577" y="1714385"/>
            <a:ext cx="3770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а</a:t>
            </a:r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7818FF4-5F33-49F2-92EA-B35DFA9F25C9}"/>
              </a:ext>
            </a:extLst>
          </p:cNvPr>
          <p:cNvSpPr/>
          <p:nvPr/>
        </p:nvSpPr>
        <p:spPr>
          <a:xfrm>
            <a:off x="886767" y="1326183"/>
            <a:ext cx="3257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40062B6D-AAF2-485F-8C91-2133DDDC5160}"/>
              </a:ext>
            </a:extLst>
          </p:cNvPr>
          <p:cNvSpPr/>
          <p:nvPr/>
        </p:nvSpPr>
        <p:spPr>
          <a:xfrm>
            <a:off x="3077825" y="1107466"/>
            <a:ext cx="2483339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6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</a:t>
            </a:r>
            <a:endParaRPr lang="ru-RU" sz="1600" b="1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en-US" sz="16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ru-RU" sz="16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а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·</a:t>
            </a:r>
            <a:r>
              <a:rPr lang="en-US" sz="16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</a:t>
            </a:r>
            <a:endParaRPr lang="ru-RU" sz="1600" b="1" dirty="0">
              <a:ln w="0"/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=</a:t>
            </a:r>
            <a:r>
              <a:rPr lang="ru-RU" sz="16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· 15 = 90 (м</a:t>
            </a:r>
            <a:r>
              <a:rPr lang="ru-RU" sz="1600" b="1" baseline="300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)</a:t>
            </a:r>
          </a:p>
          <a:p>
            <a:r>
              <a:rPr lang="ru-RU" sz="1600" b="1" dirty="0">
                <a:ln w="0"/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90</a:t>
            </a:r>
            <a:r>
              <a:rPr lang="ru-RU" sz="1600" b="1" dirty="0">
                <a:latin typeface="Arial" panose="020B0604020202020204" pitchFamily="34" charset="0"/>
              </a:rPr>
              <a:t> ·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200 = 18 000 (г)</a:t>
            </a:r>
            <a:r>
              <a:rPr lang="ru-RU" sz="16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</a:p>
          <a:p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18 (кг)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41D7110-DD57-4CEF-8B19-F8F811C2B4EB}"/>
              </a:ext>
            </a:extLst>
          </p:cNvPr>
          <p:cNvSpPr/>
          <p:nvPr/>
        </p:nvSpPr>
        <p:spPr>
          <a:xfrm>
            <a:off x="347434" y="2694502"/>
            <a:ext cx="218143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18 кг краски</a:t>
            </a:r>
          </a:p>
        </p:txBody>
      </p:sp>
    </p:spTree>
    <p:extLst>
      <p:ext uri="{BB962C8B-B14F-4D97-AF65-F5344CB8AC3E}">
        <p14:creationId xmlns:p14="http://schemas.microsoft.com/office/powerpoint/2010/main" val="491218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0"/>
            <a:ext cx="5767387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6147" y="-51359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САМОСТОЯТЕЛЬНОЙ РАБОТЫ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4D7BBC5-4808-4428-AE9D-E679B7AD078C}"/>
              </a:ext>
            </a:extLst>
          </p:cNvPr>
          <p:cNvSpPr/>
          <p:nvPr/>
        </p:nvSpPr>
        <p:spPr>
          <a:xfrm>
            <a:off x="1443038" y="1058168"/>
            <a:ext cx="2882900" cy="112851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latin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 </a:t>
            </a:r>
            <a:endParaRPr lang="ru-RU" baseline="30000" dirty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sz="800" dirty="0">
              <a:latin typeface="Times New Roman" panose="02020603050405020304" pitchFamily="18" charset="0"/>
            </a:endParaRPr>
          </a:p>
          <a:p>
            <a:endParaRPr lang="ru-RU" sz="800" baseline="-25000" dirty="0">
              <a:latin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97C88DD-1C6A-4E39-973C-32C9A6BFCD84}"/>
              </a:ext>
            </a:extLst>
          </p:cNvPr>
          <p:cNvSpPr/>
          <p:nvPr/>
        </p:nvSpPr>
        <p:spPr>
          <a:xfrm>
            <a:off x="2122487" y="555625"/>
            <a:ext cx="1066800" cy="83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400735F-A9B9-47CD-95C3-8485653E10C8}"/>
              </a:ext>
            </a:extLst>
          </p:cNvPr>
          <p:cNvSpPr/>
          <p:nvPr/>
        </p:nvSpPr>
        <p:spPr>
          <a:xfrm>
            <a:off x="3646487" y="631825"/>
            <a:ext cx="304800" cy="240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CEBC50D-06B7-4A20-8DF4-C9BBCF4F09CD}"/>
              </a:ext>
            </a:extLst>
          </p:cNvPr>
          <p:cNvSpPr/>
          <p:nvPr/>
        </p:nvSpPr>
        <p:spPr>
          <a:xfrm>
            <a:off x="65087" y="362947"/>
            <a:ext cx="563879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  505.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Для приготовления бетонной смеси 2 части цемента смешивают с 3 частями песка. Сколько килограммов песка и сколько килограммов цемента нужно для приготовления </a:t>
            </a:r>
          </a:p>
          <a:p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60 кг бетонной смеси? </a:t>
            </a:r>
            <a:endParaRPr lang="ru-RU" sz="1400" b="1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964AEF3-39A6-4FB0-9EBD-74D93D80F59D}"/>
              </a:ext>
            </a:extLst>
          </p:cNvPr>
          <p:cNvSpPr/>
          <p:nvPr/>
        </p:nvSpPr>
        <p:spPr>
          <a:xfrm>
            <a:off x="65087" y="1171155"/>
            <a:ext cx="561332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  506.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Найдите неизвестную величину, используя формулу пройденного расстояния: </a:t>
            </a:r>
          </a:p>
          <a:p>
            <a:pPr algn="just"/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а) S = 180 км, t = 9 часов, v -? б) S = 121 км, v = 11 км / ч, t - ?</a:t>
            </a:r>
            <a:endParaRPr lang="ru-RU" sz="1400" b="1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CB49B1CE-2766-47F4-98F6-B98F466F434B}"/>
              </a:ext>
            </a:extLst>
          </p:cNvPr>
          <p:cNvSpPr/>
          <p:nvPr/>
        </p:nvSpPr>
        <p:spPr>
          <a:xfrm>
            <a:off x="65087" y="2472293"/>
            <a:ext cx="546026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>
                <a:solidFill>
                  <a:srgbClr val="0070C0"/>
                </a:solidFill>
                <a:latin typeface="Arial" panose="020B0604020202020204" pitchFamily="34" charset="0"/>
              </a:rPr>
              <a:t>   511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.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Одна сторона прямоугольника равна 108 см, а другая сторона в 4 раза короче ее. Найдите периметр и площадь прямоугольника. </a:t>
            </a:r>
            <a:endParaRPr lang="ru-RU" b="1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FC1A4B3C-2ED7-4FC4-8346-D9206800883E}"/>
              </a:ext>
            </a:extLst>
          </p:cNvPr>
          <p:cNvSpPr/>
          <p:nvPr/>
        </p:nvSpPr>
        <p:spPr>
          <a:xfrm>
            <a:off x="100677" y="1810123"/>
            <a:ext cx="55626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  507.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Найдите неизвестную величину, используя формулу объема выполненной работы </a:t>
            </a:r>
          </a:p>
          <a:p>
            <a:pPr algn="just"/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а) А = 180, N = 18 в день, t -? б) А = 240, t = 15 дней, N -?</a:t>
            </a:r>
            <a:r>
              <a:rPr lang="ru-RU" sz="1100" b="1" dirty="0">
                <a:solidFill>
                  <a:srgbClr val="211D1E"/>
                </a:solidFill>
                <a:latin typeface="Arial" panose="020B0604020202020204" pitchFamily="34" charset="0"/>
              </a:rPr>
              <a:t> </a:t>
            </a:r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1876649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0"/>
            <a:ext cx="5767387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6147" y="-51359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ПРОВЕРКА  САМОСТОЯТЕЛЬНОЙ  РАБОТЫ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4D7BBC5-4808-4428-AE9D-E679B7AD078C}"/>
              </a:ext>
            </a:extLst>
          </p:cNvPr>
          <p:cNvSpPr/>
          <p:nvPr/>
        </p:nvSpPr>
        <p:spPr>
          <a:xfrm>
            <a:off x="1443038" y="1058168"/>
            <a:ext cx="2882900" cy="112851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latin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 </a:t>
            </a:r>
            <a:endParaRPr lang="ru-RU" baseline="30000" dirty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sz="800" dirty="0">
              <a:latin typeface="Times New Roman" panose="02020603050405020304" pitchFamily="18" charset="0"/>
            </a:endParaRPr>
          </a:p>
          <a:p>
            <a:endParaRPr lang="ru-RU" sz="800" baseline="-25000" dirty="0">
              <a:latin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97C88DD-1C6A-4E39-973C-32C9A6BFCD84}"/>
              </a:ext>
            </a:extLst>
          </p:cNvPr>
          <p:cNvSpPr/>
          <p:nvPr/>
        </p:nvSpPr>
        <p:spPr>
          <a:xfrm>
            <a:off x="2122487" y="555625"/>
            <a:ext cx="1066800" cy="83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1608D52-05AC-4415-8F6F-5ECEAEB04A6B}"/>
              </a:ext>
            </a:extLst>
          </p:cNvPr>
          <p:cNvSpPr/>
          <p:nvPr/>
        </p:nvSpPr>
        <p:spPr>
          <a:xfrm>
            <a:off x="42081" y="531812"/>
            <a:ext cx="3570287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  499.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Рабочий за а) 2; б) 4; в) 8 часов обрабатывает 64 детали. Найдите производительность труда рабочего.</a:t>
            </a:r>
          </a:p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Ответ: а) 32   б) 16   в) 8</a:t>
            </a:r>
          </a:p>
          <a:p>
            <a:pPr algn="just"/>
            <a:endParaRPr lang="ru-RU" sz="1400" b="1" dirty="0">
              <a:solidFill>
                <a:srgbClr val="211D1E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   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500.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Трактор вспахивает 12 га за 4 часа. Сколько га земли он вспашет за 6 часов , если будет работать с такой  же производительностью?</a:t>
            </a:r>
          </a:p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Ответ: 18 га за 6 часов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3074" name="Picture 2" descr="трактор поля редакционное стоковое фото. изображение насчитывающей поле -  3769353">
            <a:extLst>
              <a:ext uri="{FF2B5EF4-FFF2-40B4-BE49-F238E27FC236}">
                <a16:creationId xmlns:a16="http://schemas.microsoft.com/office/drawing/2014/main" id="{128FA3F6-1DA4-4EB6-A8EB-C6C03C6F51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185"/>
          <a:stretch/>
        </p:blipFill>
        <p:spPr bwMode="auto">
          <a:xfrm>
            <a:off x="3646487" y="1852416"/>
            <a:ext cx="1905000" cy="1141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67CBF31-8D45-48EF-BFE3-CD6AB158887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975"/>
          <a:stretch/>
        </p:blipFill>
        <p:spPr>
          <a:xfrm>
            <a:off x="3608387" y="589552"/>
            <a:ext cx="1981200" cy="1086401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400735F-A9B9-47CD-95C3-8485653E10C8}"/>
              </a:ext>
            </a:extLst>
          </p:cNvPr>
          <p:cNvSpPr/>
          <p:nvPr/>
        </p:nvSpPr>
        <p:spPr>
          <a:xfrm>
            <a:off x="3646487" y="631825"/>
            <a:ext cx="304800" cy="240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54622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1480308" y="1510849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8954EEC-6F7F-4B61-BDFA-CDDABD1D0AF3}"/>
              </a:ext>
            </a:extLst>
          </p:cNvPr>
          <p:cNvSpPr/>
          <p:nvPr/>
        </p:nvSpPr>
        <p:spPr>
          <a:xfrm>
            <a:off x="0" y="352640"/>
            <a:ext cx="576897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</a:rPr>
              <a:t>   502.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 Школьники провели благотворительную акцию для дома престарелых. Они выставили на продажу поделки, изготовленные своими руками на уроках технологии. Ученики заработали 336 000 </a:t>
            </a:r>
            <a:r>
              <a:rPr lang="ru-RU" sz="1200" b="1" dirty="0" err="1">
                <a:solidFill>
                  <a:srgbClr val="211D1E"/>
                </a:solidFill>
                <a:latin typeface="Arial" panose="020B0604020202020204" pitchFamily="34" charset="0"/>
              </a:rPr>
              <a:t>сумов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 от продажи птичьих гнезд, 100 000 </a:t>
            </a:r>
            <a:r>
              <a:rPr lang="ru-RU" sz="1200" b="1" dirty="0" err="1">
                <a:solidFill>
                  <a:srgbClr val="211D1E"/>
                </a:solidFill>
                <a:latin typeface="Arial" panose="020B0604020202020204" pitchFamily="34" charset="0"/>
              </a:rPr>
              <a:t>сумов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 от продажи почтовых ящиков, 180 000 </a:t>
            </a:r>
            <a:r>
              <a:rPr lang="ru-RU" sz="1200" b="1" dirty="0" err="1">
                <a:solidFill>
                  <a:srgbClr val="211D1E"/>
                </a:solidFill>
                <a:latin typeface="Arial" panose="020B0604020202020204" pitchFamily="34" charset="0"/>
              </a:rPr>
              <a:t>сумов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 от продажи рамок для фото и 30 000 </a:t>
            </a:r>
            <a:r>
              <a:rPr lang="ru-RU" sz="1200" b="1" dirty="0" err="1">
                <a:solidFill>
                  <a:srgbClr val="211D1E"/>
                </a:solidFill>
                <a:latin typeface="Arial" panose="020B0604020202020204" pitchFamily="34" charset="0"/>
              </a:rPr>
              <a:t>сумов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 от продажи скульптурок животных. В таблице указаны цены на эти поделки. Сколько поделок каждого вида было продано? </a:t>
            </a:r>
            <a:endParaRPr lang="ru-RU" sz="1200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723A0D3-D8CE-4ED3-851C-B86684EA039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187" t="5673"/>
          <a:stretch/>
        </p:blipFill>
        <p:spPr>
          <a:xfrm>
            <a:off x="697542" y="1725994"/>
            <a:ext cx="3113087" cy="1498384"/>
          </a:xfrm>
          <a:prstGeom prst="rect">
            <a:avLst/>
          </a:prstGeom>
        </p:spPr>
      </p:pic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59F34FBE-4367-4848-B9DE-1EDFC43E66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0555054"/>
              </p:ext>
            </p:extLst>
          </p:nvPr>
        </p:nvGraphicFramePr>
        <p:xfrm>
          <a:off x="3810629" y="2106601"/>
          <a:ext cx="1740858" cy="10216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1658">
                  <a:extLst>
                    <a:ext uri="{9D8B030D-6E8A-4147-A177-3AD203B41FA5}">
                      <a16:colId xmlns:a16="http://schemas.microsoft.com/office/drawing/2014/main" val="2201700730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3384134835"/>
                    </a:ext>
                  </a:extLst>
                </a:gridCol>
              </a:tblGrid>
              <a:tr h="228602">
                <a:tc>
                  <a:txBody>
                    <a:bodyPr/>
                    <a:lstStyle/>
                    <a:p>
                      <a:r>
                        <a:rPr lang="ru-RU" sz="1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 </a:t>
                      </a:r>
                      <a:r>
                        <a:rPr lang="ru-RU" sz="10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шт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336 000 </a:t>
                      </a:r>
                      <a:r>
                        <a:rPr lang="ru-RU" sz="10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сум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7617824"/>
                  </a:ext>
                </a:extLst>
              </a:tr>
              <a:tr h="244396">
                <a:tc>
                  <a:txBody>
                    <a:bodyPr/>
                    <a:lstStyle/>
                    <a:p>
                      <a:r>
                        <a:rPr lang="ru-RU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 </a:t>
                      </a:r>
                      <a:r>
                        <a:rPr lang="ru-RU" sz="10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шт</a:t>
                      </a:r>
                      <a:endParaRPr lang="ru-RU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112 000 </a:t>
                      </a:r>
                      <a:r>
                        <a:rPr lang="ru-RU" sz="10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сум</a:t>
                      </a:r>
                      <a:endParaRPr lang="ru-RU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8448294"/>
                  </a:ext>
                </a:extLst>
              </a:tr>
              <a:tr h="244396">
                <a:tc>
                  <a:txBody>
                    <a:bodyPr/>
                    <a:lstStyle/>
                    <a:p>
                      <a:r>
                        <a:rPr lang="ru-RU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 </a:t>
                      </a:r>
                      <a:r>
                        <a:rPr lang="ru-RU" sz="10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шт</a:t>
                      </a:r>
                      <a:endParaRPr lang="ru-RU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180 000 </a:t>
                      </a:r>
                      <a:r>
                        <a:rPr lang="ru-RU" sz="10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сум</a:t>
                      </a:r>
                      <a:endParaRPr lang="ru-RU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9888312"/>
                  </a:ext>
                </a:extLst>
              </a:tr>
              <a:tr h="289005">
                <a:tc>
                  <a:txBody>
                    <a:bodyPr/>
                    <a:lstStyle/>
                    <a:p>
                      <a:r>
                        <a:rPr lang="ru-RU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 </a:t>
                      </a:r>
                      <a:r>
                        <a:rPr lang="ru-RU" sz="10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шт</a:t>
                      </a:r>
                      <a:endParaRPr lang="ru-RU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30 000 </a:t>
                      </a:r>
                      <a:r>
                        <a:rPr lang="ru-RU" sz="10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сум</a:t>
                      </a:r>
                      <a:endParaRPr lang="ru-RU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27360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25580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1480308" y="1510849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723A0D3-D8CE-4ED3-851C-B86684EA039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187" t="5673"/>
          <a:stretch/>
        </p:blipFill>
        <p:spPr>
          <a:xfrm>
            <a:off x="697542" y="1725994"/>
            <a:ext cx="3113087" cy="1498384"/>
          </a:xfrm>
          <a:prstGeom prst="rect">
            <a:avLst/>
          </a:prstGeom>
        </p:spPr>
      </p:pic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59F34FBE-4367-4848-B9DE-1EDFC43E66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5525262"/>
              </p:ext>
            </p:extLst>
          </p:nvPr>
        </p:nvGraphicFramePr>
        <p:xfrm>
          <a:off x="3810629" y="2106601"/>
          <a:ext cx="1740858" cy="10216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1658">
                  <a:extLst>
                    <a:ext uri="{9D8B030D-6E8A-4147-A177-3AD203B41FA5}">
                      <a16:colId xmlns:a16="http://schemas.microsoft.com/office/drawing/2014/main" val="2201700730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3384134835"/>
                    </a:ext>
                  </a:extLst>
                </a:gridCol>
              </a:tblGrid>
              <a:tr h="228602">
                <a:tc>
                  <a:txBody>
                    <a:bodyPr/>
                    <a:lstStyle/>
                    <a:p>
                      <a:r>
                        <a:rPr lang="ru-RU" sz="1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 </a:t>
                      </a:r>
                      <a:r>
                        <a:rPr lang="ru-RU" sz="10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шт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336 000 </a:t>
                      </a:r>
                      <a:r>
                        <a:rPr lang="ru-RU" sz="10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сум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7617824"/>
                  </a:ext>
                </a:extLst>
              </a:tr>
              <a:tr h="244396">
                <a:tc>
                  <a:txBody>
                    <a:bodyPr/>
                    <a:lstStyle/>
                    <a:p>
                      <a:r>
                        <a:rPr lang="ru-RU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 </a:t>
                      </a:r>
                      <a:r>
                        <a:rPr lang="ru-RU" sz="10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шт</a:t>
                      </a:r>
                      <a:endParaRPr lang="ru-RU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112 000 </a:t>
                      </a:r>
                      <a:r>
                        <a:rPr lang="ru-RU" sz="10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сум</a:t>
                      </a:r>
                      <a:endParaRPr lang="ru-RU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8448294"/>
                  </a:ext>
                </a:extLst>
              </a:tr>
              <a:tr h="244396">
                <a:tc>
                  <a:txBody>
                    <a:bodyPr/>
                    <a:lstStyle/>
                    <a:p>
                      <a:r>
                        <a:rPr lang="ru-RU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 </a:t>
                      </a:r>
                      <a:r>
                        <a:rPr lang="ru-RU" sz="10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шт</a:t>
                      </a:r>
                      <a:endParaRPr lang="ru-RU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180 000 </a:t>
                      </a:r>
                      <a:r>
                        <a:rPr lang="ru-RU" sz="10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сум</a:t>
                      </a:r>
                      <a:endParaRPr lang="ru-RU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9888312"/>
                  </a:ext>
                </a:extLst>
              </a:tr>
              <a:tr h="289005">
                <a:tc>
                  <a:txBody>
                    <a:bodyPr/>
                    <a:lstStyle/>
                    <a:p>
                      <a:r>
                        <a:rPr lang="ru-RU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 </a:t>
                      </a:r>
                      <a:r>
                        <a:rPr lang="ru-RU" sz="10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шт</a:t>
                      </a:r>
                      <a:endParaRPr lang="ru-RU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30 000 </a:t>
                      </a:r>
                      <a:r>
                        <a:rPr lang="ru-RU" sz="10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сум</a:t>
                      </a:r>
                      <a:endParaRPr lang="ru-RU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2736059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45895AF1-8AF3-49F8-97D2-636F974413A8}"/>
              </a:ext>
            </a:extLst>
          </p:cNvPr>
          <p:cNvSpPr txBox="1"/>
          <p:nvPr/>
        </p:nvSpPr>
        <p:spPr>
          <a:xfrm>
            <a:off x="4262736" y="1802886"/>
            <a:ext cx="12887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заработали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3A7B2D2-353D-47B0-9942-7ECA7ACA88FA}"/>
              </a:ext>
            </a:extLst>
          </p:cNvPr>
          <p:cNvSpPr/>
          <p:nvPr/>
        </p:nvSpPr>
        <p:spPr>
          <a:xfrm>
            <a:off x="598487" y="410806"/>
            <a:ext cx="3942361" cy="11695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</a:t>
            </a: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336 000 : 24 000 = 336 : 24 = 14 (пт. гнёзд)</a:t>
            </a: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112 000 : 16 000 = 112 : 16 = 7 (почт. </a:t>
            </a:r>
            <a:r>
              <a:rPr lang="ru-RU" sz="1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ящ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 180 000 : 18 000 = 180 : 18 = 10 (рамок)</a:t>
            </a: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4) 30 000 : 3 000 = 30 : 3 = 10 (</a:t>
            </a:r>
            <a:r>
              <a:rPr lang="ru-RU" sz="1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скульпт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903109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1480308" y="1510849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E89BE51-32C7-4154-B993-BEC6DB3DF536}"/>
              </a:ext>
            </a:extLst>
          </p:cNvPr>
          <p:cNvSpPr/>
          <p:nvPr/>
        </p:nvSpPr>
        <p:spPr>
          <a:xfrm>
            <a:off x="141286" y="391388"/>
            <a:ext cx="556180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  504.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Для приготовления варенья из клубники нужно смешать 3 части сахара с 2 частями клубники. Сколько сахара нужно смешать с 18 кг клубники? </a:t>
            </a:r>
            <a:endParaRPr lang="ru-RU" sz="1400" b="1" dirty="0"/>
          </a:p>
        </p:txBody>
      </p:sp>
      <p:pic>
        <p:nvPicPr>
          <p:cNvPr id="1028" name="Picture 4" descr="Варенье из клубники на зиму - самое простое! • Жизнь - вкусная! Кулинарный  сайт Галины Артеменко">
            <a:extLst>
              <a:ext uri="{FF2B5EF4-FFF2-40B4-BE49-F238E27FC236}">
                <a16:creationId xmlns:a16="http://schemas.microsoft.com/office/drawing/2014/main" id="{B219EC95-14FB-43B3-BDB2-A67883AAD4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 b="12062"/>
          <a:stretch/>
        </p:blipFill>
        <p:spPr bwMode="auto">
          <a:xfrm>
            <a:off x="4158229" y="1074856"/>
            <a:ext cx="1577010" cy="1850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BF94C9D-A487-4BD7-9C37-EABA70840160}"/>
              </a:ext>
            </a:extLst>
          </p:cNvPr>
          <p:cNvSpPr/>
          <p:nvPr/>
        </p:nvSpPr>
        <p:spPr>
          <a:xfrm>
            <a:off x="205534" y="1089025"/>
            <a:ext cx="4072846" cy="20621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х кг – вес 1 части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Сахар – 3х кг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Клубника – </a:t>
            </a: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</a:rPr>
              <a:t>2х кг – взяли 18 кг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Решение:</a:t>
            </a: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</a:p>
          <a:p>
            <a:r>
              <a:rPr lang="ru-RU" sz="1600" b="1" dirty="0">
                <a:latin typeface="Arial" panose="020B0604020202020204" pitchFamily="34" charset="0"/>
              </a:rPr>
              <a:t>1) 2х = 18          2) 3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· 9 = 27 (кг) - сахара</a:t>
            </a:r>
            <a:endParaRPr lang="ru-RU" sz="1600" b="1" dirty="0">
              <a:latin typeface="Arial" panose="020B0604020202020204" pitchFamily="34" charset="0"/>
            </a:endParaRPr>
          </a:p>
          <a:p>
            <a:r>
              <a:rPr lang="ru-RU" sz="1600" b="1" dirty="0">
                <a:latin typeface="Arial" panose="020B0604020202020204" pitchFamily="34" charset="0"/>
              </a:rPr>
              <a:t>х = 18 : 2</a:t>
            </a:r>
          </a:p>
          <a:p>
            <a:r>
              <a:rPr lang="ru-RU" sz="1600" b="1" dirty="0">
                <a:latin typeface="Arial" panose="020B0604020202020204" pitchFamily="34" charset="0"/>
              </a:rPr>
              <a:t>х = 9 (кг) – вес 1 части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Ответ: 27 кг сахара надо взять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95291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B321D691-03C0-4CF9-9E47-67E6E4EC5C9D}"/>
              </a:ext>
            </a:extLst>
          </p:cNvPr>
          <p:cNvSpPr/>
          <p:nvPr/>
        </p:nvSpPr>
        <p:spPr>
          <a:xfrm>
            <a:off x="-11113" y="0"/>
            <a:ext cx="5780088" cy="42320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</a:t>
            </a: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  <a:endParaRPr b="1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C28F142-2FCB-49DF-9313-88D7C9B336E5}"/>
              </a:ext>
            </a:extLst>
          </p:cNvPr>
          <p:cNvSpPr/>
          <p:nvPr/>
        </p:nvSpPr>
        <p:spPr>
          <a:xfrm>
            <a:off x="93765" y="1273417"/>
            <a:ext cx="893268" cy="52196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F936D74-4012-4137-83A5-FC573B55639F}"/>
              </a:ext>
            </a:extLst>
          </p:cNvPr>
          <p:cNvSpPr/>
          <p:nvPr/>
        </p:nvSpPr>
        <p:spPr>
          <a:xfrm>
            <a:off x="210107" y="1730464"/>
            <a:ext cx="553364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C6C46023-AC7A-4BFF-A2EC-491CE919C8BB}"/>
              </a:ext>
            </a:extLst>
          </p:cNvPr>
          <p:cNvSpPr/>
          <p:nvPr/>
        </p:nvSpPr>
        <p:spPr>
          <a:xfrm>
            <a:off x="977779" y="1365122"/>
            <a:ext cx="298223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1600" b="1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E939AA74-FDEA-499D-B07A-CA9418CD9199}"/>
              </a:ext>
            </a:extLst>
          </p:cNvPr>
          <p:cNvSpPr/>
          <p:nvPr/>
        </p:nvSpPr>
        <p:spPr>
          <a:xfrm>
            <a:off x="1135822" y="1105010"/>
            <a:ext cx="2131154" cy="104644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6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6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16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Дано: </a:t>
            </a:r>
            <a:r>
              <a:rPr lang="ru-RU" sz="1600" b="1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прямоуг</a:t>
            </a:r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а = </a:t>
            </a:r>
            <a:r>
              <a:rPr lang="en-US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302</a:t>
            </a:r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см </a:t>
            </a:r>
          </a:p>
          <a:p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21</a:t>
            </a:r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дм</a:t>
            </a:r>
            <a:endParaRPr lang="ru-RU" sz="1600" b="1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Р - ? , </a:t>
            </a:r>
            <a:r>
              <a:rPr lang="en-US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S - </a:t>
            </a:r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? см</a:t>
            </a:r>
            <a:r>
              <a:rPr lang="ru-RU" sz="1400" b="1" baseline="300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1400" b="1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39E2C3F-9B0D-4E77-AA49-ED428AE28CCF}"/>
              </a:ext>
            </a:extLst>
          </p:cNvPr>
          <p:cNvSpPr/>
          <p:nvPr/>
        </p:nvSpPr>
        <p:spPr>
          <a:xfrm>
            <a:off x="-11113" y="461130"/>
            <a:ext cx="578008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 508.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Найдите а) периметр и площадь прямоугольника со сторонами a = 302 см, b = 21 </a:t>
            </a:r>
            <a:r>
              <a:rPr lang="ru-RU" sz="1600" b="1" dirty="0" err="1">
                <a:solidFill>
                  <a:srgbClr val="211D1E"/>
                </a:solidFill>
                <a:latin typeface="Arial" panose="020B0604020202020204" pitchFamily="34" charset="0"/>
              </a:rPr>
              <a:t>дм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>
                <a:extLst>
                  <a:ext uri="{FF2B5EF4-FFF2-40B4-BE49-F238E27FC236}">
                    <a16:creationId xmlns:a16="http://schemas.microsoft.com/office/drawing/2014/main" id="{6AF46A52-5A41-46AB-A08E-C2B0F723E115}"/>
                  </a:ext>
                </a:extLst>
              </p:cNvPr>
              <p:cNvSpPr/>
              <p:nvPr/>
            </p:nvSpPr>
            <p:spPr>
              <a:xfrm>
                <a:off x="2960688" y="1105010"/>
                <a:ext cx="2808287" cy="2062103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r>
                  <a:rPr lang="ru-RU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Решение: 21 </a:t>
                </a:r>
                <a:r>
                  <a:rPr lang="ru-RU" sz="1600" b="1" dirty="0" err="1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дм</a:t>
                </a:r>
                <a:r>
                  <a:rPr lang="ru-RU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210 см</a:t>
                </a:r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1) </a:t>
                </a:r>
                <a:r>
                  <a:rPr lang="ru-RU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 = (а + </a:t>
                </a:r>
                <a:r>
                  <a:rPr lang="en-US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ru-RU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· 2</a:t>
                </a:r>
                <a:endParaRPr lang="ru-RU" sz="1600" b="1" dirty="0">
                  <a:ln w="0"/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Р = (302 + 210) </a:t>
                </a:r>
                <a:r>
                  <a:rPr lang="ru-RU" sz="16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· 2</a:t>
                </a:r>
                <a:endParaRPr lang="ru-RU" sz="1600" b="1" dirty="0">
                  <a:ln w="0"/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Р = 1024 (см) =</a:t>
                </a:r>
              </a:p>
              <a:p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10 м 24 см</a:t>
                </a:r>
              </a:p>
              <a:p>
                <a:r>
                  <a:rPr lang="ru-RU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2) </a:t>
                </a:r>
                <a:r>
                  <a:rPr lang="en-US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ru-RU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а</a:t>
                </a:r>
                <a:r>
                  <a:rPr lang="ru-RU" sz="1600" b="1" dirty="0">
                    <a:ln w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1600" b="1" i="1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m:rPr>
                        <m:nor/>
                      </m:rPr>
                      <a:rPr lang="en-US" sz="1600" b="1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b</m:t>
                    </m:r>
                  </m:oMath>
                </a14:m>
                <a:endParaRPr lang="en-US" sz="1600" b="1" dirty="0">
                  <a:ln w="0"/>
                  <a:solidFill>
                    <a:srgbClr val="0070C0"/>
                  </a:solidFill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r>
                  <a:rPr lang="en-US" sz="1600" b="1" dirty="0">
                    <a:ln w="0"/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ru-RU" sz="1600" b="1" dirty="0">
                    <a:ln w="0"/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302</a:t>
                </a:r>
                <a:r>
                  <a:rPr lang="ru-RU" sz="1600" b="1" dirty="0">
                    <a:ln w="0"/>
                    <a:solidFill>
                      <a:schemeClr val="tx1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1600" b="1" i="1">
                        <a:ln w="0"/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m:rPr>
                        <m:nor/>
                      </m:rPr>
                      <a:rPr lang="ru-RU" sz="1600" b="1" dirty="0">
                        <a:ln w="0"/>
                        <a:latin typeface="Arial" panose="020B0604020202020204" pitchFamily="34" charset="0"/>
                        <a:cs typeface="Arial" panose="020B0604020202020204" pitchFamily="34" charset="0"/>
                      </a:rPr>
                      <m:t>210</m:t>
                    </m:r>
                  </m:oMath>
                </a14:m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 = 63 420 (см</a:t>
                </a:r>
                <a:r>
                  <a:rPr lang="ru-RU" sz="1600" b="1" baseline="30000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1600" b="1" dirty="0">
                    <a:ln w="0"/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endParaRPr lang="ru-RU" sz="1600" b="1" dirty="0">
                  <a:ln w="0"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21">
                <a:extLst>
                  <a:ext uri="{FF2B5EF4-FFF2-40B4-BE49-F238E27FC236}">
                    <a16:creationId xmlns:a16="http://schemas.microsoft.com/office/drawing/2014/main" id="{6AF46A52-5A41-46AB-A08E-C2B0F723E11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0688" y="1105010"/>
                <a:ext cx="2808287" cy="2062103"/>
              </a:xfrm>
              <a:prstGeom prst="rect">
                <a:avLst/>
              </a:prstGeom>
              <a:blipFill>
                <a:blip r:embed="rId3"/>
                <a:stretch>
                  <a:fillRect l="-1304" t="-8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0DA9024D-43C9-458A-A4D8-5A45B3243A8D}"/>
              </a:ext>
            </a:extLst>
          </p:cNvPr>
          <p:cNvSpPr/>
          <p:nvPr/>
        </p:nvSpPr>
        <p:spPr>
          <a:xfrm>
            <a:off x="149104" y="2140756"/>
            <a:ext cx="100020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   302</a:t>
            </a:r>
          </a:p>
          <a:p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     210</a:t>
            </a:r>
          </a:p>
          <a:p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   302</a:t>
            </a:r>
          </a:p>
          <a:p>
            <a:r>
              <a:rPr lang="ru-RU" sz="1400" dirty="0"/>
              <a:t> 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604</a:t>
            </a:r>
          </a:p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 63420</a:t>
            </a:r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2A233484-4820-478E-A463-D98B164E6C3D}"/>
              </a:ext>
            </a:extLst>
          </p:cNvPr>
          <p:cNvCxnSpPr/>
          <p:nvPr/>
        </p:nvCxnSpPr>
        <p:spPr>
          <a:xfrm>
            <a:off x="293688" y="2613025"/>
            <a:ext cx="55336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A2B6A50B-7E80-474B-8026-6EE8B91F863F}"/>
              </a:ext>
            </a:extLst>
          </p:cNvPr>
          <p:cNvCxnSpPr/>
          <p:nvPr/>
        </p:nvCxnSpPr>
        <p:spPr>
          <a:xfrm>
            <a:off x="230528" y="2994025"/>
            <a:ext cx="55336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0FD1AC37-F1BF-476B-ADEE-B5097E226384}"/>
                  </a:ext>
                </a:extLst>
              </p:cNvPr>
              <p:cNvSpPr txBox="1"/>
              <p:nvPr/>
            </p:nvSpPr>
            <p:spPr>
              <a:xfrm>
                <a:off x="230528" y="2221560"/>
                <a:ext cx="21800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0FD1AC37-F1BF-476B-ADEE-B5097E2263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528" y="2221560"/>
                <a:ext cx="218008" cy="276999"/>
              </a:xfrm>
              <a:prstGeom prst="rect">
                <a:avLst/>
              </a:prstGeom>
              <a:blipFill>
                <a:blip r:embed="rId4"/>
                <a:stretch>
                  <a:fillRect l="-19444" r="-16667" b="-21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4C3894EA-DA0F-47AC-B972-992C13736D52}"/>
                  </a:ext>
                </a:extLst>
              </p:cNvPr>
              <p:cNvSpPr txBox="1"/>
              <p:nvPr/>
            </p:nvSpPr>
            <p:spPr>
              <a:xfrm>
                <a:off x="88397" y="2653578"/>
                <a:ext cx="22602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4C3894EA-DA0F-47AC-B972-992C13736D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97" y="2653578"/>
                <a:ext cx="226023" cy="276999"/>
              </a:xfrm>
              <a:prstGeom prst="rect">
                <a:avLst/>
              </a:prstGeom>
              <a:blipFill>
                <a:blip r:embed="rId5"/>
                <a:stretch>
                  <a:fillRect l="-24324" r="-18919" b="-86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6621891F-7453-4EC5-B89B-39B66A64657E}"/>
              </a:ext>
            </a:extLst>
          </p:cNvPr>
          <p:cNvSpPr/>
          <p:nvPr/>
        </p:nvSpPr>
        <p:spPr>
          <a:xfrm>
            <a:off x="881531" y="2833253"/>
            <a:ext cx="473834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Р = 10 м 24 см,</a:t>
            </a:r>
            <a:r>
              <a:rPr lang="en-US" sz="16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</a:t>
            </a:r>
            <a:r>
              <a:rPr lang="ru-RU" sz="16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63 420 см</a:t>
            </a:r>
            <a:r>
              <a:rPr lang="ru-RU" sz="1600" b="1" baseline="30000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1600" b="1" dirty="0">
              <a:ln w="0"/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5283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13" grpId="0"/>
      <p:bldP spid="2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1480308" y="1510849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164313A-4A29-4195-99E5-265BE7EDEB7B}"/>
              </a:ext>
            </a:extLst>
          </p:cNvPr>
          <p:cNvSpPr/>
          <p:nvPr/>
        </p:nvSpPr>
        <p:spPr>
          <a:xfrm>
            <a:off x="74108" y="1249867"/>
            <a:ext cx="893268" cy="52196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BD03862-5DD1-4D74-9BCA-66DC05EC3CA9}"/>
              </a:ext>
            </a:extLst>
          </p:cNvPr>
          <p:cNvSpPr/>
          <p:nvPr/>
        </p:nvSpPr>
        <p:spPr>
          <a:xfrm>
            <a:off x="51275" y="428050"/>
            <a:ext cx="54102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б)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Сторону прямоугольника, если его периметр равен 444 м, а другая сторона - 120 м </a:t>
            </a:r>
            <a:endParaRPr lang="ru-RU" sz="1600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BA69935-5C6B-4401-9CAD-64806C9A1E23}"/>
              </a:ext>
            </a:extLst>
          </p:cNvPr>
          <p:cNvSpPr/>
          <p:nvPr/>
        </p:nvSpPr>
        <p:spPr>
          <a:xfrm>
            <a:off x="1088514" y="1000081"/>
            <a:ext cx="2131154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6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6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16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Дано: </a:t>
            </a:r>
            <a:r>
              <a:rPr lang="ru-RU" sz="1600" b="1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прямоуг</a:t>
            </a:r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Р = 444 м </a:t>
            </a:r>
          </a:p>
          <a:p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= 120 м</a:t>
            </a:r>
          </a:p>
          <a:p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а - ? </a:t>
            </a:r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B591073-F5CF-46BB-A0C4-8BC96AEB97B3}"/>
              </a:ext>
            </a:extLst>
          </p:cNvPr>
          <p:cNvSpPr/>
          <p:nvPr/>
        </p:nvSpPr>
        <p:spPr>
          <a:xfrm>
            <a:off x="922754" y="1372278"/>
            <a:ext cx="298223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1600" b="1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8D68FA8-18CB-452B-A0DA-B7A49753BE4D}"/>
              </a:ext>
            </a:extLst>
          </p:cNvPr>
          <p:cNvSpPr/>
          <p:nvPr/>
        </p:nvSpPr>
        <p:spPr>
          <a:xfrm>
            <a:off x="369887" y="1661478"/>
            <a:ext cx="381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ru-RU" sz="1600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8AC5FE4-55CE-464D-8D87-8AEE4C170BBF}"/>
              </a:ext>
            </a:extLst>
          </p:cNvPr>
          <p:cNvSpPr/>
          <p:nvPr/>
        </p:nvSpPr>
        <p:spPr>
          <a:xfrm>
            <a:off x="2972753" y="999758"/>
            <a:ext cx="2808287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6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</a:t>
            </a:r>
            <a:endParaRPr lang="ru-RU" sz="1600" b="1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ru-RU" sz="16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 = (а + </a:t>
            </a:r>
            <a:r>
              <a:rPr lang="en-US" sz="16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16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· 2</a:t>
            </a:r>
            <a:endParaRPr lang="ru-RU" sz="1600" b="1" dirty="0">
              <a:ln w="0"/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= Р : 2 – </a:t>
            </a:r>
            <a:r>
              <a:rPr lang="en-US" sz="16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endParaRPr lang="ru-RU" sz="1600" b="1" dirty="0">
              <a:ln w="0"/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а = </a:t>
            </a:r>
            <a:r>
              <a:rPr lang="en-US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444</a:t>
            </a:r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: 2 – </a:t>
            </a:r>
            <a:r>
              <a:rPr lang="en-US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120</a:t>
            </a:r>
          </a:p>
          <a:p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а = 222 – 120 = 102 (м)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C7620C1-5668-40FF-A127-0044A5B7A9DF}"/>
              </a:ext>
            </a:extLst>
          </p:cNvPr>
          <p:cNvSpPr/>
          <p:nvPr/>
        </p:nvSpPr>
        <p:spPr>
          <a:xfrm>
            <a:off x="440425" y="2506896"/>
            <a:ext cx="473834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а = 102 м</a:t>
            </a:r>
          </a:p>
        </p:txBody>
      </p:sp>
    </p:spTree>
    <p:extLst>
      <p:ext uri="{BB962C8B-B14F-4D97-AF65-F5344CB8AC3E}">
        <p14:creationId xmlns:p14="http://schemas.microsoft.com/office/powerpoint/2010/main" val="2808802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1480308" y="1510849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DCC835B-9287-40CF-AB5D-AD1009D40A0D}"/>
              </a:ext>
            </a:extLst>
          </p:cNvPr>
          <p:cNvSpPr/>
          <p:nvPr/>
        </p:nvSpPr>
        <p:spPr>
          <a:xfrm>
            <a:off x="64292" y="367504"/>
            <a:ext cx="5638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  509.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Найдите периметр и площадь квадрата со стороной 31 </a:t>
            </a:r>
            <a:r>
              <a:rPr lang="ru-RU" sz="1600" b="1" dirty="0" err="1">
                <a:solidFill>
                  <a:srgbClr val="211D1E"/>
                </a:solidFill>
                <a:latin typeface="Arial" panose="020B0604020202020204" pitchFamily="34" charset="0"/>
              </a:rPr>
              <a:t>дм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. </a:t>
            </a:r>
            <a:endParaRPr lang="ru-RU" sz="1600" b="1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391328E-BE00-4354-943F-4940D6F580B7}"/>
              </a:ext>
            </a:extLst>
          </p:cNvPr>
          <p:cNvSpPr/>
          <p:nvPr/>
        </p:nvSpPr>
        <p:spPr>
          <a:xfrm>
            <a:off x="522288" y="1219277"/>
            <a:ext cx="600782" cy="58314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A64A482-A0E6-4849-AA20-C1F246F28504}"/>
              </a:ext>
            </a:extLst>
          </p:cNvPr>
          <p:cNvSpPr/>
          <p:nvPr/>
        </p:nvSpPr>
        <p:spPr>
          <a:xfrm>
            <a:off x="632179" y="1755440"/>
            <a:ext cx="381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ru-RU" sz="1600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F2C4D17-D20F-423F-A2C6-67BF1E3CEBE9}"/>
              </a:ext>
            </a:extLst>
          </p:cNvPr>
          <p:cNvSpPr/>
          <p:nvPr/>
        </p:nvSpPr>
        <p:spPr>
          <a:xfrm>
            <a:off x="204764" y="1283871"/>
            <a:ext cx="381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ru-RU" sz="1600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3A9AC08-960D-4D30-BD1F-C41E230719EA}"/>
              </a:ext>
            </a:extLst>
          </p:cNvPr>
          <p:cNvSpPr/>
          <p:nvPr/>
        </p:nvSpPr>
        <p:spPr>
          <a:xfrm>
            <a:off x="1208087" y="1005170"/>
            <a:ext cx="190500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6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6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16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Дано: квадрат</a:t>
            </a:r>
            <a:endParaRPr lang="ru-RU" sz="1600" b="1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а = 31 </a:t>
            </a:r>
            <a:r>
              <a:rPr lang="ru-RU" sz="1600" b="1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r>
              <a:rPr lang="ru-RU" sz="1400" b="1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endParaRPr lang="ru-RU" sz="1400" b="1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Р - ? </a:t>
            </a:r>
            <a:r>
              <a:rPr lang="ru-RU" sz="1400" b="1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дм</a:t>
            </a:r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r>
              <a:rPr lang="en-US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S - </a:t>
            </a:r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? дм</a:t>
            </a:r>
            <a:r>
              <a:rPr lang="ru-RU" sz="1400" b="1" baseline="300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1400" b="1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E8E261A-98AE-450B-B7F7-F1E4CC8E787E}"/>
              </a:ext>
            </a:extLst>
          </p:cNvPr>
          <p:cNvSpPr/>
          <p:nvPr/>
        </p:nvSpPr>
        <p:spPr>
          <a:xfrm>
            <a:off x="3149197" y="997228"/>
            <a:ext cx="2483339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6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</a:t>
            </a:r>
            <a:endParaRPr lang="ru-RU" sz="1600" b="1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ru-RU" sz="16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 = 4а</a:t>
            </a:r>
          </a:p>
          <a:p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Р = 4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· 31 = 124 (</a:t>
            </a:r>
            <a:r>
              <a:rPr lang="ru-RU" sz="1600" b="1" dirty="0" err="1">
                <a:solidFill>
                  <a:srgbClr val="211D1E"/>
                </a:solidFill>
                <a:latin typeface="Arial" panose="020B0604020202020204" pitchFamily="34" charset="0"/>
              </a:rPr>
              <a:t>дм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)</a:t>
            </a:r>
          </a:p>
          <a:p>
            <a:r>
              <a:rPr lang="ru-RU" sz="1600" b="1" dirty="0">
                <a:ln w="0"/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en-US" sz="16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ru-RU" sz="16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а</a:t>
            </a:r>
            <a:r>
              <a:rPr lang="ru-RU" sz="1600" b="1" baseline="30000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6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= 31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· 31 = 961 (</a:t>
            </a:r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дм</a:t>
            </a:r>
            <a:r>
              <a:rPr lang="ru-RU" sz="1600" b="1" baseline="300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)</a:t>
            </a:r>
            <a:endParaRPr lang="ru-RU" sz="1600" b="1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5A21E4C-D944-4182-B2BA-4C7122A34EFE}"/>
              </a:ext>
            </a:extLst>
          </p:cNvPr>
          <p:cNvSpPr/>
          <p:nvPr/>
        </p:nvSpPr>
        <p:spPr>
          <a:xfrm>
            <a:off x="191088" y="1924717"/>
            <a:ext cx="7687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 31</a:t>
            </a:r>
          </a:p>
          <a:p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 31</a:t>
            </a:r>
          </a:p>
          <a:p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 31</a:t>
            </a:r>
          </a:p>
          <a:p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93</a:t>
            </a:r>
          </a:p>
          <a:p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961</a:t>
            </a:r>
          </a:p>
          <a:p>
            <a:endParaRPr lang="ru-RU" sz="1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AE8A4F2-E3E4-4141-B719-9B6FB19D9EDE}"/>
                  </a:ext>
                </a:extLst>
              </p:cNvPr>
              <p:cNvSpPr txBox="1"/>
              <p:nvPr/>
            </p:nvSpPr>
            <p:spPr>
              <a:xfrm>
                <a:off x="136439" y="2043668"/>
                <a:ext cx="21800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AE8A4F2-E3E4-4141-B719-9B6FB19D9E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439" y="2043668"/>
                <a:ext cx="218008" cy="276999"/>
              </a:xfrm>
              <a:prstGeom prst="rect">
                <a:avLst/>
              </a:prstGeom>
              <a:blipFill>
                <a:blip r:embed="rId3"/>
                <a:stretch>
                  <a:fillRect l="-19444" r="-16667" b="-21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EA71636-5CB4-4122-AC79-3B7814EB0E8D}"/>
                  </a:ext>
                </a:extLst>
              </p:cNvPr>
              <p:cNvSpPr txBox="1"/>
              <p:nvPr/>
            </p:nvSpPr>
            <p:spPr>
              <a:xfrm>
                <a:off x="91752" y="2492023"/>
                <a:ext cx="22602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EA71636-5CB4-4122-AC79-3B7814EB0E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752" y="2492023"/>
                <a:ext cx="226023" cy="276999"/>
              </a:xfrm>
              <a:prstGeom prst="rect">
                <a:avLst/>
              </a:prstGeom>
              <a:blipFill>
                <a:blip r:embed="rId4"/>
                <a:stretch>
                  <a:fillRect l="-21622" r="-21622" b="-88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CD32E2D0-B7FC-4F33-AC22-C6D457BFC81D}"/>
              </a:ext>
            </a:extLst>
          </p:cNvPr>
          <p:cNvCxnSpPr/>
          <p:nvPr/>
        </p:nvCxnSpPr>
        <p:spPr>
          <a:xfrm>
            <a:off x="191088" y="2471318"/>
            <a:ext cx="55336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C1311DED-8924-4054-A21D-9BC32D9CC897}"/>
              </a:ext>
            </a:extLst>
          </p:cNvPr>
          <p:cNvCxnSpPr/>
          <p:nvPr/>
        </p:nvCxnSpPr>
        <p:spPr>
          <a:xfrm>
            <a:off x="136439" y="2917825"/>
            <a:ext cx="55336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90FAC7EC-A009-4CA2-B0B7-2EEA9E1330C7}"/>
              </a:ext>
            </a:extLst>
          </p:cNvPr>
          <p:cNvSpPr/>
          <p:nvPr/>
        </p:nvSpPr>
        <p:spPr>
          <a:xfrm>
            <a:off x="1123070" y="2584356"/>
            <a:ext cx="210608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</a:t>
            </a:r>
            <a:r>
              <a:rPr lang="en-US" sz="16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ru-RU" sz="16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= 961 </a:t>
            </a:r>
            <a:r>
              <a:rPr lang="ru-RU" sz="16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дм</a:t>
            </a:r>
            <a:r>
              <a:rPr lang="ru-RU" sz="1600" b="1" baseline="30000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1600" b="1" dirty="0">
              <a:ln w="0"/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600" b="1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0405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4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B321D691-03C0-4CF9-9E47-67E6E4EC5C9D}"/>
              </a:ext>
            </a:extLst>
          </p:cNvPr>
          <p:cNvSpPr/>
          <p:nvPr/>
        </p:nvSpPr>
        <p:spPr>
          <a:xfrm>
            <a:off x="1" y="0"/>
            <a:ext cx="5768974" cy="39419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</a:t>
            </a: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  <a:endParaRPr b="1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C28F142-2FCB-49DF-9313-88D7C9B336E5}"/>
              </a:ext>
            </a:extLst>
          </p:cNvPr>
          <p:cNvSpPr/>
          <p:nvPr/>
        </p:nvSpPr>
        <p:spPr>
          <a:xfrm>
            <a:off x="376224" y="1338282"/>
            <a:ext cx="743411" cy="39811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80A0EAF-B195-4223-B53B-FE0755120661}"/>
              </a:ext>
            </a:extLst>
          </p:cNvPr>
          <p:cNvSpPr/>
          <p:nvPr/>
        </p:nvSpPr>
        <p:spPr>
          <a:xfrm>
            <a:off x="155510" y="1615747"/>
            <a:ext cx="29355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ru-RU" sz="1400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51074EE-7C0D-4684-97C8-493D5FEAEAF1}"/>
              </a:ext>
            </a:extLst>
          </p:cNvPr>
          <p:cNvSpPr/>
          <p:nvPr/>
        </p:nvSpPr>
        <p:spPr>
          <a:xfrm>
            <a:off x="132926" y="1152600"/>
            <a:ext cx="31451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endParaRPr lang="ru-RU" sz="1400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7AC83CF-D6CC-4236-8383-862CB19AA7D9}"/>
              </a:ext>
            </a:extLst>
          </p:cNvPr>
          <p:cNvSpPr/>
          <p:nvPr/>
        </p:nvSpPr>
        <p:spPr>
          <a:xfrm>
            <a:off x="1086534" y="1152600"/>
            <a:ext cx="31451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endParaRPr lang="ru-RU" sz="1400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79509BE-82B8-437C-B3EE-65B9D5FA29C8}"/>
              </a:ext>
            </a:extLst>
          </p:cNvPr>
          <p:cNvSpPr/>
          <p:nvPr/>
        </p:nvSpPr>
        <p:spPr>
          <a:xfrm>
            <a:off x="1096147" y="1635831"/>
            <a:ext cx="229800" cy="3077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1400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F936D74-4012-4137-83A5-FC573B55639F}"/>
              </a:ext>
            </a:extLst>
          </p:cNvPr>
          <p:cNvSpPr/>
          <p:nvPr/>
        </p:nvSpPr>
        <p:spPr>
          <a:xfrm>
            <a:off x="567421" y="1692251"/>
            <a:ext cx="298479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C6C46023-AC7A-4BFF-A2EC-491CE919C8BB}"/>
              </a:ext>
            </a:extLst>
          </p:cNvPr>
          <p:cNvSpPr/>
          <p:nvPr/>
        </p:nvSpPr>
        <p:spPr>
          <a:xfrm>
            <a:off x="1064710" y="1350512"/>
            <a:ext cx="298223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1600" b="1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882C654A-4E3F-45E6-9226-C99207A95B70}"/>
              </a:ext>
            </a:extLst>
          </p:cNvPr>
          <p:cNvSpPr/>
          <p:nvPr/>
        </p:nvSpPr>
        <p:spPr>
          <a:xfrm>
            <a:off x="1724977" y="1315380"/>
            <a:ext cx="600782" cy="58314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7C5B3569-38FB-4866-BDD2-CBE4E61B2496}"/>
              </a:ext>
            </a:extLst>
          </p:cNvPr>
          <p:cNvSpPr/>
          <p:nvPr/>
        </p:nvSpPr>
        <p:spPr>
          <a:xfrm>
            <a:off x="1433901" y="1769635"/>
            <a:ext cx="38183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1400" b="1" baseline="-250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1400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05E08E3-494B-4982-B0B4-6A22FD21389D}"/>
              </a:ext>
            </a:extLst>
          </p:cNvPr>
          <p:cNvSpPr/>
          <p:nvPr/>
        </p:nvSpPr>
        <p:spPr>
          <a:xfrm>
            <a:off x="1413306" y="1155500"/>
            <a:ext cx="38183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1400" b="1" baseline="-250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1400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9279EC9E-18E4-42EE-AE00-6B48CD6479D2}"/>
              </a:ext>
            </a:extLst>
          </p:cNvPr>
          <p:cNvSpPr/>
          <p:nvPr/>
        </p:nvSpPr>
        <p:spPr>
          <a:xfrm>
            <a:off x="2292576" y="1136583"/>
            <a:ext cx="38183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1400" b="1" baseline="-250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1400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BBDFA93F-241D-4475-98AD-C6491500660C}"/>
              </a:ext>
            </a:extLst>
          </p:cNvPr>
          <p:cNvSpPr/>
          <p:nvPr/>
        </p:nvSpPr>
        <p:spPr>
          <a:xfrm>
            <a:off x="2281677" y="1800493"/>
            <a:ext cx="38183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1400" b="1" baseline="-250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1400" dirty="0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A13E5761-C388-40AD-81E2-48F408020904}"/>
              </a:ext>
            </a:extLst>
          </p:cNvPr>
          <p:cNvSpPr/>
          <p:nvPr/>
        </p:nvSpPr>
        <p:spPr>
          <a:xfrm>
            <a:off x="1853924" y="1832463"/>
            <a:ext cx="35137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b="1" baseline="-250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1400" b="1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F4A93BB3-D22C-4979-99A3-3234DCF651A4}"/>
              </a:ext>
            </a:extLst>
          </p:cNvPr>
          <p:cNvSpPr/>
          <p:nvPr/>
        </p:nvSpPr>
        <p:spPr>
          <a:xfrm>
            <a:off x="2268052" y="1431063"/>
            <a:ext cx="35137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400" b="1" baseline="-250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1400" b="1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E939AA74-FDEA-499D-B07A-CA9418CD9199}"/>
              </a:ext>
            </a:extLst>
          </p:cNvPr>
          <p:cNvSpPr/>
          <p:nvPr/>
        </p:nvSpPr>
        <p:spPr>
          <a:xfrm>
            <a:off x="2823477" y="1155500"/>
            <a:ext cx="2797660" cy="203132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6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Дано: </a:t>
            </a:r>
          </a:p>
          <a:p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АВС</a:t>
            </a:r>
            <a:r>
              <a:rPr lang="en-US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прямоуг</a:t>
            </a:r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а = </a:t>
            </a:r>
            <a:r>
              <a:rPr lang="en-US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6 см, </a:t>
            </a:r>
          </a:p>
          <a:p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en-US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= в = </a:t>
            </a:r>
            <a:r>
              <a:rPr lang="en-US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44</a:t>
            </a:r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см</a:t>
            </a:r>
          </a:p>
          <a:p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1600" b="1" baseline="-250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1600" b="1" baseline="-250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1600" b="1" baseline="-250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1600" b="1" baseline="-250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– квадрат</a:t>
            </a:r>
          </a:p>
          <a:p>
            <a:r>
              <a:rPr lang="en-US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ru-RU" sz="1600" b="1" baseline="-250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кв</a:t>
            </a:r>
            <a:r>
              <a:rPr lang="ru-RU" sz="1600" b="1" baseline="-250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ru-RU" sz="1600" b="1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sz="1600" b="1" baseline="-2500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прям</a:t>
            </a:r>
            <a:endParaRPr lang="ru-RU" sz="1600" b="1" baseline="-25000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1600" b="1" baseline="-2500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6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– ? см</a:t>
            </a:r>
          </a:p>
          <a:p>
            <a:endParaRPr lang="ru-RU" sz="1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3E00D5C-98F9-4877-9DCD-ED96CED48188}"/>
              </a:ext>
            </a:extLst>
          </p:cNvPr>
          <p:cNvSpPr/>
          <p:nvPr/>
        </p:nvSpPr>
        <p:spPr>
          <a:xfrm>
            <a:off x="81104" y="396056"/>
            <a:ext cx="554003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    510.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Стороны прямоугольника равны 56 см и 44 см. Найдите сторону квадрата, периметр которого равен периметру этого прямоугольника. </a:t>
            </a:r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128243308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8894fd3cdfd233c3e99ae538a8a45d2b0bf95"/>
</p:tagLst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20091</TotalTime>
  <Words>1196</Words>
  <Application>Microsoft Office PowerPoint</Application>
  <PresentationFormat>Произвольный</PresentationFormat>
  <Paragraphs>199</Paragraphs>
  <Slides>13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Calibri</vt:lpstr>
      <vt:lpstr>Cambria Math</vt:lpstr>
      <vt:lpstr>Times New Roman</vt:lpstr>
      <vt:lpstr>Trebuchet MS</vt:lpstr>
      <vt:lpstr>Wingdings 3</vt:lpstr>
      <vt:lpstr>Грань</vt:lpstr>
      <vt:lpstr>МАТЕМАТИКА</vt:lpstr>
      <vt:lpstr>ПРОВЕРКА  САМОСТОЯТЕЛЬНОЙ  РАБОТЫ</vt:lpstr>
      <vt:lpstr>РЕШЕНИЕ ЗАДАЧ</vt:lpstr>
      <vt:lpstr>РЕШЕНИЕ ЗАДАЧ</vt:lpstr>
      <vt:lpstr>РЕШЕНИЕ ЗАДАЧ</vt:lpstr>
      <vt:lpstr>Презентация PowerPoint</vt:lpstr>
      <vt:lpstr>РЕШЕНИЕ ЗАДАЧ</vt:lpstr>
      <vt:lpstr>РЕШЕНИЕ ЗАДАЧ</vt:lpstr>
      <vt:lpstr>Презентация PowerPoint</vt:lpstr>
      <vt:lpstr>Презентация PowerPoint</vt:lpstr>
      <vt:lpstr>РЕШЕНИЕ ЗАДАЧ</vt:lpstr>
      <vt:lpstr>РЕШЕНИЕ ЗАДАЧ</vt:lpstr>
      <vt:lpstr>ЗАДАНИЯ ДЛЯ САМОСТОЯТЕЛЬНОЙ РАБОТЫ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Komilov</dc:creator>
  <cp:lastModifiedBy>Пользователь Windows</cp:lastModifiedBy>
  <cp:revision>1578</cp:revision>
  <cp:lastPrinted>2020-09-30T03:25:16Z</cp:lastPrinted>
  <dcterms:created xsi:type="dcterms:W3CDTF">2020-04-09T07:32:19Z</dcterms:created>
  <dcterms:modified xsi:type="dcterms:W3CDTF">2020-10-30T14:42:15Z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