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5"/>
  </p:notesMasterIdLst>
  <p:handoutMasterIdLst>
    <p:handoutMasterId r:id="rId16"/>
  </p:handoutMasterIdLst>
  <p:sldIdLst>
    <p:sldId id="528" r:id="rId2"/>
    <p:sldId id="756" r:id="rId3"/>
    <p:sldId id="725" r:id="rId4"/>
    <p:sldId id="764" r:id="rId5"/>
    <p:sldId id="757" r:id="rId6"/>
    <p:sldId id="767" r:id="rId7"/>
    <p:sldId id="759" r:id="rId8"/>
    <p:sldId id="761" r:id="rId9"/>
    <p:sldId id="355" r:id="rId10"/>
    <p:sldId id="356" r:id="rId11"/>
    <p:sldId id="760" r:id="rId12"/>
    <p:sldId id="765" r:id="rId13"/>
    <p:sldId id="480" r:id="rId14"/>
  </p:sldIdLst>
  <p:sldSz cx="5768975" cy="3244850"/>
  <p:notesSz cx="9866313" cy="673576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7C3"/>
    <a:srgbClr val="5FCBEF"/>
    <a:srgbClr val="CACAE2"/>
    <a:srgbClr val="000000"/>
    <a:srgbClr val="00A859"/>
    <a:srgbClr val="E3255B"/>
    <a:srgbClr val="FFFFFF"/>
    <a:srgbClr val="AA1695"/>
    <a:srgbClr val="BAB9D9"/>
    <a:srgbClr val="FAD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148" d="100"/>
          <a:sy n="148" d="100"/>
        </p:scale>
        <p:origin x="846" y="12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47EC1-593B-465A-8A6F-C577629A79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4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8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96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5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3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47EC1-593B-465A-8A6F-C577629A79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6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3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1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47EC1-593B-465A-8A6F-C577629A79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9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50887" y="1293150"/>
            <a:ext cx="3124200" cy="1517076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b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РЕШЕНИЕ ЗАДАЧ 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НА ПОВТОРЕНИЕ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3 ГЛАВЫ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688" y="1393825"/>
            <a:ext cx="325599" cy="12954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338A2C-7A82-49B2-8640-4C4B22263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687" y="1204714"/>
            <a:ext cx="1828800" cy="16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21D691-03C0-4CF9-9E47-67E6E4EC5C9D}"/>
              </a:ext>
            </a:extLst>
          </p:cNvPr>
          <p:cNvSpPr/>
          <p:nvPr/>
        </p:nvSpPr>
        <p:spPr>
          <a:xfrm>
            <a:off x="1" y="0"/>
            <a:ext cx="5768974" cy="40322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C32CF47-EED7-45F6-BC30-E789879EBD4A}"/>
                  </a:ext>
                </a:extLst>
              </p:cNvPr>
              <p:cNvSpPr/>
              <p:nvPr/>
            </p:nvSpPr>
            <p:spPr>
              <a:xfrm>
                <a:off x="1893887" y="784225"/>
                <a:ext cx="387508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Решение :</a:t>
                </a:r>
                <a:endParaRPr lang="ru-RU" sz="1200" b="1" dirty="0">
                  <a:ln w="0"/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1600" b="1" baseline="-25000" dirty="0" err="1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</a:t>
                </a:r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(а + в)</a:t>
                </a:r>
                <a:r>
                  <a:rPr lang="ru-RU" sz="1600" b="1" dirty="0">
                    <a:ln w="0"/>
                    <a:effectLst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    </a:t>
                </a:r>
              </a:p>
              <a:p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1600" b="1" dirty="0" err="1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1600" b="1" baseline="-25000" dirty="0" err="1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(56 + 44)</a:t>
                </a:r>
                <a:r>
                  <a:rPr lang="ru-RU" sz="1600" b="1" dirty="0">
                    <a:ln w="0"/>
                    <a:effectLst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 = 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r>
                  <a:rPr lang="ru-RU" sz="1600" b="1" dirty="0">
                    <a:ln w="0"/>
                    <a:effectLst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 = 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(см)</a:t>
                </a:r>
              </a:p>
              <a:p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  <a:r>
                  <a:rPr lang="ru-RU" sz="1600" b="1" baseline="-25000" dirty="0" err="1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кв</a:t>
                </a:r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  <a:r>
                  <a:rPr lang="ru-RU" sz="1600" b="1" baseline="-25000" dirty="0" err="1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</a:t>
                </a:r>
                <a:r>
                  <a:rPr lang="en-US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(см)     </a:t>
                </a:r>
              </a:p>
              <a:p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1600" b="1" baseline="-25000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1600" b="1" baseline="-25000" dirty="0" err="1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кв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 4 </a:t>
                </a:r>
              </a:p>
              <a:p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1600" b="1" baseline="-25000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: 4 = 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ru-RU" sz="1600" b="1" dirty="0">
                    <a:ln w="0"/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(см)</a:t>
                </a:r>
              </a:p>
              <a:p>
                <a:r>
                  <a:rPr lang="ru-RU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1600" b="1" baseline="-25000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см </a:t>
                </a:r>
                <a:endParaRPr lang="ru-RU" sz="1400" b="1" baseline="-25000" dirty="0">
                  <a:ln w="0"/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3C32CF47-EED7-45F6-BC30-E789879EB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87" y="784225"/>
                <a:ext cx="3875088" cy="2031325"/>
              </a:xfrm>
              <a:prstGeom prst="rect">
                <a:avLst/>
              </a:prstGeom>
              <a:blipFill>
                <a:blip r:embed="rId3"/>
                <a:stretch>
                  <a:fillRect l="-945" t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3847A9-CAE2-48DE-B093-4E9CFB145207}"/>
              </a:ext>
            </a:extLst>
          </p:cNvPr>
          <p:cNvSpPr/>
          <p:nvPr/>
        </p:nvSpPr>
        <p:spPr>
          <a:xfrm>
            <a:off x="33990" y="725058"/>
            <a:ext cx="27976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АВС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прямоуг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а = 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6 см, 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в = 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см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– квадрат</a:t>
            </a:r>
          </a:p>
          <a:p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400" b="1" baseline="-25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baseline="-25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</a:t>
            </a:r>
            <a:endParaRPr lang="ru-RU" sz="1400" b="1" baseline="-25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– ? см</a:t>
            </a:r>
          </a:p>
          <a:p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6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E691E0-DAB9-4567-ACA9-B262BF6E917C}"/>
              </a:ext>
            </a:extLst>
          </p:cNvPr>
          <p:cNvSpPr/>
          <p:nvPr/>
        </p:nvSpPr>
        <p:spPr>
          <a:xfrm>
            <a:off x="153193" y="353541"/>
            <a:ext cx="555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514.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На сколько квадратов площадью 144 см</a:t>
            </a:r>
            <a:r>
              <a:rPr lang="ru-RU" sz="1600" b="1" baseline="30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можно разрезать квадрат со стороной 24 см ? </a:t>
            </a:r>
            <a:endParaRPr lang="ru-RU" sz="16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022140-002B-4E91-87E9-64C70D690A9C}"/>
              </a:ext>
            </a:extLst>
          </p:cNvPr>
          <p:cNvSpPr/>
          <p:nvPr/>
        </p:nvSpPr>
        <p:spPr>
          <a:xfrm>
            <a:off x="201495" y="1080168"/>
            <a:ext cx="1080575" cy="103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09DECF4-023A-43AE-8868-4EEF40E855BF}"/>
              </a:ext>
            </a:extLst>
          </p:cNvPr>
          <p:cNvCxnSpPr>
            <a:cxnSpLocks/>
          </p:cNvCxnSpPr>
          <p:nvPr/>
        </p:nvCxnSpPr>
        <p:spPr>
          <a:xfrm>
            <a:off x="750887" y="1080167"/>
            <a:ext cx="0" cy="10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B99DB6B-CD01-4B87-A9E5-095074F4C9A0}"/>
              </a:ext>
            </a:extLst>
          </p:cNvPr>
          <p:cNvCxnSpPr>
            <a:cxnSpLocks/>
          </p:cNvCxnSpPr>
          <p:nvPr/>
        </p:nvCxnSpPr>
        <p:spPr>
          <a:xfrm flipH="1" flipV="1">
            <a:off x="232968" y="1592843"/>
            <a:ext cx="1061240" cy="1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FA5B67-1E22-49E4-A2A3-5E68A72BDD2C}"/>
              </a:ext>
            </a:extLst>
          </p:cNvPr>
          <p:cNvSpPr/>
          <p:nvPr/>
        </p:nvSpPr>
        <p:spPr>
          <a:xfrm>
            <a:off x="575330" y="205796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</a:rPr>
              <a:t>а</a:t>
            </a:r>
            <a:r>
              <a:rPr lang="ru-RU" b="1" baseline="-25000" dirty="0" err="1">
                <a:solidFill>
                  <a:srgbClr val="0070C0"/>
                </a:solidFill>
                <a:latin typeface="Arial" panose="020B0604020202020204" pitchFamily="34" charset="0"/>
              </a:rPr>
              <a:t>б</a:t>
            </a:r>
            <a:endParaRPr lang="ru-RU" baseline="-250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C74B5E0-DECB-4F14-A8EC-EF9423D5EDF6}"/>
              </a:ext>
            </a:extLst>
          </p:cNvPr>
          <p:cNvSpPr/>
          <p:nvPr/>
        </p:nvSpPr>
        <p:spPr>
          <a:xfrm>
            <a:off x="153193" y="789102"/>
            <a:ext cx="3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  <a:r>
              <a:rPr lang="ru-RU" sz="1600" b="1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endParaRPr lang="ru-RU" sz="1600" baseline="-250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567AA7-A55A-4BB8-B16F-F2AEF7795E8E}"/>
              </a:ext>
            </a:extLst>
          </p:cNvPr>
          <p:cNvSpPr/>
          <p:nvPr/>
        </p:nvSpPr>
        <p:spPr>
          <a:xfrm>
            <a:off x="1622224" y="943658"/>
            <a:ext cx="218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большой квадрат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разделили на мал. кв.</a:t>
            </a:r>
          </a:p>
          <a:p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baseline="-25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24 см</a:t>
            </a:r>
          </a:p>
          <a:p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144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см</a:t>
            </a:r>
            <a:r>
              <a:rPr lang="ru-RU" sz="1600" b="1" baseline="30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endParaRPr lang="ru-RU" sz="1600" b="1" baseline="-25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мал. квадратов?</a:t>
            </a:r>
            <a:endParaRPr lang="ru-RU" b="1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3287C2C-F29C-4162-8E9C-BA8D520F6201}"/>
              </a:ext>
            </a:extLst>
          </p:cNvPr>
          <p:cNvSpPr/>
          <p:nvPr/>
        </p:nvSpPr>
        <p:spPr>
          <a:xfrm>
            <a:off x="1226878" y="138486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</a:rPr>
              <a:t>а</a:t>
            </a:r>
            <a:r>
              <a:rPr lang="ru-RU" b="1" baseline="-25000" dirty="0" err="1">
                <a:solidFill>
                  <a:srgbClr val="0070C0"/>
                </a:solidFill>
                <a:latin typeface="Arial" panose="020B0604020202020204" pitchFamily="34" charset="0"/>
              </a:rPr>
              <a:t>б</a:t>
            </a:r>
            <a:endParaRPr lang="ru-RU" baseline="-250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9700072-916D-4DFD-A730-57F4EE0CF139}"/>
              </a:ext>
            </a:extLst>
          </p:cNvPr>
          <p:cNvSpPr/>
          <p:nvPr/>
        </p:nvSpPr>
        <p:spPr>
          <a:xfrm>
            <a:off x="3623726" y="979531"/>
            <a:ext cx="22750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а</a:t>
            </a:r>
            <a:r>
              <a:rPr lang="ru-RU" sz="1600" b="1" baseline="3000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· 24 = 576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(</a:t>
            </a:r>
            <a:r>
              <a:rPr lang="ru-RU" sz="1400" b="1" dirty="0">
                <a:ln w="0"/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ru-RU" sz="1600" b="1" dirty="0">
                <a:ln w="0"/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576 : 144 = 4(</a:t>
            </a:r>
            <a:r>
              <a:rPr lang="ru-RU" sz="1600" b="1" dirty="0" err="1">
                <a:ln w="0"/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600" b="1" dirty="0">
                <a:ln w="0"/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9D272C-614F-4583-8ECC-C67B48618FB8}"/>
              </a:ext>
            </a:extLst>
          </p:cNvPr>
          <p:cNvSpPr/>
          <p:nvPr/>
        </p:nvSpPr>
        <p:spPr>
          <a:xfrm>
            <a:off x="1123070" y="2584356"/>
            <a:ext cx="4104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на 4 квадрата можно разрезать</a:t>
            </a:r>
          </a:p>
          <a:p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F1B7E4-7A27-4526-8D91-E9BA50642B9E}"/>
              </a:ext>
            </a:extLst>
          </p:cNvPr>
          <p:cNvSpPr/>
          <p:nvPr/>
        </p:nvSpPr>
        <p:spPr>
          <a:xfrm>
            <a:off x="66215" y="403225"/>
            <a:ext cx="556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518.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Ширина и длина пола комнаты равны 6 м и 15 м. Для покраски 1 м</a:t>
            </a:r>
            <a:r>
              <a:rPr lang="ru-RU" sz="1400" b="1" baseline="30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пола используется 200 г краски. Сколько краски нужно, чтобы покрасить пол комнаты?</a:t>
            </a:r>
            <a:endParaRPr lang="ru-RU" sz="1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D47841-0B86-49D3-ABA4-7987D4C87BD7}"/>
              </a:ext>
            </a:extLst>
          </p:cNvPr>
          <p:cNvSpPr/>
          <p:nvPr/>
        </p:nvSpPr>
        <p:spPr>
          <a:xfrm>
            <a:off x="74108" y="1249867"/>
            <a:ext cx="893268" cy="5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F5D99C-416E-4227-A7A3-7558766A15CE}"/>
              </a:ext>
            </a:extLst>
          </p:cNvPr>
          <p:cNvSpPr/>
          <p:nvPr/>
        </p:nvSpPr>
        <p:spPr>
          <a:xfrm>
            <a:off x="1131887" y="1107466"/>
            <a:ext cx="21311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прямоуг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а = 6 м 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15 м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1м</a:t>
            </a:r>
            <a:r>
              <a:rPr lang="ru-RU" sz="1600" b="1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– 200 г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пол –? г краски</a:t>
            </a:r>
            <a:endParaRPr lang="ru-RU" sz="1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9E6281-54EC-41B3-BC16-E17B8161A15C}"/>
              </a:ext>
            </a:extLst>
          </p:cNvPr>
          <p:cNvSpPr/>
          <p:nvPr/>
        </p:nvSpPr>
        <p:spPr>
          <a:xfrm>
            <a:off x="209577" y="171438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818FF4-5F33-49F2-92EA-B35DFA9F25C9}"/>
              </a:ext>
            </a:extLst>
          </p:cNvPr>
          <p:cNvSpPr/>
          <p:nvPr/>
        </p:nvSpPr>
        <p:spPr>
          <a:xfrm>
            <a:off x="886767" y="132618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062B6D-AAF2-485F-8C91-2133DDDC5160}"/>
              </a:ext>
            </a:extLst>
          </p:cNvPr>
          <p:cNvSpPr/>
          <p:nvPr/>
        </p:nvSpPr>
        <p:spPr>
          <a:xfrm>
            <a:off x="3077825" y="1107466"/>
            <a:ext cx="24833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а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·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ru-RU" sz="1600" b="1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· 15 = 90 (м</a:t>
            </a:r>
            <a:r>
              <a:rPr lang="ru-RU" sz="1600" b="1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ru-RU" sz="1600" b="1" dirty="0">
                <a:ln w="0"/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b="1" dirty="0">
                <a:latin typeface="Arial" panose="020B0604020202020204" pitchFamily="34" charset="0"/>
              </a:rPr>
              <a:t> ·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200 = 18 000 (г)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18 (кг)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1D7110-DD57-4CEF-8B19-F8F811C2B4EB}"/>
              </a:ext>
            </a:extLst>
          </p:cNvPr>
          <p:cNvSpPr/>
          <p:nvPr/>
        </p:nvSpPr>
        <p:spPr>
          <a:xfrm>
            <a:off x="347434" y="2694502"/>
            <a:ext cx="2181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18 кг краски</a:t>
            </a:r>
          </a:p>
        </p:txBody>
      </p:sp>
    </p:spTree>
    <p:extLst>
      <p:ext uri="{BB962C8B-B14F-4D97-AF65-F5344CB8AC3E}">
        <p14:creationId xmlns:p14="http://schemas.microsoft.com/office/powerpoint/2010/main" val="4912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00735F-A9B9-47CD-95C3-8485653E10C8}"/>
              </a:ext>
            </a:extLst>
          </p:cNvPr>
          <p:cNvSpPr/>
          <p:nvPr/>
        </p:nvSpPr>
        <p:spPr>
          <a:xfrm>
            <a:off x="3646487" y="631825"/>
            <a:ext cx="304800" cy="2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EBC50D-06B7-4A20-8DF4-C9BBCF4F09CD}"/>
              </a:ext>
            </a:extLst>
          </p:cNvPr>
          <p:cNvSpPr/>
          <p:nvPr/>
        </p:nvSpPr>
        <p:spPr>
          <a:xfrm>
            <a:off x="65087" y="362947"/>
            <a:ext cx="5638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505.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Для приготовления бетонной смеси 2 части цемента смешивают с 3 частями песка. Сколько килограммов песка и сколько килограммов цемента нужно для приготовления </a:t>
            </a:r>
          </a:p>
          <a:p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60 кг бетонной смеси? </a:t>
            </a:r>
            <a:endParaRPr lang="ru-RU" sz="1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64AEF3-39A6-4FB0-9EBD-74D93D80F59D}"/>
              </a:ext>
            </a:extLst>
          </p:cNvPr>
          <p:cNvSpPr/>
          <p:nvPr/>
        </p:nvSpPr>
        <p:spPr>
          <a:xfrm>
            <a:off x="65087" y="1171155"/>
            <a:ext cx="5613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506.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Найдите неизвестную величину, используя формулу пройденного расстояния: </a:t>
            </a: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а) S = 180 км, t = 9 часов, v -? б) S = 121 км, v = 11 км / ч, t - ?</a:t>
            </a:r>
            <a:endParaRPr lang="ru-RU" sz="14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49B1CE-2766-47F4-98F6-B98F466F434B}"/>
              </a:ext>
            </a:extLst>
          </p:cNvPr>
          <p:cNvSpPr/>
          <p:nvPr/>
        </p:nvSpPr>
        <p:spPr>
          <a:xfrm>
            <a:off x="65087" y="2472293"/>
            <a:ext cx="5460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Arial" panose="020B0604020202020204" pitchFamily="34" charset="0"/>
              </a:rPr>
              <a:t>   511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Одна сторона прямоугольника равна 108 см, а другая сторона в 4 раза короче ее. Найдите периметр и площадь прямоугольника.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C1A4B3C-2ED7-4FC4-8346-D9206800883E}"/>
              </a:ext>
            </a:extLst>
          </p:cNvPr>
          <p:cNvSpPr/>
          <p:nvPr/>
        </p:nvSpPr>
        <p:spPr>
          <a:xfrm>
            <a:off x="100677" y="1810123"/>
            <a:ext cx="556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507.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Найдите неизвестную величину, используя формулу объема выполненной работы </a:t>
            </a: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а) А = 180, N = 18 в день, t -? б) А = 240, t = 15 дней, N -?</a:t>
            </a:r>
            <a:r>
              <a:rPr lang="ru-RU" sz="11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608D52-05AC-4415-8F6F-5ECEAEB04A6B}"/>
              </a:ext>
            </a:extLst>
          </p:cNvPr>
          <p:cNvSpPr/>
          <p:nvPr/>
        </p:nvSpPr>
        <p:spPr>
          <a:xfrm>
            <a:off x="42081" y="531812"/>
            <a:ext cx="357028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499.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Рабочий за а) 2; б) 4; в) 8 часов обрабатывает 64 детали. Найдите производительность труда рабочего.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а) 32   б) 16   в) 8</a:t>
            </a:r>
          </a:p>
          <a:p>
            <a:pPr algn="just"/>
            <a:endParaRPr lang="ru-RU" sz="1400" b="1" dirty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500.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Трактор вспахивает 12 га за 4 часа. Сколько га земли он вспашет за 6 часов , если будет работать с такой  же производительностью?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18 га за 6 часов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трактор поля редакционное стоковое фото. изображение насчитывающей поле -  3769353">
            <a:extLst>
              <a:ext uri="{FF2B5EF4-FFF2-40B4-BE49-F238E27FC236}">
                <a16:creationId xmlns:a16="http://schemas.microsoft.com/office/drawing/2014/main" id="{128FA3F6-1DA4-4EB6-A8EB-C6C03C6F5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5"/>
          <a:stretch/>
        </p:blipFill>
        <p:spPr bwMode="auto">
          <a:xfrm>
            <a:off x="3646487" y="1852416"/>
            <a:ext cx="1905000" cy="11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CBF31-8D45-48EF-BFE3-CD6AB1588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5"/>
          <a:stretch/>
        </p:blipFill>
        <p:spPr>
          <a:xfrm>
            <a:off x="3608387" y="589552"/>
            <a:ext cx="1981200" cy="10864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00735F-A9B9-47CD-95C3-8485653E10C8}"/>
              </a:ext>
            </a:extLst>
          </p:cNvPr>
          <p:cNvSpPr/>
          <p:nvPr/>
        </p:nvSpPr>
        <p:spPr>
          <a:xfrm>
            <a:off x="3646487" y="631825"/>
            <a:ext cx="304800" cy="2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6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954EEC-6F7F-4B61-BDFA-CDDABD1D0AF3}"/>
              </a:ext>
            </a:extLst>
          </p:cNvPr>
          <p:cNvSpPr/>
          <p:nvPr/>
        </p:nvSpPr>
        <p:spPr>
          <a:xfrm>
            <a:off x="0" y="352640"/>
            <a:ext cx="5768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   502.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Школьники провели благотворительную акцию для дома престарелых. Они выставили на продажу поделки, изготовленные своими руками на уроках технологии. Ученики заработали 336 000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сумов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от продажи птичьих гнезд, 100 000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сумов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от продажи почтовых ящиков, 180 000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сумов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от продажи рамок для фото и 30 000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сумов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от продажи скульптурок животных. В таблице указаны цены на эти поделки. Сколько поделок каждого вида было продано? </a:t>
            </a:r>
            <a:endParaRPr lang="ru-RU" sz="1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3A0D3-D8CE-4ED3-851C-B86684EA0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7" t="5673"/>
          <a:stretch/>
        </p:blipFill>
        <p:spPr>
          <a:xfrm>
            <a:off x="697542" y="1725994"/>
            <a:ext cx="3113087" cy="149838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9F34FBE-4367-4848-B9DE-1EDFC43E6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55054"/>
              </p:ext>
            </p:extLst>
          </p:nvPr>
        </p:nvGraphicFramePr>
        <p:xfrm>
          <a:off x="3810629" y="2106601"/>
          <a:ext cx="1740858" cy="102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8">
                  <a:extLst>
                    <a:ext uri="{9D8B030D-6E8A-4147-A177-3AD203B41FA5}">
                      <a16:colId xmlns:a16="http://schemas.microsoft.com/office/drawing/2014/main" val="22017007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4134835"/>
                    </a:ext>
                  </a:extLst>
                </a:gridCol>
              </a:tblGrid>
              <a:tr h="22860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336 000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17824"/>
                  </a:ext>
                </a:extLst>
              </a:tr>
              <a:tr h="244396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112 000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48294"/>
                  </a:ext>
                </a:extLst>
              </a:tr>
              <a:tr h="244396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180 000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88312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3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5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3A0D3-D8CE-4ED3-851C-B86684EA0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7" t="5673"/>
          <a:stretch/>
        </p:blipFill>
        <p:spPr>
          <a:xfrm>
            <a:off x="697542" y="1725994"/>
            <a:ext cx="3113087" cy="149838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9F34FBE-4367-4848-B9DE-1EDFC43E6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25262"/>
              </p:ext>
            </p:extLst>
          </p:nvPr>
        </p:nvGraphicFramePr>
        <p:xfrm>
          <a:off x="3810629" y="2106601"/>
          <a:ext cx="1740858" cy="102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8">
                  <a:extLst>
                    <a:ext uri="{9D8B030D-6E8A-4147-A177-3AD203B41FA5}">
                      <a16:colId xmlns:a16="http://schemas.microsoft.com/office/drawing/2014/main" val="22017007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4134835"/>
                    </a:ext>
                  </a:extLst>
                </a:gridCol>
              </a:tblGrid>
              <a:tr h="22860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336 000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17824"/>
                  </a:ext>
                </a:extLst>
              </a:tr>
              <a:tr h="244396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112 000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48294"/>
                  </a:ext>
                </a:extLst>
              </a:tr>
              <a:tr h="244396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180 000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88312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</a:t>
                      </a:r>
                      <a:r>
                        <a:rPr lang="ru-RU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360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895AF1-8AF3-49F8-97D2-636F974413A8}"/>
              </a:ext>
            </a:extLst>
          </p:cNvPr>
          <p:cNvSpPr txBox="1"/>
          <p:nvPr/>
        </p:nvSpPr>
        <p:spPr>
          <a:xfrm>
            <a:off x="4262736" y="1802886"/>
            <a:ext cx="1288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заработали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A7B2D2-353D-47B0-9942-7ECA7ACA88FA}"/>
              </a:ext>
            </a:extLst>
          </p:cNvPr>
          <p:cNvSpPr/>
          <p:nvPr/>
        </p:nvSpPr>
        <p:spPr>
          <a:xfrm>
            <a:off x="598487" y="410806"/>
            <a:ext cx="394236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336 000 : 24 000 = 336 : 24 = 14 (пт. гнёзд)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112 000 : 16 000 = 112 : 16 = 7 (почт.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ящ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180 000 : 18 000 = 180 : 18 = 10 (рамок)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30 000 : 3 000 = 30 : 3 = 10 (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скульпт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31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89BE51-32C7-4154-B993-BEC6DB3DF536}"/>
              </a:ext>
            </a:extLst>
          </p:cNvPr>
          <p:cNvSpPr/>
          <p:nvPr/>
        </p:nvSpPr>
        <p:spPr>
          <a:xfrm>
            <a:off x="141286" y="391388"/>
            <a:ext cx="556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504.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Для приготовления варенья из клубники нужно смешать 3 части сахара с 2 частями клубники. Сколько сахара нужно смешать с 18 кг клубники? </a:t>
            </a:r>
            <a:endParaRPr lang="ru-RU" sz="1400" b="1" dirty="0"/>
          </a:p>
        </p:txBody>
      </p:sp>
      <p:pic>
        <p:nvPicPr>
          <p:cNvPr id="1028" name="Picture 4" descr="Варенье из клубники на зиму - самое простое! • Жизнь - вкусная! Кулинарный  сайт Галины Артеменко">
            <a:extLst>
              <a:ext uri="{FF2B5EF4-FFF2-40B4-BE49-F238E27FC236}">
                <a16:creationId xmlns:a16="http://schemas.microsoft.com/office/drawing/2014/main" id="{B219EC95-14FB-43B3-BDB2-A67883AAD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062"/>
          <a:stretch/>
        </p:blipFill>
        <p:spPr bwMode="auto">
          <a:xfrm>
            <a:off x="4158229" y="1074856"/>
            <a:ext cx="1577010" cy="18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F94C9D-A487-4BD7-9C37-EABA70840160}"/>
              </a:ext>
            </a:extLst>
          </p:cNvPr>
          <p:cNvSpPr/>
          <p:nvPr/>
        </p:nvSpPr>
        <p:spPr>
          <a:xfrm>
            <a:off x="205534" y="1089025"/>
            <a:ext cx="407284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х кг – вес 1 части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Сахар – 3х кг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Клубника –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2х кг – взяли 18 кг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1) 2х = 18          2) 3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· 9 = 27 (кг) - сахара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</a:rPr>
              <a:t>х = 18 : 2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х = 9 (кг) – вес 1 части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27 кг сахара надо взять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2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21D691-03C0-4CF9-9E47-67E6E4EC5C9D}"/>
              </a:ext>
            </a:extLst>
          </p:cNvPr>
          <p:cNvSpPr/>
          <p:nvPr/>
        </p:nvSpPr>
        <p:spPr>
          <a:xfrm>
            <a:off x="-11113" y="0"/>
            <a:ext cx="5780088" cy="42320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28F142-2FCB-49DF-9313-88D7C9B336E5}"/>
              </a:ext>
            </a:extLst>
          </p:cNvPr>
          <p:cNvSpPr/>
          <p:nvPr/>
        </p:nvSpPr>
        <p:spPr>
          <a:xfrm>
            <a:off x="93765" y="1273417"/>
            <a:ext cx="893268" cy="5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936D74-4012-4137-83A5-FC573B55639F}"/>
              </a:ext>
            </a:extLst>
          </p:cNvPr>
          <p:cNvSpPr/>
          <p:nvPr/>
        </p:nvSpPr>
        <p:spPr>
          <a:xfrm>
            <a:off x="210107" y="1730464"/>
            <a:ext cx="5533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C46023-AC7A-4BFF-A2EC-491CE919C8BB}"/>
              </a:ext>
            </a:extLst>
          </p:cNvPr>
          <p:cNvSpPr/>
          <p:nvPr/>
        </p:nvSpPr>
        <p:spPr>
          <a:xfrm>
            <a:off x="977779" y="1365122"/>
            <a:ext cx="2982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939AA74-FDEA-499D-B07A-CA9418CD9199}"/>
              </a:ext>
            </a:extLst>
          </p:cNvPr>
          <p:cNvSpPr/>
          <p:nvPr/>
        </p:nvSpPr>
        <p:spPr>
          <a:xfrm>
            <a:off x="1135822" y="1105010"/>
            <a:ext cx="2131154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прямоуг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а =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302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см 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Р - ? , </a:t>
            </a:r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 - 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? см</a:t>
            </a:r>
            <a:r>
              <a:rPr lang="ru-RU" sz="1400" b="1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9E2C3F-9B0D-4E77-AA49-ED428AE28CCF}"/>
              </a:ext>
            </a:extLst>
          </p:cNvPr>
          <p:cNvSpPr/>
          <p:nvPr/>
        </p:nvSpPr>
        <p:spPr>
          <a:xfrm>
            <a:off x="-11113" y="461130"/>
            <a:ext cx="5780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508.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Найдите а) периметр и площадь прямоугольника со сторонами a = 302 см, b = 21 </a:t>
            </a:r>
            <a:r>
              <a:rPr lang="ru-RU" sz="1600" b="1" dirty="0" err="1">
                <a:solidFill>
                  <a:srgbClr val="211D1E"/>
                </a:solidFill>
                <a:latin typeface="Arial" panose="020B0604020202020204" pitchFamily="34" charset="0"/>
              </a:rPr>
              <a:t>дм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6AF46A52-5A41-46AB-A08E-C2B0F723E115}"/>
                  </a:ext>
                </a:extLst>
              </p:cNvPr>
              <p:cNvSpPr/>
              <p:nvPr/>
            </p:nvSpPr>
            <p:spPr>
              <a:xfrm>
                <a:off x="2960688" y="1105010"/>
                <a:ext cx="2808287" cy="20621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 21 </a:t>
                </a:r>
                <a:r>
                  <a:rPr lang="ru-RU" sz="1600" b="1" dirty="0" err="1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дм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210 см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 = (а + </a:t>
                </a:r>
                <a:r>
                  <a:rPr lang="en-US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· 2</a:t>
                </a:r>
                <a:endParaRPr lang="ru-RU" sz="1600" b="1" dirty="0">
                  <a:ln w="0"/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Р = (302 + 210) </a:t>
                </a:r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· 2</a:t>
                </a:r>
                <a:endParaRPr lang="ru-RU" sz="16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Р = 1024 (см) =</a:t>
                </a:r>
              </a:p>
              <a:p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10 м 24 см</a:t>
                </a:r>
              </a:p>
              <a:p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n w="0"/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а</a:t>
                </a:r>
                <a:r>
                  <a:rPr lang="ru-RU" sz="1600" b="1" dirty="0">
                    <a:ln w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1600" b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endParaRPr lang="en-US" sz="1600" b="1" dirty="0">
                  <a:ln w="0"/>
                  <a:solidFill>
                    <a:srgbClr val="0070C0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302</a:t>
                </a:r>
                <a:r>
                  <a:rPr lang="ru-RU" sz="1600" b="1" dirty="0">
                    <a:ln w="0"/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1" i="1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ru-RU" sz="1600" b="1" dirty="0">
                        <a:ln w="0"/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210</m:t>
                    </m:r>
                  </m:oMath>
                </a14:m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= 63 420 (см</a:t>
                </a:r>
                <a:r>
                  <a:rPr lang="ru-RU" sz="1600" b="1" baseline="30000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600" b="1" dirty="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ru-RU" sz="16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6AF46A52-5A41-46AB-A08E-C2B0F723E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88" y="1105010"/>
                <a:ext cx="2808287" cy="2062103"/>
              </a:xfrm>
              <a:prstGeom prst="rect">
                <a:avLst/>
              </a:prstGeom>
              <a:blipFill>
                <a:blip r:embed="rId3"/>
                <a:stretch>
                  <a:fillRect l="-1304" t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A9024D-43C9-458A-A4D8-5A45B3243A8D}"/>
              </a:ext>
            </a:extLst>
          </p:cNvPr>
          <p:cNvSpPr/>
          <p:nvPr/>
        </p:nvSpPr>
        <p:spPr>
          <a:xfrm>
            <a:off x="149104" y="2140756"/>
            <a:ext cx="1000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302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  210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302</a:t>
            </a:r>
          </a:p>
          <a:p>
            <a:r>
              <a:rPr lang="ru-RU" sz="1400" dirty="0"/>
              <a:t>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604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63420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A233484-4820-478E-A463-D98B164E6C3D}"/>
              </a:ext>
            </a:extLst>
          </p:cNvPr>
          <p:cNvCxnSpPr/>
          <p:nvPr/>
        </p:nvCxnSpPr>
        <p:spPr>
          <a:xfrm>
            <a:off x="293688" y="2613025"/>
            <a:ext cx="553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2B6A50B-7E80-474B-8026-6EE8B91F863F}"/>
              </a:ext>
            </a:extLst>
          </p:cNvPr>
          <p:cNvCxnSpPr/>
          <p:nvPr/>
        </p:nvCxnSpPr>
        <p:spPr>
          <a:xfrm>
            <a:off x="230528" y="2994025"/>
            <a:ext cx="553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D1AC37-F1BF-476B-ADEE-B5097E226384}"/>
                  </a:ext>
                </a:extLst>
              </p:cNvPr>
              <p:cNvSpPr txBox="1"/>
              <p:nvPr/>
            </p:nvSpPr>
            <p:spPr>
              <a:xfrm>
                <a:off x="230528" y="2221560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D1AC37-F1BF-476B-ADEE-B5097E226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8" y="2221560"/>
                <a:ext cx="218008" cy="276999"/>
              </a:xfrm>
              <a:prstGeom prst="rect">
                <a:avLst/>
              </a:prstGeom>
              <a:blipFill>
                <a:blip r:embed="rId4"/>
                <a:stretch>
                  <a:fillRect l="-19444" r="-16667" b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3894EA-DA0F-47AC-B972-992C13736D52}"/>
                  </a:ext>
                </a:extLst>
              </p:cNvPr>
              <p:cNvSpPr txBox="1"/>
              <p:nvPr/>
            </p:nvSpPr>
            <p:spPr>
              <a:xfrm>
                <a:off x="88397" y="265357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3894EA-DA0F-47AC-B972-992C13736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7" y="2653578"/>
                <a:ext cx="226023" cy="276999"/>
              </a:xfrm>
              <a:prstGeom prst="rect">
                <a:avLst/>
              </a:prstGeom>
              <a:blipFill>
                <a:blip r:embed="rId5"/>
                <a:stretch>
                  <a:fillRect l="-24324" r="-1891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621891F-7453-4EC5-B89B-39B66A64657E}"/>
              </a:ext>
            </a:extLst>
          </p:cNvPr>
          <p:cNvSpPr/>
          <p:nvPr/>
        </p:nvSpPr>
        <p:spPr>
          <a:xfrm>
            <a:off x="881531" y="2833253"/>
            <a:ext cx="473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Р = 10 м 24 см,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63 420 см</a:t>
            </a:r>
            <a:r>
              <a:rPr lang="ru-RU" sz="1600" b="1" baseline="3000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64313A-4A29-4195-99E5-265BE7EDEB7B}"/>
              </a:ext>
            </a:extLst>
          </p:cNvPr>
          <p:cNvSpPr/>
          <p:nvPr/>
        </p:nvSpPr>
        <p:spPr>
          <a:xfrm>
            <a:off x="74108" y="1249867"/>
            <a:ext cx="893268" cy="521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D03862-5DD1-4D74-9BCA-66DC05EC3CA9}"/>
              </a:ext>
            </a:extLst>
          </p:cNvPr>
          <p:cNvSpPr/>
          <p:nvPr/>
        </p:nvSpPr>
        <p:spPr>
          <a:xfrm>
            <a:off x="51275" y="428050"/>
            <a:ext cx="541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б)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Сторону прямоугольника, если его периметр равен 444 м, а другая сторона - 120 м 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A69935-5C6B-4401-9CAD-64806C9A1E23}"/>
              </a:ext>
            </a:extLst>
          </p:cNvPr>
          <p:cNvSpPr/>
          <p:nvPr/>
        </p:nvSpPr>
        <p:spPr>
          <a:xfrm>
            <a:off x="1088514" y="1000081"/>
            <a:ext cx="21311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прямоуг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Р = 444 м 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120 м</a:t>
            </a: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 - ? 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591073-F5CF-46BB-A0C4-8BC96AEB97B3}"/>
              </a:ext>
            </a:extLst>
          </p:cNvPr>
          <p:cNvSpPr/>
          <p:nvPr/>
        </p:nvSpPr>
        <p:spPr>
          <a:xfrm>
            <a:off x="922754" y="1372278"/>
            <a:ext cx="2982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D68FA8-18CB-452B-A0DA-B7A49753BE4D}"/>
              </a:ext>
            </a:extLst>
          </p:cNvPr>
          <p:cNvSpPr/>
          <p:nvPr/>
        </p:nvSpPr>
        <p:spPr>
          <a:xfrm>
            <a:off x="369887" y="1661478"/>
            <a:ext cx="38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AC5FE4-55CE-464D-8D87-8AEE4C170BBF}"/>
              </a:ext>
            </a:extLst>
          </p:cNvPr>
          <p:cNvSpPr/>
          <p:nvPr/>
        </p:nvSpPr>
        <p:spPr>
          <a:xfrm>
            <a:off x="2972753" y="999758"/>
            <a:ext cx="28082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= (а + 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· 2</a:t>
            </a:r>
            <a:endParaRPr lang="ru-RU" sz="1600" b="1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= Р : 2 – 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sz="1600" b="1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 =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: 2 –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а = 222 – 120 = 102 (м)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7620C1-5668-40FF-A127-0044A5B7A9DF}"/>
              </a:ext>
            </a:extLst>
          </p:cNvPr>
          <p:cNvSpPr/>
          <p:nvPr/>
        </p:nvSpPr>
        <p:spPr>
          <a:xfrm>
            <a:off x="440425" y="2506896"/>
            <a:ext cx="473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а = 102 м</a:t>
            </a:r>
          </a:p>
        </p:txBody>
      </p:sp>
    </p:spTree>
    <p:extLst>
      <p:ext uri="{BB962C8B-B14F-4D97-AF65-F5344CB8AC3E}">
        <p14:creationId xmlns:p14="http://schemas.microsoft.com/office/powerpoint/2010/main" val="28088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CC835B-9287-40CF-AB5D-AD1009D40A0D}"/>
              </a:ext>
            </a:extLst>
          </p:cNvPr>
          <p:cNvSpPr/>
          <p:nvPr/>
        </p:nvSpPr>
        <p:spPr>
          <a:xfrm>
            <a:off x="64292" y="367504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509.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Найдите периметр и площадь квадрата со стороной 31 </a:t>
            </a:r>
            <a:r>
              <a:rPr lang="ru-RU" sz="1600" b="1" dirty="0" err="1">
                <a:solidFill>
                  <a:srgbClr val="211D1E"/>
                </a:solidFill>
                <a:latin typeface="Arial" panose="020B0604020202020204" pitchFamily="34" charset="0"/>
              </a:rPr>
              <a:t>дм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. </a:t>
            </a:r>
            <a:endParaRPr lang="ru-RU" sz="1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91328E-BE00-4354-943F-4940D6F580B7}"/>
              </a:ext>
            </a:extLst>
          </p:cNvPr>
          <p:cNvSpPr/>
          <p:nvPr/>
        </p:nvSpPr>
        <p:spPr>
          <a:xfrm>
            <a:off x="522288" y="1219277"/>
            <a:ext cx="600782" cy="583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64A482-A0E6-4849-AA20-C1F246F28504}"/>
              </a:ext>
            </a:extLst>
          </p:cNvPr>
          <p:cNvSpPr/>
          <p:nvPr/>
        </p:nvSpPr>
        <p:spPr>
          <a:xfrm>
            <a:off x="632179" y="1755440"/>
            <a:ext cx="38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2C4D17-D20F-423F-A2C6-67BF1E3CEBE9}"/>
              </a:ext>
            </a:extLst>
          </p:cNvPr>
          <p:cNvSpPr/>
          <p:nvPr/>
        </p:nvSpPr>
        <p:spPr>
          <a:xfrm>
            <a:off x="204764" y="1283871"/>
            <a:ext cx="38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A9AC08-960D-4D30-BD1F-C41E230719EA}"/>
              </a:ext>
            </a:extLst>
          </p:cNvPr>
          <p:cNvSpPr/>
          <p:nvPr/>
        </p:nvSpPr>
        <p:spPr>
          <a:xfrm>
            <a:off x="1208087" y="1005170"/>
            <a:ext cx="1905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квадрат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 = 31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1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 - ? </a:t>
            </a:r>
            <a:r>
              <a:rPr lang="ru-RU" sz="1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 - </a:t>
            </a:r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? дм</a:t>
            </a:r>
            <a:r>
              <a:rPr lang="ru-RU" sz="1400" b="1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8E261A-98AE-450B-B7F7-F1E4CC8E787E}"/>
              </a:ext>
            </a:extLst>
          </p:cNvPr>
          <p:cNvSpPr/>
          <p:nvPr/>
        </p:nvSpPr>
        <p:spPr>
          <a:xfrm>
            <a:off x="3149197" y="997228"/>
            <a:ext cx="24833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= 4а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Р = 4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· 31 = 124 (</a:t>
            </a:r>
            <a:r>
              <a:rPr lang="ru-RU" sz="1600" b="1" dirty="0" err="1">
                <a:solidFill>
                  <a:srgbClr val="211D1E"/>
                </a:solidFill>
                <a:latin typeface="Arial" panose="020B0604020202020204" pitchFamily="34" charset="0"/>
              </a:rPr>
              <a:t>дм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ru-RU" sz="1600" b="1" dirty="0">
                <a:ln w="0"/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а</a:t>
            </a:r>
            <a:r>
              <a:rPr lang="ru-RU" sz="1600" b="1" baseline="3000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31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 · 31 = 961 (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r>
              <a:rPr lang="ru-RU" sz="1600" b="1" baseline="30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A21E4C-D944-4182-B2BA-4C7122A34EFE}"/>
              </a:ext>
            </a:extLst>
          </p:cNvPr>
          <p:cNvSpPr/>
          <p:nvPr/>
        </p:nvSpPr>
        <p:spPr>
          <a:xfrm>
            <a:off x="191088" y="1924717"/>
            <a:ext cx="768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31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31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31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</a:p>
          <a:p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E8A4F2-E3E4-4141-B719-9B6FB19D9EDE}"/>
                  </a:ext>
                </a:extLst>
              </p:cNvPr>
              <p:cNvSpPr txBox="1"/>
              <p:nvPr/>
            </p:nvSpPr>
            <p:spPr>
              <a:xfrm>
                <a:off x="136439" y="204366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E8A4F2-E3E4-4141-B719-9B6FB19D9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9" y="2043668"/>
                <a:ext cx="218008" cy="276999"/>
              </a:xfrm>
              <a:prstGeom prst="rect">
                <a:avLst/>
              </a:prstGeom>
              <a:blipFill>
                <a:blip r:embed="rId3"/>
                <a:stretch>
                  <a:fillRect l="-19444" r="-16667" b="-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71636-5CB4-4122-AC79-3B7814EB0E8D}"/>
                  </a:ext>
                </a:extLst>
              </p:cNvPr>
              <p:cNvSpPr txBox="1"/>
              <p:nvPr/>
            </p:nvSpPr>
            <p:spPr>
              <a:xfrm>
                <a:off x="91752" y="249202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71636-5CB4-4122-AC79-3B7814EB0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2" y="2492023"/>
                <a:ext cx="226023" cy="276999"/>
              </a:xfrm>
              <a:prstGeom prst="rect">
                <a:avLst/>
              </a:prstGeom>
              <a:blipFill>
                <a:blip r:embed="rId4"/>
                <a:stretch>
                  <a:fillRect l="-21622" r="-216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D32E2D0-B7FC-4F33-AC22-C6D457BFC81D}"/>
              </a:ext>
            </a:extLst>
          </p:cNvPr>
          <p:cNvCxnSpPr/>
          <p:nvPr/>
        </p:nvCxnSpPr>
        <p:spPr>
          <a:xfrm>
            <a:off x="191088" y="2471318"/>
            <a:ext cx="553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1311DED-8924-4054-A21D-9BC32D9CC897}"/>
              </a:ext>
            </a:extLst>
          </p:cNvPr>
          <p:cNvCxnSpPr/>
          <p:nvPr/>
        </p:nvCxnSpPr>
        <p:spPr>
          <a:xfrm>
            <a:off x="136439" y="2917825"/>
            <a:ext cx="553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FAC7EC-A009-4CA2-B0B7-2EEA9E1330C7}"/>
              </a:ext>
            </a:extLst>
          </p:cNvPr>
          <p:cNvSpPr/>
          <p:nvPr/>
        </p:nvSpPr>
        <p:spPr>
          <a:xfrm>
            <a:off x="1123070" y="2584356"/>
            <a:ext cx="2106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= 961 </a:t>
            </a:r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r>
              <a:rPr lang="ru-RU" sz="1600" b="1" baseline="3000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21D691-03C0-4CF9-9E47-67E6E4EC5C9D}"/>
              </a:ext>
            </a:extLst>
          </p:cNvPr>
          <p:cNvSpPr/>
          <p:nvPr/>
        </p:nvSpPr>
        <p:spPr>
          <a:xfrm>
            <a:off x="1" y="0"/>
            <a:ext cx="5768974" cy="39419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28F142-2FCB-49DF-9313-88D7C9B336E5}"/>
              </a:ext>
            </a:extLst>
          </p:cNvPr>
          <p:cNvSpPr/>
          <p:nvPr/>
        </p:nvSpPr>
        <p:spPr>
          <a:xfrm>
            <a:off x="376224" y="1338282"/>
            <a:ext cx="743411" cy="39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0A0EAF-B195-4223-B53B-FE0755120661}"/>
              </a:ext>
            </a:extLst>
          </p:cNvPr>
          <p:cNvSpPr/>
          <p:nvPr/>
        </p:nvSpPr>
        <p:spPr>
          <a:xfrm>
            <a:off x="155510" y="1615747"/>
            <a:ext cx="293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1074EE-7C0D-4684-97C8-493D5FEAEAF1}"/>
              </a:ext>
            </a:extLst>
          </p:cNvPr>
          <p:cNvSpPr/>
          <p:nvPr/>
        </p:nvSpPr>
        <p:spPr>
          <a:xfrm>
            <a:off x="132926" y="1152600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AC83CF-D6CC-4236-8383-862CB19AA7D9}"/>
              </a:ext>
            </a:extLst>
          </p:cNvPr>
          <p:cNvSpPr/>
          <p:nvPr/>
        </p:nvSpPr>
        <p:spPr>
          <a:xfrm>
            <a:off x="1086534" y="1152600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9509BE-82B8-437C-B3EE-65B9D5FA29C8}"/>
              </a:ext>
            </a:extLst>
          </p:cNvPr>
          <p:cNvSpPr/>
          <p:nvPr/>
        </p:nvSpPr>
        <p:spPr>
          <a:xfrm>
            <a:off x="1096147" y="1635831"/>
            <a:ext cx="229800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936D74-4012-4137-83A5-FC573B55639F}"/>
              </a:ext>
            </a:extLst>
          </p:cNvPr>
          <p:cNvSpPr/>
          <p:nvPr/>
        </p:nvSpPr>
        <p:spPr>
          <a:xfrm>
            <a:off x="567421" y="1692251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C46023-AC7A-4BFF-A2EC-491CE919C8BB}"/>
              </a:ext>
            </a:extLst>
          </p:cNvPr>
          <p:cNvSpPr/>
          <p:nvPr/>
        </p:nvSpPr>
        <p:spPr>
          <a:xfrm>
            <a:off x="1064710" y="1350512"/>
            <a:ext cx="2982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2C654A-4E3F-45E6-9226-C99207A95B70}"/>
              </a:ext>
            </a:extLst>
          </p:cNvPr>
          <p:cNvSpPr/>
          <p:nvPr/>
        </p:nvSpPr>
        <p:spPr>
          <a:xfrm>
            <a:off x="1724977" y="1315380"/>
            <a:ext cx="600782" cy="583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5B3569-38FB-4866-BDD2-CBE4E61B2496}"/>
              </a:ext>
            </a:extLst>
          </p:cNvPr>
          <p:cNvSpPr/>
          <p:nvPr/>
        </p:nvSpPr>
        <p:spPr>
          <a:xfrm>
            <a:off x="1433901" y="1769635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05E08E3-494B-4982-B0B4-6A22FD21389D}"/>
              </a:ext>
            </a:extLst>
          </p:cNvPr>
          <p:cNvSpPr/>
          <p:nvPr/>
        </p:nvSpPr>
        <p:spPr>
          <a:xfrm>
            <a:off x="1413306" y="1155500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79EC9E-18E4-42EE-AE00-6B48CD6479D2}"/>
              </a:ext>
            </a:extLst>
          </p:cNvPr>
          <p:cNvSpPr/>
          <p:nvPr/>
        </p:nvSpPr>
        <p:spPr>
          <a:xfrm>
            <a:off x="2292576" y="1136583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DFA93F-241D-4475-98AD-C6491500660C}"/>
              </a:ext>
            </a:extLst>
          </p:cNvPr>
          <p:cNvSpPr/>
          <p:nvPr/>
        </p:nvSpPr>
        <p:spPr>
          <a:xfrm>
            <a:off x="2281677" y="1800493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13E5761-C388-40AD-81E2-48F408020904}"/>
              </a:ext>
            </a:extLst>
          </p:cNvPr>
          <p:cNvSpPr/>
          <p:nvPr/>
        </p:nvSpPr>
        <p:spPr>
          <a:xfrm>
            <a:off x="1853924" y="1832463"/>
            <a:ext cx="351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A93BB3-D22C-4979-99A3-3234DCF651A4}"/>
              </a:ext>
            </a:extLst>
          </p:cNvPr>
          <p:cNvSpPr/>
          <p:nvPr/>
        </p:nvSpPr>
        <p:spPr>
          <a:xfrm>
            <a:off x="2268052" y="1431063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939AA74-FDEA-499D-B07A-CA9418CD9199}"/>
              </a:ext>
            </a:extLst>
          </p:cNvPr>
          <p:cNvSpPr/>
          <p:nvPr/>
        </p:nvSpPr>
        <p:spPr>
          <a:xfrm>
            <a:off x="2823477" y="1155500"/>
            <a:ext cx="279766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АВС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прямоуг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а =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6 см, 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= в = 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см</a:t>
            </a: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– квадрат</a:t>
            </a:r>
          </a:p>
          <a:p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b="1" baseline="-25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baseline="-25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прям</a:t>
            </a:r>
            <a:endParaRPr lang="ru-RU" sz="1600" b="1" baseline="-25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baseline="-25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– ? см</a:t>
            </a:r>
          </a:p>
          <a:p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E00D5C-98F9-4877-9DCD-ED96CED48188}"/>
              </a:ext>
            </a:extLst>
          </p:cNvPr>
          <p:cNvSpPr/>
          <p:nvPr/>
        </p:nvSpPr>
        <p:spPr>
          <a:xfrm>
            <a:off x="81104" y="396056"/>
            <a:ext cx="5540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510.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Стороны прямоугольника равны 56 см и 44 см. Найдите сторону квадрата, периметр которого равен периметру этого прямоугольника.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82433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20091</TotalTime>
  <Words>1196</Words>
  <Application>Microsoft Office PowerPoint</Application>
  <PresentationFormat>Произвольный</PresentationFormat>
  <Paragraphs>199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ПРОВЕРКА  САМОСТОЯТЕЛЬНОЙ  РАБОТЫ</vt:lpstr>
      <vt:lpstr>РЕШЕНИЕ ЗАДАЧ</vt:lpstr>
      <vt:lpstr>РЕШЕНИЕ ЗАДАЧ</vt:lpstr>
      <vt:lpstr>РЕШЕНИЕ ЗАДАЧ</vt:lpstr>
      <vt:lpstr>Презентация PowerPoint</vt:lpstr>
      <vt:lpstr>РЕШЕНИЕ ЗАДАЧ</vt:lpstr>
      <vt:lpstr>РЕШЕНИЕ ЗАДАЧ</vt:lpstr>
      <vt:lpstr>Презентация PowerPoint</vt:lpstr>
      <vt:lpstr>Презентация PowerPoint</vt:lpstr>
      <vt:lpstr>РЕШЕНИЕ ЗАДАЧ</vt:lpstr>
      <vt:lpstr>РЕШЕНИЕ ЗАДАЧ</vt:lpstr>
      <vt:lpstr>ЗАДАНИЯ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1578</cp:revision>
  <cp:lastPrinted>2020-09-30T03:25:16Z</cp:lastPrinted>
  <dcterms:created xsi:type="dcterms:W3CDTF">2020-04-09T07:32:19Z</dcterms:created>
  <dcterms:modified xsi:type="dcterms:W3CDTF">2020-10-30T14:42:15Z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