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2"/>
  </p:notesMasterIdLst>
  <p:handoutMasterIdLst>
    <p:handoutMasterId r:id="rId13"/>
  </p:handoutMasterIdLst>
  <p:sldIdLst>
    <p:sldId id="528" r:id="rId2"/>
    <p:sldId id="752" r:id="rId3"/>
    <p:sldId id="678" r:id="rId4"/>
    <p:sldId id="745" r:id="rId5"/>
    <p:sldId id="746" r:id="rId6"/>
    <p:sldId id="725" r:id="rId7"/>
    <p:sldId id="753" r:id="rId8"/>
    <p:sldId id="754" r:id="rId9"/>
    <p:sldId id="755" r:id="rId10"/>
    <p:sldId id="480" r:id="rId11"/>
  </p:sldIdLst>
  <p:sldSz cx="5768975" cy="3244850"/>
  <p:notesSz cx="9866313" cy="6735763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D7C3"/>
    <a:srgbClr val="5FCBEF"/>
    <a:srgbClr val="CACAE2"/>
    <a:srgbClr val="000000"/>
    <a:srgbClr val="00A859"/>
    <a:srgbClr val="E3255B"/>
    <a:srgbClr val="FFFFFF"/>
    <a:srgbClr val="AA1695"/>
    <a:srgbClr val="BAB9D9"/>
    <a:srgbClr val="FAD2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06" autoAdjust="0"/>
    <p:restoredTop sz="94660"/>
  </p:normalViewPr>
  <p:slideViewPr>
    <p:cSldViewPr>
      <p:cViewPr varScale="1">
        <p:scale>
          <a:sx n="148" d="100"/>
          <a:sy n="148" d="100"/>
        </p:scale>
        <p:origin x="846" y="114"/>
      </p:cViewPr>
      <p:guideLst>
        <p:guide orient="horz" pos="288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9758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64252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01336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972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2707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776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2199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832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30.10.2020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4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9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5.emf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5.png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750887" y="1317625"/>
            <a:ext cx="3124200" cy="1517076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b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РЕШЕНИЕ ЗАДАЧ 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НА ВЫПОЛНЕНИЕ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РАБОТЫ 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52090" y="1470025"/>
            <a:ext cx="346397" cy="12954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pic>
        <p:nvPicPr>
          <p:cNvPr id="1028" name="Picture 4" descr="ᐈ Папа моет посуду раскраска рисунки, векторные картинки моет посуду |  скачать на Depositphotos®">
            <a:extLst>
              <a:ext uri="{FF2B5EF4-FFF2-40B4-BE49-F238E27FC236}">
                <a16:creationId xmlns:a16="http://schemas.microsoft.com/office/drawing/2014/main" id="{7E4F60AB-06D2-474F-A29D-019D2A36B9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5087" y="1210750"/>
            <a:ext cx="1676400" cy="163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1608D52-05AC-4415-8F6F-5ECEAEB04A6B}"/>
              </a:ext>
            </a:extLst>
          </p:cNvPr>
          <p:cNvSpPr/>
          <p:nvPr/>
        </p:nvSpPr>
        <p:spPr>
          <a:xfrm>
            <a:off x="42081" y="531812"/>
            <a:ext cx="3570287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499.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Рабочий за а) 2; б) 4; в) 8 часов обрабатывает 64 детали. Найдите производительность труда рабочего.</a:t>
            </a:r>
          </a:p>
          <a:p>
            <a:pPr algn="just"/>
            <a:endParaRPr lang="ru-RU" sz="14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endParaRPr lang="ru-RU" sz="14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500.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Трактор вспахивает 12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га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за 4 часа. Сколько  соток земли он вспашет за 6 часов, если будет работать с такой  же производительностью?</a:t>
            </a:r>
            <a:endParaRPr lang="ru-RU" sz="1400" b="1" dirty="0"/>
          </a:p>
        </p:txBody>
      </p:sp>
      <p:pic>
        <p:nvPicPr>
          <p:cNvPr id="3074" name="Picture 2" descr="трактор поля редакционное стоковое фото. изображение насчитывающей поле -  3769353">
            <a:extLst>
              <a:ext uri="{FF2B5EF4-FFF2-40B4-BE49-F238E27FC236}">
                <a16:creationId xmlns:a16="http://schemas.microsoft.com/office/drawing/2014/main" id="{128FA3F6-1DA4-4EB6-A8EB-C6C03C6F51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85"/>
          <a:stretch/>
        </p:blipFill>
        <p:spPr bwMode="auto">
          <a:xfrm>
            <a:off x="3646487" y="1852416"/>
            <a:ext cx="1905000" cy="1141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67CBF31-8D45-48EF-BFE3-CD6AB158887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9975"/>
          <a:stretch/>
        </p:blipFill>
        <p:spPr>
          <a:xfrm>
            <a:off x="3608387" y="589552"/>
            <a:ext cx="1981200" cy="1086401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400735F-A9B9-47CD-95C3-8485653E10C8}"/>
              </a:ext>
            </a:extLst>
          </p:cNvPr>
          <p:cNvSpPr/>
          <p:nvPr/>
        </p:nvSpPr>
        <p:spPr>
          <a:xfrm>
            <a:off x="3646487" y="631825"/>
            <a:ext cx="304800" cy="240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4233E85-BC9C-4841-A4B1-03993E791D13}"/>
              </a:ext>
            </a:extLst>
          </p:cNvPr>
          <p:cNvSpPr/>
          <p:nvPr/>
        </p:nvSpPr>
        <p:spPr>
          <a:xfrm>
            <a:off x="129464" y="454584"/>
            <a:ext cx="5520710" cy="3031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100" b="1" dirty="0">
                <a:solidFill>
                  <a:srgbClr val="0070C0"/>
                </a:solidFill>
                <a:latin typeface="Arial" panose="020B0604020202020204" pitchFamily="34" charset="0"/>
              </a:rPr>
              <a:t>   493.</a:t>
            </a:r>
            <a:r>
              <a:rPr lang="ru-RU" sz="1100" b="1" dirty="0">
                <a:solidFill>
                  <a:srgbClr val="211D1E"/>
                </a:solidFill>
                <a:latin typeface="Arial" panose="020B0604020202020204" pitchFamily="34" charset="0"/>
              </a:rPr>
              <a:t> В магазине проводится рекламная акция: при покупке двух тюбиков зубной пасты третья будет предоставлена бесплатно. Цена тюбика зубной пасты равна 11 500 </a:t>
            </a:r>
            <a:r>
              <a:rPr lang="ru-RU" sz="11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сум</a:t>
            </a:r>
            <a:r>
              <a:rPr lang="ru-RU" sz="1100" b="1" dirty="0">
                <a:solidFill>
                  <a:srgbClr val="211D1E"/>
                </a:solidFill>
                <a:latin typeface="Arial" panose="020B0604020202020204" pitchFamily="34" charset="0"/>
              </a:rPr>
              <a:t>. Сколько тюбиков можно купить на 50 000 </a:t>
            </a:r>
            <a:r>
              <a:rPr lang="ru-RU" sz="11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сум</a:t>
            </a:r>
            <a:r>
              <a:rPr lang="ru-RU" sz="1100" b="1" dirty="0">
                <a:solidFill>
                  <a:srgbClr val="211D1E"/>
                </a:solidFill>
                <a:latin typeface="Arial" panose="020B0604020202020204" pitchFamily="34" charset="0"/>
              </a:rPr>
              <a:t>? </a:t>
            </a:r>
          </a:p>
          <a:p>
            <a:pPr algn="just"/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Ответ: 6 пачек чая можно купить по акции на 50 000 </a:t>
            </a:r>
            <a:r>
              <a:rPr lang="ru-RU" sz="1400" b="1" dirty="0" err="1">
                <a:solidFill>
                  <a:srgbClr val="C00000"/>
                </a:solidFill>
                <a:latin typeface="Arial" panose="020B0604020202020204" pitchFamily="34" charset="0"/>
              </a:rPr>
              <a:t>сум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endParaRPr lang="ru-RU" sz="1400" dirty="0">
              <a:solidFill>
                <a:srgbClr val="C00000"/>
              </a:solidFill>
            </a:endParaRPr>
          </a:p>
          <a:p>
            <a:pPr algn="just"/>
            <a:r>
              <a:rPr lang="ru-RU" sz="1100" b="1" dirty="0">
                <a:solidFill>
                  <a:srgbClr val="0070C0"/>
                </a:solidFill>
                <a:latin typeface="Arial" panose="020B0604020202020204" pitchFamily="34" charset="0"/>
              </a:rPr>
              <a:t>   494. </a:t>
            </a:r>
            <a:r>
              <a:rPr lang="ru-RU" sz="1100" b="1" dirty="0">
                <a:solidFill>
                  <a:srgbClr val="211D1E"/>
                </a:solidFill>
                <a:latin typeface="Arial" panose="020B0604020202020204" pitchFamily="34" charset="0"/>
              </a:rPr>
              <a:t>Для покраски 1 м</a:t>
            </a:r>
            <a:r>
              <a:rPr lang="ru-RU" sz="1100" b="1" baseline="60000" dirty="0">
                <a:solidFill>
                  <a:srgbClr val="211D1E"/>
                </a:solidFill>
                <a:latin typeface="Arial" panose="020B0604020202020204" pitchFamily="34" charset="0"/>
              </a:rPr>
              <a:t>2</a:t>
            </a:r>
            <a:r>
              <a:rPr lang="ru-RU" sz="4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100" b="1" dirty="0">
                <a:solidFill>
                  <a:srgbClr val="211D1E"/>
                </a:solidFill>
                <a:latin typeface="Arial" panose="020B0604020202020204" pitchFamily="34" charset="0"/>
              </a:rPr>
              <a:t>потолка нужно 150 г краски. Краска продается в банках по 3 кг. Сколько банок краски нужно купить, чтобы покрасить потолок площадью 78 м</a:t>
            </a:r>
            <a:r>
              <a:rPr lang="ru-RU" sz="1000" b="1" baseline="62000" dirty="0">
                <a:solidFill>
                  <a:srgbClr val="211D1E"/>
                </a:solidFill>
                <a:latin typeface="Arial" panose="020B0604020202020204" pitchFamily="34" charset="0"/>
              </a:rPr>
              <a:t>2</a:t>
            </a:r>
            <a:r>
              <a:rPr lang="ru-RU" sz="1100" b="1" dirty="0">
                <a:solidFill>
                  <a:srgbClr val="211D1E"/>
                </a:solidFill>
                <a:latin typeface="Arial" panose="020B0604020202020204" pitchFamily="34" charset="0"/>
              </a:rPr>
              <a:t>? Сколько денег понадобится для малярных работ, если цена банки с краской равна 130 000 </a:t>
            </a:r>
            <a:r>
              <a:rPr lang="ru-RU" sz="11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сум</a:t>
            </a:r>
            <a:r>
              <a:rPr lang="ru-RU" sz="1100" b="1" dirty="0">
                <a:solidFill>
                  <a:srgbClr val="211D1E"/>
                </a:solidFill>
                <a:latin typeface="Arial" panose="020B0604020202020204" pitchFamily="34" charset="0"/>
              </a:rPr>
              <a:t>? </a:t>
            </a:r>
          </a:p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4 банки стоимостью 520 000 </a:t>
            </a:r>
            <a:r>
              <a:rPr lang="ru-RU" sz="1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покраски пола</a:t>
            </a:r>
          </a:p>
          <a:p>
            <a:pPr algn="just"/>
            <a:r>
              <a:rPr lang="ru-RU" sz="1100" b="1" dirty="0">
                <a:solidFill>
                  <a:srgbClr val="0070C0"/>
                </a:solidFill>
                <a:latin typeface="Arial" panose="020B0604020202020204" pitchFamily="34" charset="0"/>
              </a:rPr>
              <a:t>   495. </a:t>
            </a:r>
            <a:r>
              <a:rPr lang="ru-RU" sz="1100" b="1" dirty="0">
                <a:solidFill>
                  <a:srgbClr val="211D1E"/>
                </a:solidFill>
                <a:latin typeface="Arial" panose="020B0604020202020204" pitchFamily="34" charset="0"/>
              </a:rPr>
              <a:t>Для ремонта дома было приобретено 38 рулонов обоев. Одной коробки с клеем достаточно для 7 рулонов. Сколько коробок клея нужно купить, чтобы обклеить стены обоями? В какую сумму обойдется ремонт дома, если упаковка обоев стоит 95 000 </a:t>
            </a:r>
            <a:r>
              <a:rPr lang="ru-RU" sz="11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сум</a:t>
            </a:r>
            <a:r>
              <a:rPr lang="ru-RU" sz="1100" b="1" dirty="0">
                <a:solidFill>
                  <a:srgbClr val="211D1E"/>
                </a:solidFill>
                <a:latin typeface="Arial" panose="020B0604020202020204" pitchFamily="34" charset="0"/>
              </a:rPr>
              <a:t>, а коробка с клеем - 9 000 </a:t>
            </a:r>
            <a:r>
              <a:rPr lang="ru-RU" sz="1100" b="1" dirty="0" err="1">
                <a:solidFill>
                  <a:srgbClr val="211D1E"/>
                </a:solidFill>
                <a:latin typeface="Arial" panose="020B0604020202020204" pitchFamily="34" charset="0"/>
              </a:rPr>
              <a:t>сум</a:t>
            </a:r>
            <a:r>
              <a:rPr lang="ru-RU" sz="1100" b="1" dirty="0">
                <a:solidFill>
                  <a:srgbClr val="211D1E"/>
                </a:solidFill>
                <a:latin typeface="Arial" panose="020B0604020202020204" pitchFamily="34" charset="0"/>
              </a:rPr>
              <a:t>?</a:t>
            </a:r>
          </a:p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Ответ: купить надо 6 коробок клея и ремонт  квартиры </a:t>
            </a:r>
          </a:p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обойдётся в 3 664 000 </a:t>
            </a:r>
            <a:r>
              <a:rPr lang="ru-RU" sz="1400" b="1" dirty="0" err="1">
                <a:solidFill>
                  <a:srgbClr val="C00000"/>
                </a:solidFill>
                <a:latin typeface="Arial" panose="020B0604020202020204" pitchFamily="34" charset="0"/>
              </a:rPr>
              <a:t>сум</a:t>
            </a:r>
            <a:endParaRPr lang="ru-RU" sz="14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  <a:endParaRPr lang="ru-RU" sz="1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372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ВСПОМНИМ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474666F-F835-49E1-B120-4B84EE94BFAD}"/>
              </a:ext>
            </a:extLst>
          </p:cNvPr>
          <p:cNvSpPr/>
          <p:nvPr/>
        </p:nvSpPr>
        <p:spPr>
          <a:xfrm>
            <a:off x="212061" y="1510849"/>
            <a:ext cx="381000" cy="337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3FC0C15-631B-4B8E-BC65-36517D297435}"/>
              </a:ext>
            </a:extLst>
          </p:cNvPr>
          <p:cNvSpPr/>
          <p:nvPr/>
        </p:nvSpPr>
        <p:spPr>
          <a:xfrm>
            <a:off x="647143" y="1163631"/>
            <a:ext cx="381000" cy="3868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46B17CB-B500-42D6-A272-8325214BD568}"/>
              </a:ext>
            </a:extLst>
          </p:cNvPr>
          <p:cNvSpPr/>
          <p:nvPr/>
        </p:nvSpPr>
        <p:spPr>
          <a:xfrm>
            <a:off x="98425" y="325267"/>
            <a:ext cx="57022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   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Для того, чтобы найти объем выполненной работы, нужно умножить объем выполненной работы за единицу времени (производительность труда) на время, затраченное на выполнение этой работы.</a:t>
            </a:r>
            <a:r>
              <a:rPr lang="ru-RU" sz="1600" i="1" dirty="0">
                <a:solidFill>
                  <a:srgbClr val="92258F"/>
                </a:solidFill>
                <a:latin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70AB8DB-96F8-40EB-B3D4-7A7F245D5E3F}"/>
              </a:ext>
            </a:extLst>
          </p:cNvPr>
          <p:cNvSpPr/>
          <p:nvPr/>
        </p:nvSpPr>
        <p:spPr>
          <a:xfrm>
            <a:off x="99811" y="1201639"/>
            <a:ext cx="56388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     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Сколько посуды вымоет Наргиза за 7 минут, </a:t>
            </a:r>
          </a:p>
          <a:p>
            <a:pPr algn="just"/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если за 1 минуту она моет 5 тарелок? </a:t>
            </a:r>
          </a:p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согласно правилу, чтобы найти проделанную работу, т.е. общее количество вымытых тарелок, умножим количество вымытых тарелок за 1 минуту (производительность труда) на время, потраченное на мытье этих тарелок: 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858DEEA-E5D1-4A38-B8AD-44637F40EF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175" y="2539234"/>
            <a:ext cx="3739118" cy="386828"/>
          </a:xfrm>
          <a:prstGeom prst="rect">
            <a:avLst/>
          </a:prstGeom>
        </p:spPr>
      </p:pic>
      <p:sp>
        <p:nvSpPr>
          <p:cNvPr id="16" name="Овал 15">
            <a:extLst>
              <a:ext uri="{FF2B5EF4-FFF2-40B4-BE49-F238E27FC236}">
                <a16:creationId xmlns:a16="http://schemas.microsoft.com/office/drawing/2014/main" id="{693054E7-08C4-432F-BBDF-1BF220CE2662}"/>
              </a:ext>
            </a:extLst>
          </p:cNvPr>
          <p:cNvSpPr/>
          <p:nvPr/>
        </p:nvSpPr>
        <p:spPr>
          <a:xfrm>
            <a:off x="2934653" y="2656448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E8106FEE-D156-4007-B65B-256325190400}"/>
              </a:ext>
            </a:extLst>
          </p:cNvPr>
          <p:cNvSpPr/>
          <p:nvPr/>
        </p:nvSpPr>
        <p:spPr>
          <a:xfrm>
            <a:off x="3869293" y="2576294"/>
            <a:ext cx="1905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5 • 7 = 35 (тарелок) </a:t>
            </a:r>
            <a:endParaRPr lang="ru-RU" sz="1400" b="1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04E2C329-BCD6-4B91-8820-5326E286B307}"/>
              </a:ext>
            </a:extLst>
          </p:cNvPr>
          <p:cNvSpPr/>
          <p:nvPr/>
        </p:nvSpPr>
        <p:spPr>
          <a:xfrm>
            <a:off x="1131887" y="2884071"/>
            <a:ext cx="21178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35 тарелок </a:t>
            </a:r>
            <a:endParaRPr lang="ru-RU" sz="1600" b="1" dirty="0"/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B6C5B85D-98C7-4C08-A109-82B6EA6CA2B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6417" t="6989"/>
          <a:stretch/>
        </p:blipFill>
        <p:spPr>
          <a:xfrm>
            <a:off x="4670187" y="995693"/>
            <a:ext cx="903287" cy="693148"/>
          </a:xfrm>
          <a:prstGeom prst="rect">
            <a:avLst/>
          </a:prstGeom>
        </p:spPr>
      </p:pic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E42AD3FA-9FF1-4C8C-924D-9D85B8C56009}"/>
              </a:ext>
            </a:extLst>
          </p:cNvPr>
          <p:cNvCxnSpPr/>
          <p:nvPr/>
        </p:nvCxnSpPr>
        <p:spPr>
          <a:xfrm>
            <a:off x="4670188" y="1700366"/>
            <a:ext cx="9032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1040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ВСПОМНИМ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474666F-F835-49E1-B120-4B84EE94BFAD}"/>
              </a:ext>
            </a:extLst>
          </p:cNvPr>
          <p:cNvSpPr/>
          <p:nvPr/>
        </p:nvSpPr>
        <p:spPr>
          <a:xfrm>
            <a:off x="212061" y="1510849"/>
            <a:ext cx="381000" cy="337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3FC0C15-631B-4B8E-BC65-36517D297435}"/>
              </a:ext>
            </a:extLst>
          </p:cNvPr>
          <p:cNvSpPr/>
          <p:nvPr/>
        </p:nvSpPr>
        <p:spPr>
          <a:xfrm>
            <a:off x="647143" y="1163631"/>
            <a:ext cx="381000" cy="3868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D16A1CD-E56D-44E9-9028-414C9DF05CD2}"/>
              </a:ext>
            </a:extLst>
          </p:cNvPr>
          <p:cNvSpPr/>
          <p:nvPr/>
        </p:nvSpPr>
        <p:spPr>
          <a:xfrm>
            <a:off x="402561" y="537586"/>
            <a:ext cx="494725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A859"/>
                </a:solidFill>
                <a:latin typeface="Arial" panose="020B0604020202020204" pitchFamily="34" charset="0"/>
              </a:rPr>
              <a:t>А – объём всей выполненной работы </a:t>
            </a:r>
          </a:p>
          <a:p>
            <a:r>
              <a:rPr lang="en-US" sz="1600" b="1" dirty="0">
                <a:solidFill>
                  <a:srgbClr val="E3255B"/>
                </a:solidFill>
                <a:latin typeface="Arial" panose="020B0604020202020204" pitchFamily="34" charset="0"/>
              </a:rPr>
              <a:t>N</a:t>
            </a:r>
            <a:r>
              <a:rPr lang="ru-RU" sz="1600" b="1" dirty="0">
                <a:solidFill>
                  <a:srgbClr val="E3255B"/>
                </a:solidFill>
                <a:latin typeface="Arial" panose="020B0604020202020204" pitchFamily="34" charset="0"/>
              </a:rPr>
              <a:t> – производительность труда</a:t>
            </a:r>
          </a:p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t –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время, затраченное на выполнение работы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8361B98-A8FF-495A-B10D-BBFE492D0FE9}"/>
              </a:ext>
            </a:extLst>
          </p:cNvPr>
          <p:cNvSpPr/>
          <p:nvPr/>
        </p:nvSpPr>
        <p:spPr>
          <a:xfrm>
            <a:off x="293688" y="1357045"/>
            <a:ext cx="505612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E3255B"/>
                </a:solidFill>
                <a:latin typeface="Arial" panose="020B0604020202020204" pitchFamily="34" charset="0"/>
              </a:rPr>
              <a:t>     Для того, чтобы найти производительность труда, надо объём выполненной работы разделить на время:</a:t>
            </a:r>
            <a:endParaRPr lang="en-US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  Для того, чтобы найти время, надо объём выполненной работы разделить на производительность труда</a:t>
            </a:r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</a:rPr>
              <a:t>: </a:t>
            </a: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FE18F794-3C0F-4795-9302-A0195A84D1F1}"/>
              </a:ext>
            </a:extLst>
          </p:cNvPr>
          <p:cNvCxnSpPr>
            <a:cxnSpLocks/>
          </p:cNvCxnSpPr>
          <p:nvPr/>
        </p:nvCxnSpPr>
        <p:spPr>
          <a:xfrm>
            <a:off x="3941028" y="836832"/>
            <a:ext cx="0" cy="2712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DD13B35-3986-4319-BFEA-5FB607B2399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9057" t="-19552" r="2"/>
          <a:stretch/>
        </p:blipFill>
        <p:spPr>
          <a:xfrm>
            <a:off x="3941028" y="752586"/>
            <a:ext cx="1208087" cy="386828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3BB141FE-CF68-439E-AF95-E275A8A8F6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1473" t="20688" r="2452"/>
          <a:stretch/>
        </p:blipFill>
        <p:spPr>
          <a:xfrm>
            <a:off x="2541587" y="1904514"/>
            <a:ext cx="1143000" cy="258098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CC6A86A3-5597-4D04-BC91-79533031DC1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73007" t="24306"/>
          <a:stretch/>
        </p:blipFill>
        <p:spPr>
          <a:xfrm>
            <a:off x="3265487" y="2668813"/>
            <a:ext cx="1071492" cy="258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402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ОФОРМИТЬ РЕШЕНИЕ ЗАДАЧИ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474666F-F835-49E1-B120-4B84EE94BFAD}"/>
              </a:ext>
            </a:extLst>
          </p:cNvPr>
          <p:cNvSpPr/>
          <p:nvPr/>
        </p:nvSpPr>
        <p:spPr>
          <a:xfrm>
            <a:off x="212061" y="1510849"/>
            <a:ext cx="381000" cy="337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53FC0C15-631B-4B8E-BC65-36517D297435}"/>
              </a:ext>
            </a:extLst>
          </p:cNvPr>
          <p:cNvSpPr/>
          <p:nvPr/>
        </p:nvSpPr>
        <p:spPr>
          <a:xfrm>
            <a:off x="647143" y="1163631"/>
            <a:ext cx="381000" cy="3868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534D08A-1D39-40DC-84FF-F3FB8C0026D7}"/>
              </a:ext>
            </a:extLst>
          </p:cNvPr>
          <p:cNvSpPr/>
          <p:nvPr/>
        </p:nvSpPr>
        <p:spPr>
          <a:xfrm>
            <a:off x="65087" y="1163631"/>
            <a:ext cx="914400" cy="2511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906E983-2F03-4DC5-8A4B-C3C314A3DADF}"/>
              </a:ext>
            </a:extLst>
          </p:cNvPr>
          <p:cNvSpPr/>
          <p:nvPr/>
        </p:nvSpPr>
        <p:spPr>
          <a:xfrm>
            <a:off x="116277" y="409053"/>
            <a:ext cx="56388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       Рабочий обработал 168 деталей за 8 часов. Найдите его производительность труда. </a:t>
            </a:r>
            <a:endParaRPr lang="ru-RU" sz="1600" b="1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0B40A4EA-3D89-4189-A004-EA073220A5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160" r="624" b="18158"/>
          <a:stretch/>
        </p:blipFill>
        <p:spPr>
          <a:xfrm>
            <a:off x="116277" y="1427590"/>
            <a:ext cx="3938156" cy="1123422"/>
          </a:xfrm>
          <a:prstGeom prst="rect">
            <a:avLst/>
          </a:prstGeom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4E07B59C-1F7C-4CB0-9969-5DD6F9A5F4F2}"/>
              </a:ext>
            </a:extLst>
          </p:cNvPr>
          <p:cNvSpPr/>
          <p:nvPr/>
        </p:nvSpPr>
        <p:spPr>
          <a:xfrm>
            <a:off x="55460" y="2466465"/>
            <a:ext cx="2846228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21 деталь в час 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38E116D-A4A0-4FAC-93C2-509A7FE267E3}"/>
              </a:ext>
            </a:extLst>
          </p:cNvPr>
          <p:cNvSpPr/>
          <p:nvPr/>
        </p:nvSpPr>
        <p:spPr>
          <a:xfrm>
            <a:off x="2796106" y="1306720"/>
            <a:ext cx="139058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BB23878C-3C22-4EAF-9D7A-9B4849F106A8}"/>
              </a:ext>
            </a:extLst>
          </p:cNvPr>
          <p:cNvSpPr/>
          <p:nvPr/>
        </p:nvSpPr>
        <p:spPr>
          <a:xfrm>
            <a:off x="197340" y="1313341"/>
            <a:ext cx="899605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Дано: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endParaRPr lang="ru-RU" dirty="0"/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59FEA8F4-653C-46F4-A386-3E6FF389E1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6686" y="1251870"/>
            <a:ext cx="1502482" cy="1370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230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822F1C8-2CFF-4CAE-BD75-830B2D4044EC}"/>
              </a:ext>
            </a:extLst>
          </p:cNvPr>
          <p:cNvSpPr/>
          <p:nvPr/>
        </p:nvSpPr>
        <p:spPr>
          <a:xfrm>
            <a:off x="1588" y="373733"/>
            <a:ext cx="576738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   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Мубина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печатает 900-страничный текст за 20 дней, а Мария - за 30 дней. Сколько дней нужно работать сестрам вместе, чтобы напечатать этот текст? </a:t>
            </a:r>
            <a:endParaRPr lang="ru-RU" sz="1600" b="1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85A7349-F500-4373-A42E-2929C86977EB}"/>
              </a:ext>
            </a:extLst>
          </p:cNvPr>
          <p:cNvSpPr/>
          <p:nvPr/>
        </p:nvSpPr>
        <p:spPr>
          <a:xfrm>
            <a:off x="43926" y="1165225"/>
            <a:ext cx="1755609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Дано: </a:t>
            </a:r>
          </a:p>
          <a:p>
            <a:r>
              <a:rPr lang="ru-RU" sz="1400" b="1" dirty="0" err="1">
                <a:latin typeface="Arial" panose="020B0604020202020204" pitchFamily="34" charset="0"/>
              </a:rPr>
              <a:t>Мубина</a:t>
            </a:r>
            <a:r>
              <a:rPr lang="ru-RU" sz="1400" b="1" dirty="0">
                <a:latin typeface="Arial" panose="020B0604020202020204" pitchFamily="34" charset="0"/>
              </a:rPr>
              <a:t> – 900 стр.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 за 20 дней 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Мария – 900 стр.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 за 30 дней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Вместе? дней</a:t>
            </a:r>
            <a:endParaRPr lang="ru-RU" sz="14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8E4699B-5981-4547-BA5C-5E74A99687F9}"/>
              </a:ext>
            </a:extLst>
          </p:cNvPr>
          <p:cNvSpPr/>
          <p:nvPr/>
        </p:nvSpPr>
        <p:spPr>
          <a:xfrm>
            <a:off x="1714784" y="1092091"/>
            <a:ext cx="4010265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1) 900 : 20 = 45 (</a:t>
            </a:r>
            <a:r>
              <a:rPr lang="ru-RU" sz="1400" b="1" dirty="0" err="1">
                <a:latin typeface="Arial" panose="020B0604020202020204" pitchFamily="34" charset="0"/>
              </a:rPr>
              <a:t>стр</a:t>
            </a:r>
            <a:r>
              <a:rPr lang="ru-RU" sz="1400" b="1" dirty="0">
                <a:latin typeface="Arial" panose="020B0604020202020204" pitchFamily="34" charset="0"/>
              </a:rPr>
              <a:t>) –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за 1 день </a:t>
            </a:r>
            <a:r>
              <a:rPr lang="ru-RU" sz="1400" b="1" dirty="0" err="1">
                <a:solidFill>
                  <a:srgbClr val="0070C0"/>
                </a:solidFill>
                <a:latin typeface="Arial" panose="020B0604020202020204" pitchFamily="34" charset="0"/>
              </a:rPr>
              <a:t>Мубина</a:t>
            </a:r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400" b="1" dirty="0">
                <a:latin typeface="Arial" panose="020B0604020202020204" pitchFamily="34" charset="0"/>
              </a:rPr>
              <a:t>2) 900 : 30 = 30 (</a:t>
            </a:r>
            <a:r>
              <a:rPr lang="ru-RU" sz="1400" b="1" dirty="0" err="1">
                <a:latin typeface="Arial" panose="020B0604020202020204" pitchFamily="34" charset="0"/>
              </a:rPr>
              <a:t>стр</a:t>
            </a:r>
            <a:r>
              <a:rPr lang="ru-RU" sz="1400" b="1" dirty="0">
                <a:latin typeface="Arial" panose="020B0604020202020204" pitchFamily="34" charset="0"/>
              </a:rPr>
              <a:t>) – 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за 1 день Мария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3) 45 + 30 = 75 (</a:t>
            </a:r>
            <a:r>
              <a:rPr lang="ru-RU" sz="1400" b="1" dirty="0" err="1">
                <a:latin typeface="Arial" panose="020B0604020202020204" pitchFamily="34" charset="0"/>
              </a:rPr>
              <a:t>стр</a:t>
            </a:r>
            <a:r>
              <a:rPr lang="ru-RU" sz="1400" b="1" dirty="0">
                <a:latin typeface="Arial" panose="020B0604020202020204" pitchFamily="34" charset="0"/>
              </a:rPr>
              <a:t>) – 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за 1 день вместе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4) 900 : 75 = 12 (дней) –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вместе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вместе напечатают текст за 12 дней</a:t>
            </a:r>
            <a:endParaRPr lang="ru-RU" sz="1400" dirty="0"/>
          </a:p>
        </p:txBody>
      </p:sp>
      <p:pic>
        <p:nvPicPr>
          <p:cNvPr id="2050" name="Picture 2" descr="Manos Escribiendo Escritor De Texto Autor Blog Escriba A Máquina De La  Textura De Madera Escritorio Ilustración Opinión De ángulo Superior Plana  Del Vector Fotos, Retratos, Imágenes Y Fotografía De Archivo Libres">
            <a:extLst>
              <a:ext uri="{FF2B5EF4-FFF2-40B4-BE49-F238E27FC236}">
                <a16:creationId xmlns:a16="http://schemas.microsoft.com/office/drawing/2014/main" id="{83FEE4E0-AF1F-44D2-AC31-33A71D42BB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6707" y="1033146"/>
            <a:ext cx="1905000" cy="1613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2558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FE41A7E-E42D-4D71-B996-57056ADE68C3}"/>
              </a:ext>
            </a:extLst>
          </p:cNvPr>
          <p:cNvSpPr/>
          <p:nvPr/>
        </p:nvSpPr>
        <p:spPr>
          <a:xfrm>
            <a:off x="14466" y="378670"/>
            <a:ext cx="57673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496. Принтер печатает 7 страниц за 1 минуту. Сколько страниц напечатает принтер за а) 2; б) 3; в) 5; г) 8;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е) 10 минут? Заполните таблицу. </a:t>
            </a:r>
            <a:endParaRPr lang="ru-RU" sz="16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8B0918F-56E9-4FC2-9E6A-41E6F69CEC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78" y="1335834"/>
            <a:ext cx="5768975" cy="139870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B98F9C6-BC92-46EF-9354-31790CDD7694}"/>
              </a:ext>
            </a:extLst>
          </p:cNvPr>
          <p:cNvSpPr/>
          <p:nvPr/>
        </p:nvSpPr>
        <p:spPr>
          <a:xfrm>
            <a:off x="2734136" y="2207326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14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F9E4E6C-13A3-4F1C-8DEA-0088F0D954DD}"/>
              </a:ext>
            </a:extLst>
          </p:cNvPr>
          <p:cNvSpPr/>
          <p:nvPr/>
        </p:nvSpPr>
        <p:spPr>
          <a:xfrm>
            <a:off x="3875087" y="2207326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35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1B0939E-E0DD-4483-9751-6A06A426358F}"/>
              </a:ext>
            </a:extLst>
          </p:cNvPr>
          <p:cNvSpPr/>
          <p:nvPr/>
        </p:nvSpPr>
        <p:spPr>
          <a:xfrm>
            <a:off x="3317653" y="2207326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21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90C075E-2D15-4416-A156-CAF464A045D0}"/>
              </a:ext>
            </a:extLst>
          </p:cNvPr>
          <p:cNvSpPr/>
          <p:nvPr/>
        </p:nvSpPr>
        <p:spPr>
          <a:xfrm>
            <a:off x="4484687" y="2178922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56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D9CA4D2-1363-4EBD-A4BB-9DB38831AB9D}"/>
              </a:ext>
            </a:extLst>
          </p:cNvPr>
          <p:cNvSpPr/>
          <p:nvPr/>
        </p:nvSpPr>
        <p:spPr>
          <a:xfrm>
            <a:off x="5094287" y="2159213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70 </a:t>
            </a:r>
            <a:endParaRPr lang="ru-RU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DE683F19-D3B3-4D8C-B0AD-AE1AE1E3AB22}"/>
                  </a:ext>
                </a:extLst>
              </p:cNvPr>
              <p:cNvSpPr/>
              <p:nvPr/>
            </p:nvSpPr>
            <p:spPr>
              <a:xfrm>
                <a:off x="3000444" y="2765425"/>
                <a:ext cx="20938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1) 7</a:t>
                </a:r>
                <a:r>
                  <a:rPr lang="en-US" altLang="ru-RU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2 = 14 (</a:t>
                </a:r>
                <a:r>
                  <a:rPr lang="ru-RU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стр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 </a:t>
                </a:r>
                <a:endParaRPr lang="ru-RU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DE683F19-D3B3-4D8C-B0AD-AE1AE1E3AB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0444" y="2765425"/>
                <a:ext cx="2093843" cy="369332"/>
              </a:xfrm>
              <a:prstGeom prst="rect">
                <a:avLst/>
              </a:prstGeom>
              <a:blipFill>
                <a:blip r:embed="rId4"/>
                <a:stretch>
                  <a:fillRect l="-2326" t="-10000" r="-1453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CEC7DC12-DC69-4C74-A8ED-BAD9D11A573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79057" t="-19552" r="2"/>
          <a:stretch/>
        </p:blipFill>
        <p:spPr>
          <a:xfrm>
            <a:off x="750260" y="2756677"/>
            <a:ext cx="1208087" cy="386828"/>
          </a:xfrm>
          <a:prstGeom prst="rect">
            <a:avLst/>
          </a:prstGeom>
        </p:spPr>
      </p:pic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1B654C0-BB1D-49DE-92FE-163503C8C6CA}"/>
              </a:ext>
            </a:extLst>
          </p:cNvPr>
          <p:cNvCxnSpPr>
            <a:cxnSpLocks/>
          </p:cNvCxnSpPr>
          <p:nvPr/>
        </p:nvCxnSpPr>
        <p:spPr>
          <a:xfrm>
            <a:off x="750260" y="2853384"/>
            <a:ext cx="0" cy="2813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418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32D0E03-009D-417E-943D-493E8706F3BD}"/>
              </a:ext>
            </a:extLst>
          </p:cNvPr>
          <p:cNvSpPr/>
          <p:nvPr/>
        </p:nvSpPr>
        <p:spPr>
          <a:xfrm>
            <a:off x="64292" y="409053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</a:t>
            </a:r>
            <a:r>
              <a:rPr lang="ru-RU" sz="1600" b="1" dirty="0">
                <a:latin typeface="Arial" panose="020B0604020202020204" pitchFamily="34" charset="0"/>
              </a:rPr>
              <a:t>Тракторист вспахивает 20 га земли за 5 часов. Сколько га земли он вспашет за 7 часов, если будет 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работать с той же производительностью?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D0DB1A6-C794-48F5-A1E3-D1081D46019F}"/>
              </a:ext>
            </a:extLst>
          </p:cNvPr>
          <p:cNvSpPr/>
          <p:nvPr/>
        </p:nvSpPr>
        <p:spPr>
          <a:xfrm>
            <a:off x="217487" y="1276268"/>
            <a:ext cx="1614545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Дано:</a:t>
            </a:r>
          </a:p>
          <a:p>
            <a:r>
              <a:rPr lang="ru-RU" b="1" dirty="0">
                <a:latin typeface="Arial" panose="020B0604020202020204" pitchFamily="34" charset="0"/>
              </a:rPr>
              <a:t>А = 20 га</a:t>
            </a:r>
          </a:p>
          <a:p>
            <a:r>
              <a:rPr lang="en-US" b="1" dirty="0">
                <a:latin typeface="Arial" panose="020B0604020202020204" pitchFamily="34" charset="0"/>
              </a:rPr>
              <a:t>t</a:t>
            </a:r>
            <a:r>
              <a:rPr lang="ru-RU" b="1" dirty="0">
                <a:latin typeface="Arial" panose="020B0604020202020204" pitchFamily="34" charset="0"/>
              </a:rPr>
              <a:t> = </a:t>
            </a:r>
            <a:r>
              <a:rPr lang="en-US" b="1" dirty="0">
                <a:latin typeface="Arial" panose="020B0604020202020204" pitchFamily="34" charset="0"/>
              </a:rPr>
              <a:t>5 </a:t>
            </a:r>
            <a:r>
              <a:rPr lang="ru-RU" b="1" dirty="0">
                <a:latin typeface="Arial" panose="020B0604020202020204" pitchFamily="34" charset="0"/>
              </a:rPr>
              <a:t>ч</a:t>
            </a:r>
          </a:p>
          <a:p>
            <a:r>
              <a:rPr lang="en-US" b="1" dirty="0">
                <a:latin typeface="Arial" panose="020B0604020202020204" pitchFamily="34" charset="0"/>
              </a:rPr>
              <a:t>t = 7</a:t>
            </a:r>
            <a:r>
              <a:rPr lang="ru-RU" b="1" dirty="0">
                <a:latin typeface="Arial" panose="020B0604020202020204" pitchFamily="34" charset="0"/>
              </a:rPr>
              <a:t>ч-?га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(А)</a:t>
            </a:r>
          </a:p>
          <a:p>
            <a:r>
              <a:rPr lang="en-US" b="1" dirty="0">
                <a:latin typeface="Arial" panose="020B0604020202020204" pitchFamily="34" charset="0"/>
              </a:rPr>
              <a:t>N-</a:t>
            </a:r>
            <a:r>
              <a:rPr lang="ru-RU" b="1" dirty="0">
                <a:latin typeface="Arial" panose="020B0604020202020204" pitchFamily="34" charset="0"/>
              </a:rPr>
              <a:t>?</a:t>
            </a:r>
          </a:p>
          <a:p>
            <a:endParaRPr lang="ru-RU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FF9442AF-AD4B-419A-8EAA-A015EA0EF0FB}"/>
              </a:ext>
            </a:extLst>
          </p:cNvPr>
          <p:cNvSpPr/>
          <p:nvPr/>
        </p:nvSpPr>
        <p:spPr>
          <a:xfrm>
            <a:off x="1817687" y="1267410"/>
            <a:ext cx="2172390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</a:t>
            </a:r>
          </a:p>
          <a:p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N = A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 t</a:t>
            </a:r>
          </a:p>
          <a:p>
            <a:r>
              <a:rPr lang="en-US" b="1" dirty="0">
                <a:latin typeface="Arial" panose="020B0604020202020204" pitchFamily="34" charset="0"/>
              </a:rPr>
              <a:t>N = 20 </a:t>
            </a:r>
            <a:r>
              <a:rPr lang="ru-RU" b="1" dirty="0">
                <a:latin typeface="Arial" panose="020B0604020202020204" pitchFamily="34" charset="0"/>
              </a:rPr>
              <a:t>:</a:t>
            </a:r>
            <a:r>
              <a:rPr lang="en-US" b="1" dirty="0">
                <a:latin typeface="Arial" panose="020B0604020202020204" pitchFamily="34" charset="0"/>
              </a:rPr>
              <a:t> 5</a:t>
            </a:r>
            <a:r>
              <a:rPr lang="ru-RU" b="1" dirty="0">
                <a:latin typeface="Arial" panose="020B0604020202020204" pitchFamily="34" charset="0"/>
              </a:rPr>
              <a:t> = 4(га/ч)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 =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N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∙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 t</a:t>
            </a:r>
          </a:p>
          <a:p>
            <a:r>
              <a:rPr lang="ru-RU" b="1" dirty="0">
                <a:latin typeface="Arial" panose="020B0604020202020204" pitchFamily="34" charset="0"/>
              </a:rPr>
              <a:t>А = 4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</a:rPr>
              <a:t>∙ 7 = 28 (га)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756D3256-C4BD-49FD-A83D-07A8A312C725}"/>
              </a:ext>
            </a:extLst>
          </p:cNvPr>
          <p:cNvSpPr/>
          <p:nvPr/>
        </p:nvSpPr>
        <p:spPr>
          <a:xfrm>
            <a:off x="167711" y="2835797"/>
            <a:ext cx="51475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28 га вспашет тракторист за 7 часов</a:t>
            </a:r>
            <a:endParaRPr lang="ru-RU" dirty="0"/>
          </a:p>
        </p:txBody>
      </p:sp>
      <p:pic>
        <p:nvPicPr>
          <p:cNvPr id="18" name="Picture 2" descr="трактор поля редакционное стоковое фото. изображение насчитывающей поле -  3769353">
            <a:extLst>
              <a:ext uri="{FF2B5EF4-FFF2-40B4-BE49-F238E27FC236}">
                <a16:creationId xmlns:a16="http://schemas.microsoft.com/office/drawing/2014/main" id="{40C647EC-7F37-45E7-AA83-3B4C5B3622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21" r="24000" b="13185"/>
          <a:stretch/>
        </p:blipFill>
        <p:spPr bwMode="auto">
          <a:xfrm>
            <a:off x="3875087" y="1322434"/>
            <a:ext cx="1828005" cy="1366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4492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288" y="22225"/>
            <a:ext cx="4900931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D90CF07-E34A-4D8A-87CD-068D9C0F0BC6}"/>
              </a:ext>
            </a:extLst>
          </p:cNvPr>
          <p:cNvSpPr/>
          <p:nvPr/>
        </p:nvSpPr>
        <p:spPr>
          <a:xfrm>
            <a:off x="46459" y="379654"/>
            <a:ext cx="57022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498. Студент должен написать 48-страничную проектную работу. За сколько дней он завершит проект, если в день он пишет:  а) 2; б) 3; в) 4; г) 6: д) 8; ж) 12 страниц? Заполните таблицу </a:t>
            </a:r>
            <a:endParaRPr lang="ru-RU" sz="14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45E48B9-1534-4FB4-823A-81D18CA5404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92"/>
          <a:stretch/>
        </p:blipFill>
        <p:spPr>
          <a:xfrm>
            <a:off x="96554" y="1333761"/>
            <a:ext cx="5602107" cy="1447801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2E25647-54EE-4E52-8532-CB2A8CEE0A55}"/>
              </a:ext>
            </a:extLst>
          </p:cNvPr>
          <p:cNvSpPr/>
          <p:nvPr/>
        </p:nvSpPr>
        <p:spPr>
          <a:xfrm>
            <a:off x="2505731" y="2376548"/>
            <a:ext cx="5773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24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CD79A01-5C04-4D6E-8DAD-229E9529E718}"/>
              </a:ext>
            </a:extLst>
          </p:cNvPr>
          <p:cNvSpPr/>
          <p:nvPr/>
        </p:nvSpPr>
        <p:spPr>
          <a:xfrm>
            <a:off x="3083036" y="2376548"/>
            <a:ext cx="5033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1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6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BD5CD10-7307-43E3-B852-0C350BB259C6}"/>
              </a:ext>
            </a:extLst>
          </p:cNvPr>
          <p:cNvSpPr/>
          <p:nvPr/>
        </p:nvSpPr>
        <p:spPr>
          <a:xfrm>
            <a:off x="3586385" y="2355329"/>
            <a:ext cx="5795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1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BB7A634B-38E1-4205-9F9E-BD80BE6A7EA2}"/>
              </a:ext>
            </a:extLst>
          </p:cNvPr>
          <p:cNvSpPr/>
          <p:nvPr/>
        </p:nvSpPr>
        <p:spPr>
          <a:xfrm>
            <a:off x="4114657" y="2365939"/>
            <a:ext cx="5033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8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4A0993EC-4774-489E-B9BB-43B69FC2233E}"/>
              </a:ext>
            </a:extLst>
          </p:cNvPr>
          <p:cNvSpPr/>
          <p:nvPr/>
        </p:nvSpPr>
        <p:spPr>
          <a:xfrm>
            <a:off x="4668102" y="2357519"/>
            <a:ext cx="4290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6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DF4B8B29-FC08-4BC5-B009-E2A3E52FF5B2}"/>
              </a:ext>
            </a:extLst>
          </p:cNvPr>
          <p:cNvSpPr/>
          <p:nvPr/>
        </p:nvSpPr>
        <p:spPr>
          <a:xfrm>
            <a:off x="5204138" y="2355329"/>
            <a:ext cx="4290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4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4CC06772-40D6-4FFB-8BB5-C7A28CA4CC0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3007" t="24306"/>
          <a:stretch/>
        </p:blipFill>
        <p:spPr>
          <a:xfrm>
            <a:off x="408816" y="2865196"/>
            <a:ext cx="1071492" cy="25809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83F4DE11-B49B-4F26-9466-940241317265}"/>
                  </a:ext>
                </a:extLst>
              </p:cNvPr>
              <p:cNvSpPr/>
              <p:nvPr/>
            </p:nvSpPr>
            <p:spPr>
              <a:xfrm>
                <a:off x="1925831" y="2844435"/>
                <a:ext cx="21996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1) 48</a:t>
                </a:r>
                <a:r>
                  <a:rPr lang="en-US" altLang="ru-RU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2 = 24 (дня)</a:t>
                </a:r>
                <a:endParaRPr lang="ru-RU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83F4DE11-B49B-4F26-9466-94024131726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5831" y="2844435"/>
                <a:ext cx="2199641" cy="369332"/>
              </a:xfrm>
              <a:prstGeom prst="rect">
                <a:avLst/>
              </a:prstGeom>
              <a:blipFill>
                <a:blip r:embed="rId5"/>
                <a:stretch>
                  <a:fillRect l="-2493" t="-10000" r="-1662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9114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19979</TotalTime>
  <Words>788</Words>
  <Application>Microsoft Office PowerPoint</Application>
  <PresentationFormat>Произвольный</PresentationFormat>
  <Paragraphs>104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ПРОВЕРКА  САМОСТОЯТЕЛЬНОЙ  РАБОТЫ</vt:lpstr>
      <vt:lpstr>ВСПОМНИМ</vt:lpstr>
      <vt:lpstr>ВСПОМНИМ</vt:lpstr>
      <vt:lpstr>КАК ОФОРМИТЬ РЕШЕНИЕ ЗАДАЧИ</vt:lpstr>
      <vt:lpstr>РЕШЕНИЕ ЗАДАЧ</vt:lpstr>
      <vt:lpstr>РЕШЕНИЕ ЗАДАЧ</vt:lpstr>
      <vt:lpstr>РЕШЕНИЕ ЗАДАЧ</vt:lpstr>
      <vt:lpstr>РЕШЕНИЕ ЗАДАЧ</vt:lpstr>
      <vt:lpstr>ЗАДАНИЯ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1560</cp:revision>
  <cp:lastPrinted>2020-09-30T03:25:16Z</cp:lastPrinted>
  <dcterms:created xsi:type="dcterms:W3CDTF">2020-04-09T07:32:19Z</dcterms:created>
  <dcterms:modified xsi:type="dcterms:W3CDTF">2020-10-30T14:30:15Z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