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3" r:id="rId1"/>
  </p:sldMasterIdLst>
  <p:notesMasterIdLst>
    <p:notesMasterId r:id="rId13"/>
  </p:notesMasterIdLst>
  <p:handoutMasterIdLst>
    <p:handoutMasterId r:id="rId14"/>
  </p:handoutMasterIdLst>
  <p:sldIdLst>
    <p:sldId id="528" r:id="rId2"/>
    <p:sldId id="744" r:id="rId3"/>
    <p:sldId id="678" r:id="rId4"/>
    <p:sldId id="745" r:id="rId5"/>
    <p:sldId id="746" r:id="rId6"/>
    <p:sldId id="725" r:id="rId7"/>
    <p:sldId id="747" r:id="rId8"/>
    <p:sldId id="748" r:id="rId9"/>
    <p:sldId id="749" r:id="rId10"/>
    <p:sldId id="751" r:id="rId11"/>
    <p:sldId id="480" r:id="rId12"/>
  </p:sldIdLst>
  <p:sldSz cx="5768975" cy="3244850"/>
  <p:notesSz cx="9866313" cy="6735763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  <a:srgbClr val="E3255B"/>
    <a:srgbClr val="AA1695"/>
    <a:srgbClr val="BAB9D9"/>
    <a:srgbClr val="FAD2C9"/>
    <a:srgbClr val="FFFAC4"/>
    <a:srgbClr val="030121"/>
    <a:srgbClr val="B89E9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660"/>
  </p:normalViewPr>
  <p:slideViewPr>
    <p:cSldViewPr>
      <p:cViewPr varScale="1">
        <p:scale>
          <a:sx n="140" d="100"/>
          <a:sy n="140" d="100"/>
        </p:scale>
        <p:origin x="996" y="108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17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480B5ED-0184-4641-8B39-8340A9A00A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A05CFF-9AF4-4F9B-BB9A-BB7BC03F5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47B9AB-696C-4DF1-B488-04147F4FAC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759E4-E530-4602-B28C-64032CFA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DF31-001B-4685-B3EB-A27169C24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4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834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r">
              <a:defRPr sz="2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8469" tIns="84235" rIns="168469" bIns="842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090" y="3199818"/>
            <a:ext cx="7894137" cy="3031752"/>
          </a:xfrm>
          <a:prstGeom prst="rect">
            <a:avLst/>
          </a:prstGeom>
        </p:spPr>
        <p:txBody>
          <a:bodyPr vert="horz" lIns="168469" tIns="84235" rIns="168469" bIns="842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834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r">
              <a:defRPr sz="2200"/>
            </a:lvl1pPr>
          </a:lstStyle>
          <a:p>
            <a:fld id="{7A6411C4-7043-4456-B984-BDE449DF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739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DAFB0E-27B0-4BB7-8B90-35C3603B5B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4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41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2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9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2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3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15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8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5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10" y="1137701"/>
            <a:ext cx="3675136" cy="778945"/>
          </a:xfrm>
        </p:spPr>
        <p:txBody>
          <a:bodyPr anchor="b">
            <a:noAutofit/>
          </a:bodyPr>
          <a:lstStyle>
            <a:lvl1pPr algn="r">
              <a:defRPr sz="2555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10" y="1916644"/>
            <a:ext cx="3675136" cy="5189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288431"/>
            <a:ext cx="4067746" cy="1610407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6426" y="1718569"/>
            <a:ext cx="3418479" cy="18026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5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56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914117"/>
            <a:ext cx="4067746" cy="1228037"/>
          </a:xfrm>
        </p:spPr>
        <p:txBody>
          <a:bodyPr anchor="b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6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05" y="288431"/>
            <a:ext cx="4063741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accent1"/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0121" y="288431"/>
            <a:ext cx="617374" cy="248471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499" y="288431"/>
            <a:ext cx="3340701" cy="24847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5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6" y="132463"/>
            <a:ext cx="4903630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2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2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6" y="441663"/>
            <a:ext cx="4903630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76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1277911"/>
            <a:ext cx="4067746" cy="864243"/>
          </a:xfrm>
        </p:spPr>
        <p:txBody>
          <a:bodyPr anchor="b"/>
          <a:lstStyle>
            <a:lvl1pPr algn="l">
              <a:defRPr sz="189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407097"/>
          </a:xfrm>
        </p:spPr>
        <p:txBody>
          <a:bodyPr anchor="t"/>
          <a:lstStyle>
            <a:lvl1pPr marL="0" indent="0" algn="l">
              <a:buNone/>
              <a:defRPr sz="9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9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499" y="1022279"/>
            <a:ext cx="1979789" cy="18361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457" y="1022279"/>
            <a:ext cx="1979789" cy="18361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747" y="1022465"/>
            <a:ext cx="1980541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747" y="1295123"/>
            <a:ext cx="1980541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706" y="1022465"/>
            <a:ext cx="1980539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07707" y="1295123"/>
            <a:ext cx="1980538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9704-BF7D-4231-A5E8-A5E132FC5C1D}" type="datetime1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B37-E9E0-4D16-9404-785B81C05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709062"/>
            <a:ext cx="1823874" cy="604904"/>
          </a:xfrm>
        </p:spPr>
        <p:txBody>
          <a:bodyPr anchor="b">
            <a:normAutofit/>
          </a:bodyPr>
          <a:lstStyle>
            <a:lvl1pPr>
              <a:defRPr sz="9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541" y="243636"/>
            <a:ext cx="2135704" cy="261482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1313965"/>
            <a:ext cx="1823874" cy="122282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216237" indent="0">
              <a:buNone/>
              <a:defRPr sz="662"/>
            </a:lvl2pPr>
            <a:lvl3pPr marL="432473" indent="0">
              <a:buNone/>
              <a:defRPr sz="568"/>
            </a:lvl3pPr>
            <a:lvl4pPr marL="648710" indent="0">
              <a:buNone/>
              <a:defRPr sz="473"/>
            </a:lvl4pPr>
            <a:lvl5pPr marL="864946" indent="0">
              <a:buNone/>
              <a:defRPr sz="473"/>
            </a:lvl5pPr>
            <a:lvl6pPr marL="1081182" indent="0">
              <a:buNone/>
              <a:defRPr sz="473"/>
            </a:lvl6pPr>
            <a:lvl7pPr marL="1297419" indent="0">
              <a:buNone/>
              <a:defRPr sz="473"/>
            </a:lvl7pPr>
            <a:lvl8pPr marL="1513655" indent="0">
              <a:buNone/>
              <a:defRPr sz="473"/>
            </a:lvl8pPr>
            <a:lvl9pPr marL="1729892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271395"/>
            <a:ext cx="4067746" cy="268151"/>
          </a:xfrm>
        </p:spPr>
        <p:txBody>
          <a:bodyPr anchor="b">
            <a:normAutofit/>
          </a:bodyPr>
          <a:lstStyle>
            <a:lvl1pPr algn="l">
              <a:defRPr sz="113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499" y="288431"/>
            <a:ext cx="4067746" cy="1819594"/>
          </a:xfrm>
        </p:spPr>
        <p:txBody>
          <a:bodyPr anchor="t">
            <a:normAutofit/>
          </a:bodyPr>
          <a:lstStyle>
            <a:lvl1pPr marL="0" indent="0" algn="ctr">
              <a:buNone/>
              <a:defRPr sz="757"/>
            </a:lvl1pPr>
            <a:lvl2pPr marL="216301" indent="0">
              <a:buNone/>
              <a:defRPr sz="757"/>
            </a:lvl2pPr>
            <a:lvl3pPr marL="432603" indent="0">
              <a:buNone/>
              <a:defRPr sz="757"/>
            </a:lvl3pPr>
            <a:lvl4pPr marL="648904" indent="0">
              <a:buNone/>
              <a:defRPr sz="757"/>
            </a:lvl4pPr>
            <a:lvl5pPr marL="865205" indent="0">
              <a:buNone/>
              <a:defRPr sz="757"/>
            </a:lvl5pPr>
            <a:lvl6pPr marL="1081507" indent="0">
              <a:buNone/>
              <a:defRPr sz="757"/>
            </a:lvl6pPr>
            <a:lvl7pPr marL="1297808" indent="0">
              <a:buNone/>
              <a:defRPr sz="757"/>
            </a:lvl7pPr>
            <a:lvl8pPr marL="1514109" indent="0">
              <a:buNone/>
              <a:defRPr sz="757"/>
            </a:lvl8pPr>
            <a:lvl9pPr marL="1730411" indent="0">
              <a:buNone/>
              <a:defRPr sz="75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2539546"/>
            <a:ext cx="4067746" cy="318913"/>
          </a:xfrm>
        </p:spPr>
        <p:txBody>
          <a:bodyPr>
            <a:normAutofit/>
          </a:bodyPr>
          <a:lstStyle>
            <a:lvl1pPr marL="0" indent="0">
              <a:buNone/>
              <a:defRPr sz="568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499" y="1022279"/>
            <a:ext cx="4067746" cy="183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9304" y="2858460"/>
            <a:ext cx="431509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99" y="2858460"/>
            <a:ext cx="2979886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905" y="2858460"/>
            <a:ext cx="323340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l" defTabSz="216301" rtl="0" eaLnBrk="1" latinLnBrk="0" hangingPunct="1">
        <a:spcBef>
          <a:spcPct val="0"/>
        </a:spcBef>
        <a:buNone/>
        <a:defRPr sz="170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2226" indent="-162226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1490" indent="-135188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753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7055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356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89657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05959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22260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38561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1pPr>
      <a:lvl2pPr marL="21630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2pPr>
      <a:lvl3pPr marL="432603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3pPr>
      <a:lvl4pPr marL="648904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4pPr>
      <a:lvl5pPr marL="865205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5pPr>
      <a:lvl6pPr marL="1081507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6pPr>
      <a:lvl7pPr marL="1297808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7pPr>
      <a:lvl8pPr marL="1514109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8pPr>
      <a:lvl9pPr marL="173041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0"/>
            <a:ext cx="5768975" cy="10291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488" y="250825"/>
            <a:ext cx="3482756" cy="537833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399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3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98487" y="1293150"/>
            <a:ext cx="3124200" cy="1552983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spcBef>
                <a:spcPts val="11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  <a:b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РЕШЕНИЕ ЗАДАЧ ЭКОНОМИЧЕСКОГО  СОДЕРЖАНИЯ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20488" y="1470025"/>
            <a:ext cx="346397" cy="12954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2916" y="242202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2916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10145" y="243294"/>
            <a:ext cx="612743" cy="385356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65670" y="576064"/>
            <a:ext cx="671534" cy="166236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001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001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7" y="327025"/>
            <a:ext cx="481781" cy="488472"/>
          </a:xfrm>
          <a:prstGeom prst="rect">
            <a:avLst/>
          </a:prstGeom>
        </p:spPr>
      </p:pic>
      <p:pic>
        <p:nvPicPr>
          <p:cNvPr id="3" name="Picture 2" descr="Презентация к уроку математики ко 2 классе по теме &quot;Задачи с величинами:  цена, количество, стоимость&quot;. УМК &quot;Школа России&quot;">
            <a:extLst>
              <a:ext uri="{FF2B5EF4-FFF2-40B4-BE49-F238E27FC236}">
                <a16:creationId xmlns:a16="http://schemas.microsoft.com/office/drawing/2014/main" id="{EA3A3A26-7530-48C8-9F63-2AF863181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50001" r="51743" b="5381"/>
          <a:stretch/>
        </p:blipFill>
        <p:spPr bwMode="auto">
          <a:xfrm>
            <a:off x="3734146" y="1277382"/>
            <a:ext cx="1905000" cy="1447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Не бойтесь клеить флизелиновые обои, это просто! | Я сам! | Яндекс Дзен">
            <a:extLst>
              <a:ext uri="{FF2B5EF4-FFF2-40B4-BE49-F238E27FC236}">
                <a16:creationId xmlns:a16="http://schemas.microsoft.com/office/drawing/2014/main" id="{148432BE-773C-419E-9E5B-0B8072924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0" b="14766"/>
          <a:stretch/>
        </p:blipFill>
        <p:spPr bwMode="auto">
          <a:xfrm>
            <a:off x="3646487" y="936625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146D5E-3AA3-4A73-9570-717EC771CB8B}"/>
              </a:ext>
            </a:extLst>
          </p:cNvPr>
          <p:cNvSpPr/>
          <p:nvPr/>
        </p:nvSpPr>
        <p:spPr>
          <a:xfrm>
            <a:off x="50661" y="458312"/>
            <a:ext cx="5214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 </a:t>
            </a:r>
            <a:r>
              <a:rPr lang="ru-RU" sz="1400" b="1" dirty="0">
                <a:latin typeface="Arial" panose="020B0604020202020204" pitchFamily="34" charset="0"/>
              </a:rPr>
              <a:t>р = 70000  </a:t>
            </a:r>
            <a:r>
              <a:rPr lang="ru-RU" sz="1400" b="1" dirty="0" err="1">
                <a:latin typeface="Arial" panose="020B0604020202020204" pitchFamily="34" charset="0"/>
              </a:rPr>
              <a:t>сум</a:t>
            </a:r>
            <a:r>
              <a:rPr lang="ru-RU" sz="1400" b="1" dirty="0">
                <a:latin typeface="Arial" panose="020B0604020202020204" pitchFamily="34" charset="0"/>
              </a:rPr>
              <a:t> – 1 рулон обоев, надо </a:t>
            </a:r>
            <a:r>
              <a:rPr lang="ru-RU" sz="1400" b="1">
                <a:latin typeface="Arial" panose="020B0604020202020204" pitchFamily="34" charset="0"/>
              </a:rPr>
              <a:t>42 рулона</a:t>
            </a:r>
            <a:endParaRPr lang="ru-RU" sz="1400" b="1" dirty="0">
              <a:latin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р = 10000 </a:t>
            </a:r>
            <a:r>
              <a:rPr lang="ru-RU" sz="14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– 1 коробка клея для 8 рулонов</a:t>
            </a:r>
          </a:p>
          <a:p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? коробок клея</a:t>
            </a:r>
            <a:endParaRPr lang="ru-RU" sz="1400" b="1" dirty="0">
              <a:latin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</a:rPr>
              <a:t>? </a:t>
            </a:r>
            <a:r>
              <a:rPr lang="ru-RU" sz="1400" b="1" dirty="0" err="1">
                <a:latin typeface="Arial" panose="020B0604020202020204" pitchFamily="34" charset="0"/>
              </a:rPr>
              <a:t>сум</a:t>
            </a:r>
            <a:r>
              <a:rPr lang="ru-RU" sz="1400" b="1" dirty="0">
                <a:latin typeface="Arial" panose="020B0604020202020204" pitchFamily="34" charset="0"/>
              </a:rPr>
              <a:t> на ремонт дома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9D148394-3668-4F60-9DCE-ECFA13D5F054}"/>
                  </a:ext>
                </a:extLst>
              </p:cNvPr>
              <p:cNvSpPr/>
              <p:nvPr/>
            </p:nvSpPr>
            <p:spPr>
              <a:xfrm>
                <a:off x="50661" y="1595548"/>
                <a:ext cx="5764399" cy="1600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</a:t>
                </a:r>
              </a:p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1) 70 000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42 = 2 940 000 (</a:t>
                </a:r>
                <a:r>
                  <a:rPr lang="ru-RU" sz="1400" b="1" dirty="0" err="1">
                    <a:solidFill>
                      <a:srgbClr val="0070C0"/>
                    </a:solidFill>
                    <a:latin typeface="Arial" panose="020B0604020202020204" pitchFamily="34" charset="0"/>
                  </a:rPr>
                  <a:t>сум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) – на обои</a:t>
                </a:r>
              </a:p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2) 42 : 8 = 5 (2 ост.) – 5 коробок не хватит, надо взять 6 коробок</a:t>
                </a:r>
              </a:p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3) 10 000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6 = 60 000 (</a:t>
                </a:r>
                <a:r>
                  <a:rPr lang="ru-RU" sz="1400" b="1" dirty="0" err="1">
                    <a:solidFill>
                      <a:srgbClr val="0070C0"/>
                    </a:solidFill>
                    <a:latin typeface="Arial" panose="020B0604020202020204" pitchFamily="34" charset="0"/>
                  </a:rPr>
                  <a:t>сум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) – на клей</a:t>
                </a:r>
              </a:p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4) 2 940 000 + 60 000 = 3 000 000 (</a:t>
                </a:r>
                <a:r>
                  <a:rPr lang="ru-RU" sz="1400" b="1" dirty="0" err="1">
                    <a:solidFill>
                      <a:srgbClr val="0070C0"/>
                    </a:solidFill>
                    <a:latin typeface="Arial" panose="020B0604020202020204" pitchFamily="34" charset="0"/>
                  </a:rPr>
                  <a:t>сум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) – на ремонт квартиры</a:t>
                </a:r>
              </a:p>
              <a:p>
                <a:r>
                  <a:rPr lang="ru-RU" sz="1400" b="1" dirty="0">
                    <a:solidFill>
                      <a:srgbClr val="00A859"/>
                    </a:solidFill>
                    <a:latin typeface="Arial" panose="020B0604020202020204" pitchFamily="34" charset="0"/>
                  </a:rPr>
                  <a:t>Ответ: купить надо 6 коробок клея и ремонт  квартиры </a:t>
                </a:r>
              </a:p>
              <a:p>
                <a:r>
                  <a:rPr lang="ru-RU" sz="1400" b="1" dirty="0">
                    <a:solidFill>
                      <a:srgbClr val="00A859"/>
                    </a:solidFill>
                    <a:latin typeface="Arial" panose="020B0604020202020204" pitchFamily="34" charset="0"/>
                  </a:rPr>
                  <a:t>обойдётся в 3 000 000 </a:t>
                </a:r>
                <a:r>
                  <a:rPr lang="ru-RU" sz="1400" b="1" dirty="0" err="1">
                    <a:solidFill>
                      <a:srgbClr val="00A859"/>
                    </a:solidFill>
                    <a:latin typeface="Arial" panose="020B0604020202020204" pitchFamily="34" charset="0"/>
                  </a:rPr>
                  <a:t>сум</a:t>
                </a:r>
                <a:endParaRPr lang="ru-RU" sz="1400" b="1" dirty="0">
                  <a:solidFill>
                    <a:srgbClr val="00A859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9D148394-3668-4F60-9DCE-ECFA13D5F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1" y="1595548"/>
                <a:ext cx="5764399" cy="1600438"/>
              </a:xfrm>
              <a:prstGeom prst="rect">
                <a:avLst/>
              </a:prstGeom>
              <a:blipFill>
                <a:blip r:embed="rId4"/>
                <a:stretch>
                  <a:fillRect l="-317" t="-763" b="-3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16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233E85-BC9C-4841-A4B1-03993E791D13}"/>
              </a:ext>
            </a:extLst>
          </p:cNvPr>
          <p:cNvSpPr/>
          <p:nvPr/>
        </p:nvSpPr>
        <p:spPr>
          <a:xfrm>
            <a:off x="124132" y="530083"/>
            <a:ext cx="55207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493.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 В магазине проводится рекламная акция: при покупке двух тюбиков зубной пасты третья будет предоставлена бесплатно. Цена тюбика зубной пасты равна 11 500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. Сколько тюбиков можно купить на 50 000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? 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494.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Для покраски 1 м</a:t>
            </a:r>
            <a:r>
              <a:rPr lang="ru-RU" sz="1200" b="1" baseline="60000" dirty="0">
                <a:solidFill>
                  <a:srgbClr val="211D1E"/>
                </a:solidFill>
                <a:latin typeface="Arial" panose="020B0604020202020204" pitchFamily="34" charset="0"/>
              </a:rPr>
              <a:t>2</a:t>
            </a:r>
            <a:r>
              <a:rPr lang="ru-RU" sz="5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потолка нужно 150 г краски. Краска продается в банках по 3 кг. Сколько банок краски нужно купить, чтобы покрасить потолок площадью 78 м</a:t>
            </a:r>
            <a:r>
              <a:rPr lang="ru-RU" sz="1050" b="1" baseline="62000" dirty="0">
                <a:solidFill>
                  <a:srgbClr val="211D1E"/>
                </a:solidFill>
                <a:latin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? Сколько денег понадобится для малярных работ, если цена банки с краской равна 130 000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? </a:t>
            </a: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495.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Для ремонта дома было приобретено 38 рулонов обоев. Одной коробки с клеем достаточно для 7 рулонов. Сколько коробок клея нужно купить, чтобы обклеить стены обоями? В какую сумму обойдется ремонт дома, если упаковка обоев стоит 95 000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, а коробка с клеем - 9 000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?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8766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САМОСТОЯТЕЛЬНОЙ 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272EC2-16C1-4033-800E-30D5AA185AED}"/>
              </a:ext>
            </a:extLst>
          </p:cNvPr>
          <p:cNvSpPr/>
          <p:nvPr/>
        </p:nvSpPr>
        <p:spPr>
          <a:xfrm>
            <a:off x="65087" y="339558"/>
            <a:ext cx="54863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485.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Два самолета вылетели из аэропорта одновременно в противоположных направлениях. Через 2 часа расстояние </a:t>
            </a:r>
          </a:p>
          <a:p>
            <a:pPr algn="just"/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между ними составило 1500 км. Найдите скорость второго самолета , если скорость первого самолета равна 400 км/ч.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350 км/ч - скорость второго самолёта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55FB68-9998-4DC0-AC1C-AA7F6600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8" t="8498" r="1129"/>
          <a:stretch/>
        </p:blipFill>
        <p:spPr>
          <a:xfrm>
            <a:off x="1506536" y="1317625"/>
            <a:ext cx="2438401" cy="4682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A466E9-C94E-466F-AC60-31C6A15DF4D1}"/>
              </a:ext>
            </a:extLst>
          </p:cNvPr>
          <p:cNvSpPr/>
          <p:nvPr/>
        </p:nvSpPr>
        <p:spPr>
          <a:xfrm>
            <a:off x="28953" y="1706566"/>
            <a:ext cx="57954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486.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Грузовик и легковой автомобиль, расстояние между которыми равно 450 км выехали навстречу друг другу и встретились через 3 часа. Найдите скорость автомобиля, если она больше скорости грузовика на 30 км/ч.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90 км/ч – скорость автомобиля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4FE8CC-B779-4E10-A2F9-8317FF954B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68" t="11062"/>
          <a:stretch/>
        </p:blipFill>
        <p:spPr>
          <a:xfrm>
            <a:off x="1125537" y="2651030"/>
            <a:ext cx="3200401" cy="5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FC0C15-631B-4B8E-BC65-36517D297435}"/>
              </a:ext>
            </a:extLst>
          </p:cNvPr>
          <p:cNvSpPr/>
          <p:nvPr/>
        </p:nvSpPr>
        <p:spPr>
          <a:xfrm>
            <a:off x="647143" y="1163631"/>
            <a:ext cx="381000" cy="38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286F6D-77BC-425B-BB1E-7080E33F28E9}"/>
              </a:ext>
            </a:extLst>
          </p:cNvPr>
          <p:cNvSpPr/>
          <p:nvPr/>
        </p:nvSpPr>
        <p:spPr>
          <a:xfrm>
            <a:off x="102392" y="387549"/>
            <a:ext cx="5562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      Для того , чтобы найти общую сумму, уплаченную за покупку, нужно умножить цену единицы товара на количество приобретенного товара.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DEF9EE-ECFF-4768-AD8A-02F44FCC66B4}"/>
              </a:ext>
            </a:extLst>
          </p:cNvPr>
          <p:cNvSpPr/>
          <p:nvPr/>
        </p:nvSpPr>
        <p:spPr>
          <a:xfrm>
            <a:off x="102392" y="1012825"/>
            <a:ext cx="5562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        Купили 5 кг конфет по цене 24 000 </a:t>
            </a:r>
            <a:r>
              <a:rPr lang="ru-RU" sz="14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за килограмм. Сколько нужно заплатить за покупку? </a:t>
            </a:r>
          </a:p>
          <a:p>
            <a:pPr algn="just"/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Решение:</a:t>
            </a:r>
            <a:r>
              <a:rPr lang="ru-RU" sz="14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Согласно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правилу, чтобы найти общую сумму, уплаченную за покупку, нужно умножить цену единицы товара на количество приобретённого товара.</a:t>
            </a:r>
            <a:endParaRPr lang="ru-RU" sz="14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E3AA42-7192-48F8-A8C8-060AAAEDD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6" t="293" b="-1"/>
          <a:stretch/>
        </p:blipFill>
        <p:spPr>
          <a:xfrm>
            <a:off x="212061" y="2156107"/>
            <a:ext cx="5142704" cy="386828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FA674D1F-9E29-4733-A43B-7F6064EF062D}"/>
              </a:ext>
            </a:extLst>
          </p:cNvPr>
          <p:cNvSpPr/>
          <p:nvPr/>
        </p:nvSpPr>
        <p:spPr>
          <a:xfrm>
            <a:off x="3570287" y="23082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385E813-58BA-443F-921A-6DF20089CDC2}"/>
              </a:ext>
            </a:extLst>
          </p:cNvPr>
          <p:cNvSpPr/>
          <p:nvPr/>
        </p:nvSpPr>
        <p:spPr>
          <a:xfrm>
            <a:off x="109250" y="2598452"/>
            <a:ext cx="5454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Получим, что нужно заплатить 24 000 • 5 = 120 000 (</a:t>
            </a:r>
            <a:r>
              <a:rPr lang="ru-RU" sz="14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сумов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) 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120 000 </a:t>
            </a:r>
            <a:r>
              <a:rPr lang="ru-RU" sz="14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сумов</a:t>
            </a:r>
            <a:r>
              <a:rPr lang="ru-RU" dirty="0">
                <a:solidFill>
                  <a:srgbClr val="211D1E"/>
                </a:solidFill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04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FC0C15-631B-4B8E-BC65-36517D297435}"/>
              </a:ext>
            </a:extLst>
          </p:cNvPr>
          <p:cNvSpPr/>
          <p:nvPr/>
        </p:nvSpPr>
        <p:spPr>
          <a:xfrm>
            <a:off x="647143" y="1163631"/>
            <a:ext cx="381000" cy="38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16A1CD-E56D-44E9-9028-414C9DF05CD2}"/>
              </a:ext>
            </a:extLst>
          </p:cNvPr>
          <p:cNvSpPr/>
          <p:nvPr/>
        </p:nvSpPr>
        <p:spPr>
          <a:xfrm>
            <a:off x="402561" y="446988"/>
            <a:ext cx="3409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A859"/>
                </a:solidFill>
                <a:latin typeface="Arial" panose="020B0604020202020204" pitchFamily="34" charset="0"/>
              </a:rPr>
              <a:t>С – общая  уплаченная сумма </a:t>
            </a:r>
          </a:p>
          <a:p>
            <a:r>
              <a:rPr lang="ru-RU" sz="1600" b="1" dirty="0">
                <a:solidFill>
                  <a:srgbClr val="E3255B"/>
                </a:solidFill>
                <a:latin typeface="Arial" panose="020B0604020202020204" pitchFamily="34" charset="0"/>
              </a:rPr>
              <a:t>р – цена товара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n –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количество товара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BA994D-CE34-4133-916D-84C29F782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67" t="13900" r="4841"/>
          <a:stretch/>
        </p:blipFill>
        <p:spPr>
          <a:xfrm>
            <a:off x="3189286" y="715692"/>
            <a:ext cx="1066801" cy="47805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361B98-A8FF-495A-B10D-BBFE492D0FE9}"/>
              </a:ext>
            </a:extLst>
          </p:cNvPr>
          <p:cNvSpPr/>
          <p:nvPr/>
        </p:nvSpPr>
        <p:spPr>
          <a:xfrm>
            <a:off x="205758" y="1357045"/>
            <a:ext cx="549182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E3255B"/>
                </a:solidFill>
                <a:latin typeface="Arial" panose="020B0604020202020204" pitchFamily="34" charset="0"/>
              </a:rPr>
              <a:t>     Для того , чтобы найти цену товара, общая сумма должна быть разделена на количество товара: 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  Для того , чтобы найти количество товара, общая сумма должна быть разделена на цену товара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</a:p>
          <a:p>
            <a:pPr algn="just"/>
            <a:endParaRPr lang="ru-RU" sz="16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5A2A47-FC46-40FD-B5AC-020196114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13" t="51957" r="1679"/>
          <a:stretch/>
        </p:blipFill>
        <p:spPr>
          <a:xfrm>
            <a:off x="1119411" y="1886583"/>
            <a:ext cx="1199003" cy="2736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781E50-D4C8-4BD8-9556-E9DAB40F52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740" t="29864" r="2460" b="10765"/>
          <a:stretch/>
        </p:blipFill>
        <p:spPr>
          <a:xfrm>
            <a:off x="1119411" y="2634230"/>
            <a:ext cx="1295400" cy="273652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2A76D8E-14F7-41E1-BD39-0B4CA8637B09}"/>
              </a:ext>
            </a:extLst>
          </p:cNvPr>
          <p:cNvCxnSpPr>
            <a:cxnSpLocks/>
          </p:cNvCxnSpPr>
          <p:nvPr/>
        </p:nvCxnSpPr>
        <p:spPr>
          <a:xfrm>
            <a:off x="3189286" y="754108"/>
            <a:ext cx="0" cy="409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E18F794-3C0F-4795-9302-A0195A84D1F1}"/>
              </a:ext>
            </a:extLst>
          </p:cNvPr>
          <p:cNvCxnSpPr>
            <a:cxnSpLocks/>
          </p:cNvCxnSpPr>
          <p:nvPr/>
        </p:nvCxnSpPr>
        <p:spPr>
          <a:xfrm>
            <a:off x="4247248" y="754108"/>
            <a:ext cx="0" cy="409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0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РЕШЕНИЕ ЗАДАЧИ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FC0C15-631B-4B8E-BC65-36517D297435}"/>
              </a:ext>
            </a:extLst>
          </p:cNvPr>
          <p:cNvSpPr/>
          <p:nvPr/>
        </p:nvSpPr>
        <p:spPr>
          <a:xfrm>
            <a:off x="647143" y="1163631"/>
            <a:ext cx="381000" cy="38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8A907C-C4BB-47C7-AEDA-36161F0B40FF}"/>
              </a:ext>
            </a:extLst>
          </p:cNvPr>
          <p:cNvSpPr/>
          <p:nvPr/>
        </p:nvSpPr>
        <p:spPr>
          <a:xfrm>
            <a:off x="11633" y="395321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       За 12 кг яблок было выплачено в общей сложности 72 000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</a:rPr>
              <a:t>сум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. Найдите цену яблок</a:t>
            </a:r>
            <a:r>
              <a:rPr lang="ru-RU" dirty="0">
                <a:solidFill>
                  <a:srgbClr val="211D1E"/>
                </a:solidFill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D2DB5E-914A-41D8-B751-F75B4E8BA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2" t="12677" r="2268" b="4471"/>
          <a:stretch/>
        </p:blipFill>
        <p:spPr>
          <a:xfrm>
            <a:off x="141287" y="1241426"/>
            <a:ext cx="5562600" cy="16081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34D08A-1D39-40DC-84FF-F3FB8C0026D7}"/>
              </a:ext>
            </a:extLst>
          </p:cNvPr>
          <p:cNvSpPr/>
          <p:nvPr/>
        </p:nvSpPr>
        <p:spPr>
          <a:xfrm>
            <a:off x="65087" y="1163631"/>
            <a:ext cx="914400" cy="25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BC1C8F-A10D-4AD6-8428-FDBD62CDC449}"/>
              </a:ext>
            </a:extLst>
          </p:cNvPr>
          <p:cNvSpPr/>
          <p:nvPr/>
        </p:nvSpPr>
        <p:spPr>
          <a:xfrm>
            <a:off x="116277" y="2598412"/>
            <a:ext cx="1320409" cy="38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BA11C2C-EB7C-4952-BD51-8A8BC14F3591}"/>
              </a:ext>
            </a:extLst>
          </p:cNvPr>
          <p:cNvCxnSpPr>
            <a:cxnSpLocks/>
          </p:cNvCxnSpPr>
          <p:nvPr/>
        </p:nvCxnSpPr>
        <p:spPr>
          <a:xfrm>
            <a:off x="5703887" y="1267827"/>
            <a:ext cx="1" cy="1523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23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EDDB28-8808-4FEE-BEED-37B295A19F12}"/>
              </a:ext>
            </a:extLst>
          </p:cNvPr>
          <p:cNvSpPr/>
          <p:nvPr/>
        </p:nvSpPr>
        <p:spPr>
          <a:xfrm>
            <a:off x="69848" y="395321"/>
            <a:ext cx="5627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487.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В лагере каждому ребенку выдается 60 г сахара в день. В лагере 342 ребенка. Сколько килограммовых пачек сахара нужно покупать ежедневно, чтобы обеспечить детей сахаром? На какую сумму потребляется сахара в день, если цена равна 8300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 за килограмм? </a:t>
            </a:r>
            <a:endParaRPr lang="ru-RU" sz="12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B559E7-695B-4F33-AD37-83A34A62D538}"/>
              </a:ext>
            </a:extLst>
          </p:cNvPr>
          <p:cNvSpPr/>
          <p:nvPr/>
        </p:nvSpPr>
        <p:spPr>
          <a:xfrm>
            <a:off x="93221" y="1226318"/>
            <a:ext cx="18651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 </a:t>
            </a:r>
          </a:p>
          <a:p>
            <a:r>
              <a:rPr lang="ru-RU" sz="1600" b="1" dirty="0">
                <a:latin typeface="Arial" panose="020B0604020202020204" pitchFamily="34" charset="0"/>
              </a:rPr>
              <a:t>342 </a:t>
            </a:r>
            <a:r>
              <a:rPr lang="ru-RU" sz="1600" b="1" dirty="0" err="1">
                <a:latin typeface="Arial" panose="020B0604020202020204" pitchFamily="34" charset="0"/>
              </a:rPr>
              <a:t>реб</a:t>
            </a:r>
            <a:r>
              <a:rPr lang="ru-RU" sz="1600" b="1" dirty="0">
                <a:latin typeface="Arial" panose="020B0604020202020204" pitchFamily="34" charset="0"/>
              </a:rPr>
              <a:t>.- по 60 г </a:t>
            </a:r>
          </a:p>
          <a:p>
            <a:r>
              <a:rPr lang="ru-RU" sz="1600" b="1" dirty="0">
                <a:latin typeface="Arial" panose="020B0604020202020204" pitchFamily="34" charset="0"/>
              </a:rPr>
              <a:t>сахара в день</a:t>
            </a:r>
          </a:p>
          <a:p>
            <a:r>
              <a:rPr lang="ru-RU" sz="1600" b="1" u="sng" dirty="0">
                <a:latin typeface="Arial" panose="020B0604020202020204" pitchFamily="34" charset="0"/>
              </a:rPr>
              <a:t>р = 8 300 </a:t>
            </a:r>
            <a:r>
              <a:rPr lang="ru-RU" sz="1600" b="1" u="sng" dirty="0" err="1">
                <a:latin typeface="Arial" panose="020B0604020202020204" pitchFamily="34" charset="0"/>
              </a:rPr>
              <a:t>сум</a:t>
            </a:r>
            <a:endParaRPr lang="ru-RU" sz="1600" b="1" u="sng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</a:rPr>
              <a:t>С-? </a:t>
            </a:r>
            <a:r>
              <a:rPr lang="ru-RU" sz="1600" b="1" dirty="0" err="1">
                <a:latin typeface="Arial" panose="020B0604020202020204" pitchFamily="34" charset="0"/>
              </a:rPr>
              <a:t>сум</a:t>
            </a:r>
            <a:r>
              <a:rPr lang="ru-RU" sz="1600" b="1" dirty="0">
                <a:latin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</a:rPr>
              <a:t>n - </a:t>
            </a:r>
            <a:r>
              <a:rPr lang="ru-RU" sz="1600" b="1" dirty="0">
                <a:latin typeface="Arial" panose="020B0604020202020204" pitchFamily="34" charset="0"/>
              </a:rPr>
              <a:t>? кг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478CCB1-7359-4B40-A00D-64281D6D2C9C}"/>
                  </a:ext>
                </a:extLst>
              </p:cNvPr>
              <p:cNvSpPr/>
              <p:nvPr/>
            </p:nvSpPr>
            <p:spPr>
              <a:xfrm>
                <a:off x="1893886" y="1226318"/>
                <a:ext cx="378186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</a:t>
                </a:r>
              </a:p>
              <a:p>
                <a:r>
                  <a:rPr lang="ru-RU" sz="16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1) 60</a:t>
                </a:r>
                <a:r>
                  <a:rPr lang="en-US" altLang="ru-RU" sz="16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6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342 = 20 520 (г) = 20 кг 520 г</a:t>
                </a:r>
              </a:p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Надо покупать ежедневно 21 кг 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= n</a:t>
                </a:r>
                <a:endParaRPr lang="ru-RU" sz="1600" b="1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2) С = р </a:t>
                </a:r>
                <a14:m>
                  <m:oMath xmlns:m="http://schemas.openxmlformats.org/officeDocument/2006/math">
                    <m:r>
                      <a:rPr lang="en-US" alt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n</a:t>
                </a:r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</a:t>
                </a:r>
                <a:endParaRPr lang="en-US" sz="1600" b="1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   </a:t>
                </a:r>
                <a:r>
                  <a:rPr lang="en-US" sz="1600" b="1" dirty="0">
                    <a:latin typeface="Arial" panose="020B0604020202020204" pitchFamily="34" charset="0"/>
                  </a:rPr>
                  <a:t>C = 8 300</a:t>
                </a:r>
                <a:r>
                  <a:rPr lang="en-US" altLang="ru-RU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b="1" dirty="0">
                    <a:latin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</a:rPr>
                  <a:t>21</a:t>
                </a:r>
                <a:r>
                  <a:rPr lang="en-US" b="1" dirty="0">
                    <a:latin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</a:rPr>
                  <a:t>= 174 300 (c</a:t>
                </a:r>
                <a:r>
                  <a:rPr lang="ru-RU" sz="1600" b="1" dirty="0">
                    <a:latin typeface="Arial" panose="020B0604020202020204" pitchFamily="34" charset="0"/>
                  </a:rPr>
                  <a:t>ум</a:t>
                </a:r>
                <a:r>
                  <a:rPr lang="en-US" sz="1600" b="1" dirty="0">
                    <a:latin typeface="Arial" panose="020B0604020202020204" pitchFamily="34" charset="0"/>
                  </a:rPr>
                  <a:t>)</a:t>
                </a:r>
                <a:endParaRPr lang="ru-RU" sz="1600" b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478CCB1-7359-4B40-A00D-64281D6D2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86" y="1226318"/>
                <a:ext cx="3781867" cy="1384995"/>
              </a:xfrm>
              <a:prstGeom prst="rect">
                <a:avLst/>
              </a:prstGeom>
              <a:blipFill>
                <a:blip r:embed="rId3"/>
                <a:stretch>
                  <a:fillRect l="-968" t="-1322" b="-4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1A20C6-4AB0-441E-9F5E-A124A1C35FAB}"/>
              </a:ext>
            </a:extLst>
          </p:cNvPr>
          <p:cNvSpPr/>
          <p:nvPr/>
        </p:nvSpPr>
        <p:spPr>
          <a:xfrm>
            <a:off x="93221" y="2557290"/>
            <a:ext cx="5327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ежедневно покупают 21 кг сахара на сумму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174 300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сум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255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0E779D-8E62-4520-8F4E-573DCB2D9D82}"/>
              </a:ext>
            </a:extLst>
          </p:cNvPr>
          <p:cNvSpPr/>
          <p:nvPr/>
        </p:nvSpPr>
        <p:spPr>
          <a:xfrm>
            <a:off x="-14050" y="349634"/>
            <a:ext cx="4267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489.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В магазине проводится рекламная акция: при покупке двух пачек чая третья будет предоставлена бесплатно. Цена пачки чая равна 11 500 </a:t>
            </a:r>
            <a:r>
              <a:rPr lang="ru-RU" sz="14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. Сколько пачек</a:t>
            </a:r>
            <a:r>
              <a:rPr lang="en-US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чая максимум можно купить на 100 000 </a:t>
            </a:r>
            <a:r>
              <a:rPr lang="ru-RU" sz="14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? </a:t>
            </a:r>
            <a:endParaRPr lang="ru-RU" sz="1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4DEBB0-7CB7-43AB-8AF2-3EE9EA1FD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83"/>
          <a:stretch/>
        </p:blipFill>
        <p:spPr>
          <a:xfrm>
            <a:off x="4027487" y="395321"/>
            <a:ext cx="1721418" cy="9985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E37890-ED74-4EC2-A0D1-853EC6F9F8F7}"/>
              </a:ext>
            </a:extLst>
          </p:cNvPr>
          <p:cNvSpPr/>
          <p:nvPr/>
        </p:nvSpPr>
        <p:spPr>
          <a:xfrm>
            <a:off x="10496" y="1509905"/>
            <a:ext cx="25829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    </a:t>
            </a:r>
          </a:p>
          <a:p>
            <a:r>
              <a:rPr lang="ru-RU" sz="1600" b="1" dirty="0">
                <a:latin typeface="Arial" panose="020B0604020202020204" pitchFamily="34" charset="0"/>
              </a:rPr>
              <a:t>р = 11 500 </a:t>
            </a:r>
            <a:r>
              <a:rPr lang="ru-RU" sz="1600" b="1" dirty="0" err="1">
                <a:latin typeface="Arial" panose="020B0604020202020204" pitchFamily="34" charset="0"/>
              </a:rPr>
              <a:t>сум</a:t>
            </a:r>
            <a:r>
              <a:rPr lang="ru-RU" sz="1600" b="1" dirty="0">
                <a:latin typeface="Arial" panose="020B0604020202020204" pitchFamily="34" charset="0"/>
              </a:rPr>
              <a:t> – 1 пачка</a:t>
            </a:r>
          </a:p>
          <a:p>
            <a:r>
              <a:rPr lang="ru-RU" sz="1600" b="1" dirty="0">
                <a:latin typeface="Arial" panose="020B0604020202020204" pitchFamily="34" charset="0"/>
              </a:rPr>
              <a:t>2 пачки + 1 бесплатно</a:t>
            </a:r>
          </a:p>
          <a:p>
            <a:r>
              <a:rPr lang="ru-RU" sz="1600" b="1" dirty="0">
                <a:latin typeface="Arial" panose="020B0604020202020204" pitchFamily="34" charset="0"/>
              </a:rPr>
              <a:t>? пачек на 100 000 </a:t>
            </a:r>
            <a:r>
              <a:rPr lang="ru-RU" sz="1600" b="1" dirty="0" err="1">
                <a:latin typeface="Arial" panose="020B0604020202020204" pitchFamily="34" charset="0"/>
              </a:rPr>
              <a:t>сум</a:t>
            </a:r>
            <a:endParaRPr lang="ru-RU" sz="16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554BB76-B72A-48C6-AD00-B5D493B653B8}"/>
                  </a:ext>
                </a:extLst>
              </p:cNvPr>
              <p:cNvSpPr/>
              <p:nvPr/>
            </p:nvSpPr>
            <p:spPr>
              <a:xfrm>
                <a:off x="2514340" y="1509905"/>
                <a:ext cx="334194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</a:t>
                </a:r>
              </a:p>
              <a:p>
                <a:r>
                  <a:rPr lang="ru-RU" sz="16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1) 11500</a:t>
                </a:r>
                <a:r>
                  <a:rPr lang="en-US" altLang="ru-RU" sz="16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6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2 = 23 000 (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сум</a:t>
                </a:r>
                <a:r>
                  <a:rPr lang="ru-RU" sz="16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 - 2 п. </a:t>
                </a:r>
              </a:p>
              <a:p>
                <a:r>
                  <a:rPr lang="ru-RU" sz="16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2) 100000 : 23000 = 4 (ост. 8000)</a:t>
                </a:r>
              </a:p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4 раза по 2 пачки- 4 пачки дадут бесплатно и 4</a:t>
                </a:r>
                <a:r>
                  <a:rPr lang="en-US" altLang="ru-RU" sz="1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2 = 8 пачек, всего</a:t>
                </a:r>
              </a:p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8 + 4 = 12 пачек чая по акции   </a:t>
                </a: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554BB76-B72A-48C6-AD00-B5D493B65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340" y="1509905"/>
                <a:ext cx="3341947" cy="1477328"/>
              </a:xfrm>
              <a:prstGeom prst="rect">
                <a:avLst/>
              </a:prstGeom>
              <a:blipFill>
                <a:blip r:embed="rId4"/>
                <a:stretch>
                  <a:fillRect l="-911" t="-1240" b="-3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B4EBF2-8CCC-4627-8BC5-AF7118256A77}"/>
              </a:ext>
            </a:extLst>
          </p:cNvPr>
          <p:cNvSpPr/>
          <p:nvPr/>
        </p:nvSpPr>
        <p:spPr>
          <a:xfrm>
            <a:off x="45144" y="2917578"/>
            <a:ext cx="5378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Ответ: 12 пачек чая можно купить по акции на 100000 </a:t>
            </a:r>
            <a:r>
              <a:rPr lang="ru-RU" sz="1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сум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6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E8EA7C-D6D9-4170-8D55-175A43367CF0}"/>
              </a:ext>
            </a:extLst>
          </p:cNvPr>
          <p:cNvSpPr/>
          <p:nvPr/>
        </p:nvSpPr>
        <p:spPr>
          <a:xfrm>
            <a:off x="-1" y="327005"/>
            <a:ext cx="5703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490.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 Для покраски 1 м</a:t>
            </a:r>
            <a:r>
              <a:rPr lang="ru-RU" sz="1100" b="1" baseline="60000" dirty="0">
                <a:solidFill>
                  <a:srgbClr val="211D1E"/>
                </a:solidFill>
                <a:latin typeface="Arial" panose="020B0604020202020204" pitchFamily="34" charset="0"/>
              </a:rPr>
              <a:t>2</a:t>
            </a:r>
            <a:r>
              <a:rPr lang="ru-RU" sz="5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пола нужно 200 г краски. Краска продается в банках по 2 кг. Сколько банок краски нужно купить, чтобы покрасить пол площадью 64 м</a:t>
            </a:r>
            <a:r>
              <a:rPr lang="ru-RU" sz="1100" b="1" baseline="62000" dirty="0">
                <a:solidFill>
                  <a:srgbClr val="211D1E"/>
                </a:solidFill>
                <a:latin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? Сколько денег понадобится для  покраски пола, если цена банки с краской составляет 80 000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? </a:t>
            </a:r>
            <a:endParaRPr lang="ru-RU" sz="1600" b="1" dirty="0">
              <a:solidFill>
                <a:srgbClr val="211D1E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Быстросохнущая краска для пола без запаха: акриловые составы для  деревянного покрытия, как выбрать краску по дереву">
            <a:extLst>
              <a:ext uri="{FF2B5EF4-FFF2-40B4-BE49-F238E27FC236}">
                <a16:creationId xmlns:a16="http://schemas.microsoft.com/office/drawing/2014/main" id="{A5FD5D11-E80F-4D5A-81AC-42871595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7" y="1138674"/>
            <a:ext cx="2031506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53995A-8F82-4C4F-B60B-E846B7B59D53}"/>
              </a:ext>
            </a:extLst>
          </p:cNvPr>
          <p:cNvSpPr/>
          <p:nvPr/>
        </p:nvSpPr>
        <p:spPr>
          <a:xfrm>
            <a:off x="167182" y="994242"/>
            <a:ext cx="3646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    </a:t>
            </a:r>
          </a:p>
          <a:p>
            <a:r>
              <a:rPr lang="ru-RU" sz="1400" b="1" dirty="0">
                <a:latin typeface="Arial" panose="020B0604020202020204" pitchFamily="34" charset="0"/>
              </a:rPr>
              <a:t>р = 80000  </a:t>
            </a:r>
            <a:r>
              <a:rPr lang="ru-RU" sz="1400" b="1" dirty="0" err="1">
                <a:latin typeface="Arial" panose="020B0604020202020204" pitchFamily="34" charset="0"/>
              </a:rPr>
              <a:t>сум</a:t>
            </a:r>
            <a:r>
              <a:rPr lang="ru-RU" sz="1400" b="1" dirty="0">
                <a:latin typeface="Arial" panose="020B0604020202020204" pitchFamily="34" charset="0"/>
              </a:rPr>
              <a:t> – 1 банка (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2 кг</a:t>
            </a:r>
            <a:r>
              <a:rPr lang="ru-RU" sz="1400" b="1" dirty="0">
                <a:latin typeface="Arial" panose="020B0604020202020204" pitchFamily="34" charset="0"/>
              </a:rPr>
              <a:t>)</a:t>
            </a:r>
          </a:p>
          <a:p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1 м</a:t>
            </a:r>
            <a:r>
              <a:rPr lang="ru-RU" sz="1200" b="1" baseline="60000" dirty="0">
                <a:solidFill>
                  <a:srgbClr val="211D1E"/>
                </a:solidFill>
                <a:latin typeface="Arial" panose="020B0604020202020204" pitchFamily="34" charset="0"/>
              </a:rPr>
              <a:t>2</a:t>
            </a:r>
            <a:r>
              <a:rPr lang="ru-RU" sz="6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</a:rPr>
              <a:t>–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200 г краски</a:t>
            </a:r>
          </a:p>
          <a:p>
            <a:r>
              <a:rPr lang="en-US" sz="1400" b="1" dirty="0">
                <a:solidFill>
                  <a:srgbClr val="211D1E"/>
                </a:solidFill>
                <a:latin typeface="Arial" panose="020B0604020202020204" pitchFamily="34" charset="0"/>
              </a:rPr>
              <a:t>S</a:t>
            </a:r>
            <a:r>
              <a:rPr lang="ru-RU" sz="1400" b="1" baseline="-25000" dirty="0">
                <a:solidFill>
                  <a:srgbClr val="211D1E"/>
                </a:solidFill>
                <a:latin typeface="Arial" panose="020B0604020202020204" pitchFamily="34" charset="0"/>
              </a:rPr>
              <a:t>пола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=</a:t>
            </a:r>
            <a:r>
              <a:rPr lang="ru-RU" sz="1400" b="1" baseline="-2500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64 м</a:t>
            </a:r>
            <a:r>
              <a:rPr lang="ru-RU" sz="1200" b="1" baseline="62000" dirty="0">
                <a:solidFill>
                  <a:srgbClr val="211D1E"/>
                </a:solidFill>
                <a:latin typeface="Arial" panose="020B0604020202020204" pitchFamily="34" charset="0"/>
              </a:rPr>
              <a:t>2</a:t>
            </a:r>
            <a:endParaRPr lang="ru-RU" sz="1400" b="1" baseline="-25000" dirty="0">
              <a:latin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</a:rPr>
              <a:t>? </a:t>
            </a:r>
            <a:r>
              <a:rPr lang="ru-RU" sz="1400" b="1" dirty="0" err="1">
                <a:latin typeface="Arial" panose="020B0604020202020204" pitchFamily="34" charset="0"/>
              </a:rPr>
              <a:t>сум</a:t>
            </a:r>
            <a:r>
              <a:rPr lang="ru-RU" sz="1400" b="1" dirty="0">
                <a:latin typeface="Arial" panose="020B0604020202020204" pitchFamily="34" charset="0"/>
              </a:rPr>
              <a:t> на покраску пола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1494015-0A85-45C5-A4E6-88B247802C7A}"/>
                  </a:ext>
                </a:extLst>
              </p:cNvPr>
              <p:cNvSpPr/>
              <p:nvPr/>
            </p:nvSpPr>
            <p:spPr>
              <a:xfrm>
                <a:off x="146949" y="2014177"/>
                <a:ext cx="5473486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</a:t>
                </a:r>
              </a:p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1) 64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400" dirty="0">
                    <a:solidFill>
                      <a:srgbClr val="0070C0"/>
                    </a:solidFill>
                  </a:rPr>
                  <a:t> 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200 = 12800 (г) = 12 кг 800 г- надо для покраски пола</a:t>
                </a:r>
              </a:p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2) 12 : 2 = 6 (банок) и ещё одна , всего 7 банок</a:t>
                </a:r>
              </a:p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3) 80000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400" dirty="0">
                    <a:solidFill>
                      <a:srgbClr val="0070C0"/>
                    </a:solidFill>
                  </a:rPr>
                  <a:t> 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7 = 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560 000 (</a:t>
                </a:r>
                <a:r>
                  <a:rPr lang="ru-RU" sz="14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сум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– для покраски пола</a:t>
                </a:r>
              </a:p>
              <a:p>
                <a:r>
                  <a:rPr lang="ru-RU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7 банок стоимостью 560 000 </a:t>
                </a:r>
                <a:r>
                  <a:rPr lang="ru-RU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сум</a:t>
                </a:r>
                <a:r>
                  <a:rPr lang="ru-RU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для покраски пола</a:t>
                </a: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1494015-0A85-45C5-A4E6-88B247802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49" y="2014177"/>
                <a:ext cx="5473486" cy="1169551"/>
              </a:xfrm>
              <a:prstGeom prst="rect">
                <a:avLst/>
              </a:prstGeom>
              <a:blipFill>
                <a:blip r:embed="rId4"/>
                <a:stretch>
                  <a:fillRect l="-334" t="-521"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17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970A24-0D9F-4B84-97FC-BD0564FCC467}"/>
              </a:ext>
            </a:extLst>
          </p:cNvPr>
          <p:cNvSpPr/>
          <p:nvPr/>
        </p:nvSpPr>
        <p:spPr>
          <a:xfrm>
            <a:off x="65087" y="359787"/>
            <a:ext cx="3850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491.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Для ремонта дома было приобретено 42 рулона обоев. Одной коробки с клеем достаточно для 8 рулонов. Сколько коробок клея нужно купить, чтобы обклеить стены обоями? В какую сумму обойдется ремонт дома, если упаковка обоев стоит 70 000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, а коробка с клеем - 10 000 </a:t>
            </a:r>
            <a:r>
              <a:rPr lang="ru-RU" sz="12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сум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?</a:t>
            </a:r>
            <a:endParaRPr lang="ru-RU" sz="1200" b="1" dirty="0"/>
          </a:p>
        </p:txBody>
      </p:sp>
      <p:pic>
        <p:nvPicPr>
          <p:cNvPr id="3074" name="Picture 2" descr="Не бойтесь клеить флизелиновые обои, это просто! | Я сам! | Яндекс Дзен">
            <a:extLst>
              <a:ext uri="{FF2B5EF4-FFF2-40B4-BE49-F238E27FC236}">
                <a16:creationId xmlns:a16="http://schemas.microsoft.com/office/drawing/2014/main" id="{148432BE-773C-419E-9E5B-0B8072924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0" b="14766"/>
          <a:stretch/>
        </p:blipFill>
        <p:spPr bwMode="auto">
          <a:xfrm>
            <a:off x="3722686" y="433256"/>
            <a:ext cx="1981201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146D5E-3AA3-4A73-9570-717EC771CB8B}"/>
              </a:ext>
            </a:extLst>
          </p:cNvPr>
          <p:cNvSpPr/>
          <p:nvPr/>
        </p:nvSpPr>
        <p:spPr>
          <a:xfrm>
            <a:off x="89853" y="1695771"/>
            <a:ext cx="47758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    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р = 70000 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сум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– 1 рулон обоев, надо 42 рулона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р = 10000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сум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– 1 коробка клея для 8 рулонов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? коробок клея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? 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сум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на ремонт дома</a:t>
            </a:r>
          </a:p>
        </p:txBody>
      </p:sp>
    </p:spTree>
    <p:extLst>
      <p:ext uri="{BB962C8B-B14F-4D97-AF65-F5344CB8AC3E}">
        <p14:creationId xmlns:p14="http://schemas.microsoft.com/office/powerpoint/2010/main" val="2359499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894fd3cdfd233c3e99ae538a8a45d2b0bf95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19832</TotalTime>
  <Words>1040</Words>
  <Application>Microsoft Office PowerPoint</Application>
  <PresentationFormat>Произвольный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МАТЕМАТИКА</vt:lpstr>
      <vt:lpstr>ПРОВЕРКА  САМОСТОЯТЕЛЬНОЙ  РАБОТЫ</vt:lpstr>
      <vt:lpstr>ВСПОМНИМ</vt:lpstr>
      <vt:lpstr>ВСПОМНИМ</vt:lpstr>
      <vt:lpstr>КАК ОФОРМИТЬ РЕШЕНИЕ ЗАДАЧИ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ЗАДАНИЯ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Komilov</dc:creator>
  <cp:lastModifiedBy>Пользователь Windows</cp:lastModifiedBy>
  <cp:revision>1541</cp:revision>
  <cp:lastPrinted>2020-09-30T03:25:16Z</cp:lastPrinted>
  <dcterms:created xsi:type="dcterms:W3CDTF">2020-04-09T07:32:19Z</dcterms:created>
  <dcterms:modified xsi:type="dcterms:W3CDTF">2020-10-26T16:33:52Z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