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913" r:id="rId1"/>
  </p:sldMasterIdLst>
  <p:notesMasterIdLst>
    <p:notesMasterId r:id="rId13"/>
  </p:notesMasterIdLst>
  <p:handoutMasterIdLst>
    <p:handoutMasterId r:id="rId14"/>
  </p:handoutMasterIdLst>
  <p:sldIdLst>
    <p:sldId id="528" r:id="rId2"/>
    <p:sldId id="744" r:id="rId3"/>
    <p:sldId id="678" r:id="rId4"/>
    <p:sldId id="745" r:id="rId5"/>
    <p:sldId id="746" r:id="rId6"/>
    <p:sldId id="725" r:id="rId7"/>
    <p:sldId id="747" r:id="rId8"/>
    <p:sldId id="748" r:id="rId9"/>
    <p:sldId id="749" r:id="rId10"/>
    <p:sldId id="751" r:id="rId11"/>
    <p:sldId id="480" r:id="rId12"/>
  </p:sldIdLst>
  <p:sldSz cx="5768975" cy="3244850"/>
  <p:notesSz cx="9866313" cy="6735763"/>
  <p:custDataLst>
    <p:tags r:id="rId15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16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  <a:srgbClr val="FFFFFF"/>
    <a:srgbClr val="E3255B"/>
    <a:srgbClr val="AA1695"/>
    <a:srgbClr val="BAB9D9"/>
    <a:srgbClr val="FAD2C9"/>
    <a:srgbClr val="FFFAC4"/>
    <a:srgbClr val="030121"/>
    <a:srgbClr val="B89E96"/>
    <a:srgbClr val="FFCC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206" autoAdjust="0"/>
    <p:restoredTop sz="94660"/>
  </p:normalViewPr>
  <p:slideViewPr>
    <p:cSldViewPr>
      <p:cViewPr varScale="1">
        <p:scale>
          <a:sx n="140" d="100"/>
          <a:sy n="140" d="100"/>
        </p:scale>
        <p:origin x="996" y="108"/>
      </p:cViewPr>
      <p:guideLst>
        <p:guide orient="horz" pos="2880"/>
        <p:guide pos="2161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75" d="100"/>
          <a:sy n="75" d="100"/>
        </p:scale>
        <p:origin x="1716" y="6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C480B5ED-0184-4641-8B39-8340A9A00A0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5138" cy="338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9BA05CFF-9AF4-4F9B-BB9A-BB7BC03F59A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588000" y="0"/>
            <a:ext cx="4276725" cy="338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5947B9AB-696C-4DF1-B488-04147F4FAC5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6397625"/>
            <a:ext cx="4275138" cy="338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37759E4-E530-4602-B28C-64032CFA932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588000" y="6397625"/>
            <a:ext cx="4276725" cy="338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D7DF31-001B-4685-B3EB-A27169C241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1494270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4275764" cy="336129"/>
          </a:xfrm>
          <a:prstGeom prst="rect">
            <a:avLst/>
          </a:prstGeom>
        </p:spPr>
        <p:txBody>
          <a:bodyPr vert="horz" lIns="168469" tIns="84235" rIns="168469" bIns="84235" rtlCol="0"/>
          <a:lstStyle>
            <a:lvl1pPr algn="l">
              <a:defRPr sz="2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587834" y="1"/>
            <a:ext cx="4275764" cy="336129"/>
          </a:xfrm>
          <a:prstGeom prst="rect">
            <a:avLst/>
          </a:prstGeom>
        </p:spPr>
        <p:txBody>
          <a:bodyPr vert="horz" lIns="168469" tIns="84235" rIns="168469" bIns="84235" rtlCol="0"/>
          <a:lstStyle>
            <a:lvl1pPr algn="r">
              <a:defRPr sz="2200"/>
            </a:lvl1pPr>
          </a:lstStyle>
          <a:p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687638" y="504825"/>
            <a:ext cx="4491037" cy="25273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68469" tIns="84235" rIns="168469" bIns="84235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86090" y="3199818"/>
            <a:ext cx="7894137" cy="3031752"/>
          </a:xfrm>
          <a:prstGeom prst="rect">
            <a:avLst/>
          </a:prstGeom>
        </p:spPr>
        <p:txBody>
          <a:bodyPr vert="horz" lIns="168469" tIns="84235" rIns="168469" bIns="84235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6396340"/>
            <a:ext cx="4275764" cy="339423"/>
          </a:xfrm>
          <a:prstGeom prst="rect">
            <a:avLst/>
          </a:prstGeom>
        </p:spPr>
        <p:txBody>
          <a:bodyPr vert="horz" lIns="168469" tIns="84235" rIns="168469" bIns="84235" rtlCol="0" anchor="b"/>
          <a:lstStyle>
            <a:lvl1pPr algn="l">
              <a:defRPr sz="2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587834" y="6396340"/>
            <a:ext cx="4275764" cy="339423"/>
          </a:xfrm>
          <a:prstGeom prst="rect">
            <a:avLst/>
          </a:prstGeom>
        </p:spPr>
        <p:txBody>
          <a:bodyPr vert="horz" lIns="168469" tIns="84235" rIns="168469" bIns="84235" rtlCol="0" anchor="b"/>
          <a:lstStyle>
            <a:lvl1pPr algn="r">
              <a:defRPr sz="2200"/>
            </a:lvl1pPr>
          </a:lstStyle>
          <a:p>
            <a:fld id="{7A6411C4-7043-4456-B984-BDE449DF6E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6273937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1</a:t>
            </a:fld>
            <a:endParaRPr lang="ru-RU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1DAFB0E-27B0-4BB7-8B90-35C3603B5B49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474820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264149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11</a:t>
            </a:fld>
            <a:endParaRPr lang="ru-RU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34F309F-E797-414C-85D0-3BBF42D38970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35129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2</a:t>
            </a:fld>
            <a:endParaRPr lang="ru-RU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34F309F-E797-414C-85D0-3BBF42D38970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23918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64252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013368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29724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327070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131591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078111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97549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4006"/>
            <a:ext cx="5768975" cy="3248856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13110" y="1137701"/>
            <a:ext cx="3675136" cy="778945"/>
          </a:xfrm>
        </p:spPr>
        <p:txBody>
          <a:bodyPr anchor="b">
            <a:noAutofit/>
          </a:bodyPr>
          <a:lstStyle>
            <a:lvl1pPr algn="r">
              <a:defRPr sz="2555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13110" y="1916644"/>
            <a:ext cx="3675136" cy="518996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163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326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489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8652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0815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2978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5141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7304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80042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500" y="288431"/>
            <a:ext cx="4067746" cy="1610407"/>
          </a:xfrm>
        </p:spPr>
        <p:txBody>
          <a:bodyPr anchor="ctr">
            <a:normAutofit/>
          </a:bodyPr>
          <a:lstStyle>
            <a:lvl1pPr algn="l">
              <a:defRPr sz="20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15161"/>
            <a:ext cx="4067746" cy="743298"/>
          </a:xfrm>
        </p:spPr>
        <p:txBody>
          <a:bodyPr anchor="ctr">
            <a:normAutofit/>
          </a:bodyPr>
          <a:lstStyle>
            <a:lvl1pPr marL="0" indent="0" algn="l">
              <a:buNone/>
              <a:defRPr sz="852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30381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0686" y="288431"/>
            <a:ext cx="3829959" cy="1430138"/>
          </a:xfrm>
        </p:spPr>
        <p:txBody>
          <a:bodyPr anchor="ctr">
            <a:normAutofit/>
          </a:bodyPr>
          <a:lstStyle>
            <a:lvl1pPr algn="l">
              <a:defRPr sz="20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46426" y="1718569"/>
            <a:ext cx="3418479" cy="180269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757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16301" indent="0">
              <a:buFontTx/>
              <a:buNone/>
              <a:defRPr/>
            </a:lvl2pPr>
            <a:lvl3pPr marL="432603" indent="0">
              <a:buFontTx/>
              <a:buNone/>
              <a:defRPr/>
            </a:lvl3pPr>
            <a:lvl4pPr marL="648904" indent="0">
              <a:buFontTx/>
              <a:buNone/>
              <a:defRPr/>
            </a:lvl4pPr>
            <a:lvl5pPr marL="865205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15161"/>
            <a:ext cx="4067746" cy="743298"/>
          </a:xfrm>
        </p:spPr>
        <p:txBody>
          <a:bodyPr anchor="ctr">
            <a:normAutofit/>
          </a:bodyPr>
          <a:lstStyle>
            <a:lvl1pPr marL="0" indent="0" algn="l">
              <a:buNone/>
              <a:defRPr sz="852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256400" y="373966"/>
            <a:ext cx="288449" cy="276686"/>
          </a:xfrm>
          <a:prstGeom prst="rect">
            <a:avLst/>
          </a:prstGeom>
        </p:spPr>
        <p:txBody>
          <a:bodyPr vert="horz" lIns="43265" tIns="21632" rIns="43265" bIns="21632" rtlCol="0" anchor="ctr">
            <a:noAutofit/>
          </a:bodyPr>
          <a:lstStyle/>
          <a:p>
            <a:pPr lvl="0"/>
            <a:r>
              <a:rPr lang="en-US" sz="3785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207969" y="1365768"/>
            <a:ext cx="288449" cy="276686"/>
          </a:xfrm>
          <a:prstGeom prst="rect">
            <a:avLst/>
          </a:prstGeom>
        </p:spPr>
        <p:txBody>
          <a:bodyPr vert="horz" lIns="43265" tIns="21632" rIns="43265" bIns="21632" rtlCol="0" anchor="ctr">
            <a:noAutofit/>
          </a:bodyPr>
          <a:lstStyle/>
          <a:p>
            <a:pPr lvl="0"/>
            <a:r>
              <a:rPr lang="en-US" sz="3785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445604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500" y="914117"/>
            <a:ext cx="4067746" cy="1228037"/>
          </a:xfrm>
        </p:spPr>
        <p:txBody>
          <a:bodyPr anchor="b">
            <a:normAutofit/>
          </a:bodyPr>
          <a:lstStyle>
            <a:lvl1pPr algn="l">
              <a:defRPr sz="20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42153"/>
            <a:ext cx="4067746" cy="716306"/>
          </a:xfrm>
        </p:spPr>
        <p:txBody>
          <a:bodyPr anchor="t">
            <a:normAutofit/>
          </a:bodyPr>
          <a:lstStyle>
            <a:lvl1pPr marL="0" indent="0" algn="l">
              <a:buNone/>
              <a:defRPr sz="852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27301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0686" y="288431"/>
            <a:ext cx="3829959" cy="1430138"/>
          </a:xfrm>
        </p:spPr>
        <p:txBody>
          <a:bodyPr anchor="ctr">
            <a:normAutofit/>
          </a:bodyPr>
          <a:lstStyle>
            <a:lvl1pPr algn="l">
              <a:defRPr sz="20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0498" y="1898838"/>
            <a:ext cx="4067747" cy="243315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135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16301" indent="0">
              <a:buFontTx/>
              <a:buNone/>
              <a:defRPr/>
            </a:lvl2pPr>
            <a:lvl3pPr marL="432603" indent="0">
              <a:buFontTx/>
              <a:buNone/>
              <a:defRPr/>
            </a:lvl3pPr>
            <a:lvl4pPr marL="648904" indent="0">
              <a:buFontTx/>
              <a:buNone/>
              <a:defRPr/>
            </a:lvl4pPr>
            <a:lvl5pPr marL="865205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42153"/>
            <a:ext cx="4067746" cy="716306"/>
          </a:xfrm>
        </p:spPr>
        <p:txBody>
          <a:bodyPr anchor="t">
            <a:normAutofit/>
          </a:bodyPr>
          <a:lstStyle>
            <a:lvl1pPr marL="0" indent="0" algn="l">
              <a:buNone/>
              <a:defRPr sz="852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256400" y="373966"/>
            <a:ext cx="288449" cy="276686"/>
          </a:xfrm>
          <a:prstGeom prst="rect">
            <a:avLst/>
          </a:prstGeom>
        </p:spPr>
        <p:txBody>
          <a:bodyPr vert="horz" lIns="43265" tIns="21632" rIns="43265" bIns="21632" rtlCol="0" anchor="ctr">
            <a:noAutofit/>
          </a:bodyPr>
          <a:lstStyle/>
          <a:p>
            <a:pPr lvl="0"/>
            <a:r>
              <a:rPr lang="en-US" sz="3785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207969" y="1365768"/>
            <a:ext cx="288449" cy="276686"/>
          </a:xfrm>
          <a:prstGeom prst="rect">
            <a:avLst/>
          </a:prstGeom>
        </p:spPr>
        <p:txBody>
          <a:bodyPr vert="horz" lIns="43265" tIns="21632" rIns="43265" bIns="21632" rtlCol="0" anchor="ctr">
            <a:noAutofit/>
          </a:bodyPr>
          <a:lstStyle/>
          <a:p>
            <a:pPr lvl="0"/>
            <a:r>
              <a:rPr lang="en-US" sz="3785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376875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505" y="288431"/>
            <a:ext cx="4063741" cy="1430138"/>
          </a:xfrm>
        </p:spPr>
        <p:txBody>
          <a:bodyPr anchor="ctr">
            <a:normAutofit/>
          </a:bodyPr>
          <a:lstStyle>
            <a:lvl1pPr algn="l">
              <a:defRPr sz="20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0498" y="1898838"/>
            <a:ext cx="4067747" cy="243315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135">
                <a:solidFill>
                  <a:schemeClr val="accent1"/>
                </a:solidFill>
              </a:defRPr>
            </a:lvl1pPr>
            <a:lvl2pPr marL="216301" indent="0">
              <a:buFontTx/>
              <a:buNone/>
              <a:defRPr/>
            </a:lvl2pPr>
            <a:lvl3pPr marL="432603" indent="0">
              <a:buFontTx/>
              <a:buNone/>
              <a:defRPr/>
            </a:lvl3pPr>
            <a:lvl4pPr marL="648904" indent="0">
              <a:buFontTx/>
              <a:buNone/>
              <a:defRPr/>
            </a:lvl4pPr>
            <a:lvl5pPr marL="865205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42153"/>
            <a:ext cx="4067746" cy="716306"/>
          </a:xfrm>
        </p:spPr>
        <p:txBody>
          <a:bodyPr anchor="t">
            <a:normAutofit/>
          </a:bodyPr>
          <a:lstStyle>
            <a:lvl1pPr marL="0" indent="0" algn="l">
              <a:buNone/>
              <a:defRPr sz="852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0136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47843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770121" y="288431"/>
            <a:ext cx="617374" cy="2484714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20499" y="288431"/>
            <a:ext cx="3340701" cy="248471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945862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6" y="132463"/>
            <a:ext cx="4903630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90"/>
            <a:ext cx="1574931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2" y="660990"/>
            <a:ext cx="1574931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90"/>
            <a:ext cx="1574931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3" y="2356548"/>
            <a:ext cx="1574931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7022" y="2356548"/>
            <a:ext cx="1574931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61371" y="2356548"/>
            <a:ext cx="1574931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6" y="441663"/>
            <a:ext cx="4903630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776434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27784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500" y="1277911"/>
            <a:ext cx="4067746" cy="864243"/>
          </a:xfrm>
        </p:spPr>
        <p:txBody>
          <a:bodyPr anchor="b"/>
          <a:lstStyle>
            <a:lvl1pPr algn="l">
              <a:defRPr sz="189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42153"/>
            <a:ext cx="4067746" cy="407097"/>
          </a:xfrm>
        </p:spPr>
        <p:txBody>
          <a:bodyPr anchor="t"/>
          <a:lstStyle>
            <a:lvl1pPr marL="0" indent="0" algn="l">
              <a:buNone/>
              <a:defRPr sz="946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82989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0499" y="1022279"/>
            <a:ext cx="1979789" cy="183618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408457" y="1022279"/>
            <a:ext cx="1979789" cy="183618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81835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19747" y="1022465"/>
            <a:ext cx="1980541" cy="272657"/>
          </a:xfrm>
        </p:spPr>
        <p:txBody>
          <a:bodyPr anchor="b">
            <a:noAutofit/>
          </a:bodyPr>
          <a:lstStyle>
            <a:lvl1pPr marL="0" indent="0">
              <a:buNone/>
              <a:defRPr sz="1135" b="0"/>
            </a:lvl1pPr>
            <a:lvl2pPr marL="216301" indent="0">
              <a:buNone/>
              <a:defRPr sz="946" b="1"/>
            </a:lvl2pPr>
            <a:lvl3pPr marL="432603" indent="0">
              <a:buNone/>
              <a:defRPr sz="852" b="1"/>
            </a:lvl3pPr>
            <a:lvl4pPr marL="648904" indent="0">
              <a:buNone/>
              <a:defRPr sz="757" b="1"/>
            </a:lvl4pPr>
            <a:lvl5pPr marL="865205" indent="0">
              <a:buNone/>
              <a:defRPr sz="757" b="1"/>
            </a:lvl5pPr>
            <a:lvl6pPr marL="1081507" indent="0">
              <a:buNone/>
              <a:defRPr sz="757" b="1"/>
            </a:lvl6pPr>
            <a:lvl7pPr marL="1297808" indent="0">
              <a:buNone/>
              <a:defRPr sz="757" b="1"/>
            </a:lvl7pPr>
            <a:lvl8pPr marL="1514109" indent="0">
              <a:buNone/>
              <a:defRPr sz="757" b="1"/>
            </a:lvl8pPr>
            <a:lvl9pPr marL="1730411" indent="0">
              <a:buNone/>
              <a:defRPr sz="757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19747" y="1295123"/>
            <a:ext cx="1980541" cy="15633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407706" y="1022465"/>
            <a:ext cx="1980539" cy="272657"/>
          </a:xfrm>
        </p:spPr>
        <p:txBody>
          <a:bodyPr anchor="b">
            <a:noAutofit/>
          </a:bodyPr>
          <a:lstStyle>
            <a:lvl1pPr marL="0" indent="0">
              <a:buNone/>
              <a:defRPr sz="1135" b="0"/>
            </a:lvl1pPr>
            <a:lvl2pPr marL="216301" indent="0">
              <a:buNone/>
              <a:defRPr sz="946" b="1"/>
            </a:lvl2pPr>
            <a:lvl3pPr marL="432603" indent="0">
              <a:buNone/>
              <a:defRPr sz="852" b="1"/>
            </a:lvl3pPr>
            <a:lvl4pPr marL="648904" indent="0">
              <a:buNone/>
              <a:defRPr sz="757" b="1"/>
            </a:lvl4pPr>
            <a:lvl5pPr marL="865205" indent="0">
              <a:buNone/>
              <a:defRPr sz="757" b="1"/>
            </a:lvl5pPr>
            <a:lvl6pPr marL="1081507" indent="0">
              <a:buNone/>
              <a:defRPr sz="757" b="1"/>
            </a:lvl6pPr>
            <a:lvl7pPr marL="1297808" indent="0">
              <a:buNone/>
              <a:defRPr sz="757" b="1"/>
            </a:lvl7pPr>
            <a:lvl8pPr marL="1514109" indent="0">
              <a:buNone/>
              <a:defRPr sz="757" b="1"/>
            </a:lvl8pPr>
            <a:lvl9pPr marL="1730411" indent="0">
              <a:buNone/>
              <a:defRPr sz="757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407707" y="1295123"/>
            <a:ext cx="1980538" cy="15633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10/26/2020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8315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499" y="288431"/>
            <a:ext cx="4067746" cy="624934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10/26/2020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7403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B9704-BF7D-4231-A5E8-A5E132FC5C1D}" type="datetime1">
              <a:rPr lang="ru-RU" smtClean="0"/>
              <a:t>26.10.2020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89B37-E9E0-4D16-9404-785B81C05C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44992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499" y="709062"/>
            <a:ext cx="1823874" cy="604904"/>
          </a:xfrm>
        </p:spPr>
        <p:txBody>
          <a:bodyPr anchor="b">
            <a:normAutofit/>
          </a:bodyPr>
          <a:lstStyle>
            <a:lvl1pPr>
              <a:defRPr sz="946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52541" y="243636"/>
            <a:ext cx="2135704" cy="2614823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20499" y="1313965"/>
            <a:ext cx="1823874" cy="122282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216237" indent="0">
              <a:buNone/>
              <a:defRPr sz="662"/>
            </a:lvl2pPr>
            <a:lvl3pPr marL="432473" indent="0">
              <a:buNone/>
              <a:defRPr sz="568"/>
            </a:lvl3pPr>
            <a:lvl4pPr marL="648710" indent="0">
              <a:buNone/>
              <a:defRPr sz="473"/>
            </a:lvl4pPr>
            <a:lvl5pPr marL="864946" indent="0">
              <a:buNone/>
              <a:defRPr sz="473"/>
            </a:lvl5pPr>
            <a:lvl6pPr marL="1081182" indent="0">
              <a:buNone/>
              <a:defRPr sz="473"/>
            </a:lvl6pPr>
            <a:lvl7pPr marL="1297419" indent="0">
              <a:buNone/>
              <a:defRPr sz="473"/>
            </a:lvl7pPr>
            <a:lvl8pPr marL="1513655" indent="0">
              <a:buNone/>
              <a:defRPr sz="473"/>
            </a:lvl8pPr>
            <a:lvl9pPr marL="1729892" indent="0">
              <a:buNone/>
              <a:defRPr sz="473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31502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499" y="2271395"/>
            <a:ext cx="4067746" cy="268151"/>
          </a:xfrm>
        </p:spPr>
        <p:txBody>
          <a:bodyPr anchor="b">
            <a:normAutofit/>
          </a:bodyPr>
          <a:lstStyle>
            <a:lvl1pPr algn="l">
              <a:defRPr sz="1135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0499" y="288431"/>
            <a:ext cx="4067746" cy="1819594"/>
          </a:xfrm>
        </p:spPr>
        <p:txBody>
          <a:bodyPr anchor="t">
            <a:normAutofit/>
          </a:bodyPr>
          <a:lstStyle>
            <a:lvl1pPr marL="0" indent="0" algn="ctr">
              <a:buNone/>
              <a:defRPr sz="757"/>
            </a:lvl1pPr>
            <a:lvl2pPr marL="216301" indent="0">
              <a:buNone/>
              <a:defRPr sz="757"/>
            </a:lvl2pPr>
            <a:lvl3pPr marL="432603" indent="0">
              <a:buNone/>
              <a:defRPr sz="757"/>
            </a:lvl3pPr>
            <a:lvl4pPr marL="648904" indent="0">
              <a:buNone/>
              <a:defRPr sz="757"/>
            </a:lvl4pPr>
            <a:lvl5pPr marL="865205" indent="0">
              <a:buNone/>
              <a:defRPr sz="757"/>
            </a:lvl5pPr>
            <a:lvl6pPr marL="1081507" indent="0">
              <a:buNone/>
              <a:defRPr sz="757"/>
            </a:lvl6pPr>
            <a:lvl7pPr marL="1297808" indent="0">
              <a:buNone/>
              <a:defRPr sz="757"/>
            </a:lvl7pPr>
            <a:lvl8pPr marL="1514109" indent="0">
              <a:buNone/>
              <a:defRPr sz="757"/>
            </a:lvl8pPr>
            <a:lvl9pPr marL="1730411" indent="0">
              <a:buNone/>
              <a:defRPr sz="757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20499" y="2539546"/>
            <a:ext cx="4067746" cy="318913"/>
          </a:xfrm>
        </p:spPr>
        <p:txBody>
          <a:bodyPr>
            <a:normAutofit/>
          </a:bodyPr>
          <a:lstStyle>
            <a:lvl1pPr marL="0" indent="0">
              <a:buNone/>
              <a:defRPr sz="568"/>
            </a:lvl1pPr>
            <a:lvl2pPr marL="216301" indent="0">
              <a:buNone/>
              <a:defRPr sz="568"/>
            </a:lvl2pPr>
            <a:lvl3pPr marL="432603" indent="0">
              <a:buNone/>
              <a:defRPr sz="473"/>
            </a:lvl3pPr>
            <a:lvl4pPr marL="648904" indent="0">
              <a:buNone/>
              <a:defRPr sz="426"/>
            </a:lvl4pPr>
            <a:lvl5pPr marL="865205" indent="0">
              <a:buNone/>
              <a:defRPr sz="426"/>
            </a:lvl5pPr>
            <a:lvl6pPr marL="1081507" indent="0">
              <a:buNone/>
              <a:defRPr sz="426"/>
            </a:lvl6pPr>
            <a:lvl7pPr marL="1297808" indent="0">
              <a:buNone/>
              <a:defRPr sz="426"/>
            </a:lvl7pPr>
            <a:lvl8pPr marL="1514109" indent="0">
              <a:buNone/>
              <a:defRPr sz="426"/>
            </a:lvl8pPr>
            <a:lvl9pPr marL="1730411" indent="0">
              <a:buNone/>
              <a:defRPr sz="426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10/26/2020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81235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4006"/>
            <a:ext cx="5768975" cy="3248856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20499" y="288431"/>
            <a:ext cx="4067746" cy="62493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499" y="1022279"/>
            <a:ext cx="4067746" cy="18361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09304" y="2858460"/>
            <a:ext cx="431509" cy="1727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2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10/26/2020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0499" y="2858460"/>
            <a:ext cx="2979886" cy="1727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2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064905" y="2858460"/>
            <a:ext cx="323340" cy="1727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26">
                <a:solidFill>
                  <a:schemeClr val="accent1"/>
                </a:solidFill>
              </a:defRPr>
            </a:lvl1pPr>
          </a:lstStyle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9404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4" r:id="rId1"/>
    <p:sldLayoutId id="2147483915" r:id="rId2"/>
    <p:sldLayoutId id="2147483916" r:id="rId3"/>
    <p:sldLayoutId id="2147483917" r:id="rId4"/>
    <p:sldLayoutId id="2147483918" r:id="rId5"/>
    <p:sldLayoutId id="2147483919" r:id="rId6"/>
    <p:sldLayoutId id="2147483920" r:id="rId7"/>
    <p:sldLayoutId id="2147483921" r:id="rId8"/>
    <p:sldLayoutId id="2147483922" r:id="rId9"/>
    <p:sldLayoutId id="2147483923" r:id="rId10"/>
    <p:sldLayoutId id="2147483924" r:id="rId11"/>
    <p:sldLayoutId id="2147483925" r:id="rId12"/>
    <p:sldLayoutId id="2147483926" r:id="rId13"/>
    <p:sldLayoutId id="2147483927" r:id="rId14"/>
    <p:sldLayoutId id="2147483928" r:id="rId15"/>
    <p:sldLayoutId id="2147483929" r:id="rId16"/>
    <p:sldLayoutId id="2147483930" r:id="rId17"/>
  </p:sldLayoutIdLst>
  <p:txStyles>
    <p:titleStyle>
      <a:lvl1pPr algn="l" defTabSz="216301" rtl="0" eaLnBrk="1" latinLnBrk="0" hangingPunct="1">
        <a:spcBef>
          <a:spcPct val="0"/>
        </a:spcBef>
        <a:buNone/>
        <a:defRPr sz="1703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162226" indent="-162226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852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51490" indent="-135188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757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40753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662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57055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73356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89657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405959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622260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838561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1pPr>
      <a:lvl2pPr marL="216301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2pPr>
      <a:lvl3pPr marL="432603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3pPr>
      <a:lvl4pPr marL="648904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4pPr>
      <a:lvl5pPr marL="865205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5pPr>
      <a:lvl6pPr marL="1081507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6pPr>
      <a:lvl7pPr marL="1297808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7pPr>
      <a:lvl8pPr marL="1514109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8pPr>
      <a:lvl9pPr marL="1730411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4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8.emf"/><Relationship Id="rId4" Type="http://schemas.openxmlformats.org/officeDocument/2006/relationships/image" Target="../media/image7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0"/>
            <a:ext cx="5768975" cy="10291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79488" y="250825"/>
            <a:ext cx="3482756" cy="537833"/>
          </a:xfrm>
          <a:prstGeom prst="rect">
            <a:avLst/>
          </a:prstGeom>
        </p:spPr>
        <p:txBody>
          <a:bodyPr vert="horz" wrap="square" lIns="0" tIns="14599" rIns="0" bIns="0" rtlCol="0" anchor="ctr">
            <a:spAutoFit/>
          </a:bodyPr>
          <a:lstStyle/>
          <a:p>
            <a:pPr marL="12695">
              <a:spcBef>
                <a:spcPts val="114"/>
              </a:spcBef>
            </a:pPr>
            <a:r>
              <a:rPr lang="ru-RU" sz="3399" b="1" spc="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МАТЕМАТИКА</a:t>
            </a:r>
            <a:endParaRPr sz="3399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598487" y="1293150"/>
            <a:ext cx="3124200" cy="1552983"/>
          </a:xfrm>
          <a:prstGeom prst="rect">
            <a:avLst/>
          </a:prstGeom>
        </p:spPr>
        <p:txBody>
          <a:bodyPr vert="horz" wrap="square" lIns="0" tIns="13964" rIns="0" bIns="0" rtlCol="0">
            <a:spAutoFit/>
          </a:bodyPr>
          <a:lstStyle/>
          <a:p>
            <a:pPr marL="18407">
              <a:spcBef>
                <a:spcPts val="110"/>
              </a:spcBef>
            </a:pPr>
            <a:r>
              <a:rPr lang="ru-RU" sz="2800" b="1" dirty="0">
                <a:solidFill>
                  <a:srgbClr val="002060"/>
                </a:solidFill>
                <a:latin typeface="Arial"/>
                <a:cs typeface="Arial"/>
              </a:rPr>
              <a:t>Тема:</a:t>
            </a:r>
            <a:br>
              <a:rPr lang="ru-RU" sz="2800" b="1" dirty="0">
                <a:solidFill>
                  <a:srgbClr val="002060"/>
                </a:solidFill>
                <a:latin typeface="Arial"/>
                <a:cs typeface="Arial"/>
              </a:rPr>
            </a:br>
            <a:r>
              <a:rPr lang="ru-RU" sz="2400" b="1" dirty="0">
                <a:solidFill>
                  <a:srgbClr val="002060"/>
                </a:solidFill>
                <a:latin typeface="Arial"/>
                <a:cs typeface="Arial"/>
              </a:rPr>
              <a:t>РЕШЕНИЕ ЗАДАЧ ЭКОНОМИЧЕСКОГО  СОДЕРЖАНИЯ </a:t>
            </a: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20488" y="1470025"/>
            <a:ext cx="346397" cy="129540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4702916" y="242202"/>
            <a:ext cx="603664" cy="60366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4702916" y="228616"/>
            <a:ext cx="603664" cy="60366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710145" y="243294"/>
            <a:ext cx="612743" cy="385356"/>
          </a:xfrm>
          <a:prstGeom prst="rect">
            <a:avLst/>
          </a:prstGeom>
        </p:spPr>
        <p:txBody>
          <a:bodyPr vert="horz" wrap="square" lIns="0" tIns="15869" rIns="0" bIns="0" rtlCol="0">
            <a:spAutoFit/>
          </a:bodyPr>
          <a:lstStyle/>
          <a:p>
            <a:pPr algn="ctr">
              <a:spcBef>
                <a:spcPts val="125"/>
              </a:spcBef>
            </a:pPr>
            <a:r>
              <a:rPr lang="ru-RU" sz="2400" b="1" dirty="0">
                <a:solidFill>
                  <a:schemeClr val="bg1"/>
                </a:solidFill>
                <a:latin typeface="Arial"/>
                <a:cs typeface="Arial"/>
              </a:rPr>
              <a:t>5</a:t>
            </a:r>
            <a:endParaRPr sz="24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4665670" y="576064"/>
            <a:ext cx="671534" cy="166236"/>
          </a:xfrm>
          <a:prstGeom prst="rect">
            <a:avLst/>
          </a:prstGeom>
        </p:spPr>
        <p:txBody>
          <a:bodyPr vert="horz" wrap="square" lIns="0" tIns="12060" rIns="0" bIns="0" rtlCol="0">
            <a:spAutoFit/>
          </a:bodyPr>
          <a:lstStyle/>
          <a:p>
            <a:pPr algn="ctr">
              <a:spcBef>
                <a:spcPts val="95"/>
              </a:spcBef>
            </a:pPr>
            <a:r>
              <a:rPr lang="ru-RU" sz="1001" b="1" spc="-5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1001" b="1" dirty="0">
              <a:latin typeface="Arial"/>
              <a:cs typeface="Arial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3687" y="327025"/>
            <a:ext cx="481781" cy="488472"/>
          </a:xfrm>
          <a:prstGeom prst="rect">
            <a:avLst/>
          </a:prstGeom>
        </p:spPr>
      </p:pic>
      <p:pic>
        <p:nvPicPr>
          <p:cNvPr id="3" name="Picture 2" descr="Презентация к уроку математики ко 2 классе по теме &quot;Задачи с величинами:  цена, количество, стоимость&quot;. УМК &quot;Школа России&quot;">
            <a:extLst>
              <a:ext uri="{FF2B5EF4-FFF2-40B4-BE49-F238E27FC236}">
                <a16:creationId xmlns:a16="http://schemas.microsoft.com/office/drawing/2014/main" id="{EA3A3A26-7530-48C8-9F63-2AF86318115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20" t="50001" r="51743" b="5381"/>
          <a:stretch/>
        </p:blipFill>
        <p:spPr bwMode="auto">
          <a:xfrm>
            <a:off x="3734146" y="1277382"/>
            <a:ext cx="1905000" cy="1447800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6688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22288" y="22225"/>
            <a:ext cx="4900931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ЗАДАЧ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CBC746E9-8AB1-471F-9D8A-011815379D9B}"/>
              </a:ext>
            </a:extLst>
          </p:cNvPr>
          <p:cNvSpPr/>
          <p:nvPr/>
        </p:nvSpPr>
        <p:spPr>
          <a:xfrm>
            <a:off x="1480308" y="1510849"/>
            <a:ext cx="478039" cy="4891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74" name="Picture 2" descr="Не бойтесь клеить флизелиновые обои, это просто! | Я сам! | Яндекс Дзен">
            <a:extLst>
              <a:ext uri="{FF2B5EF4-FFF2-40B4-BE49-F238E27FC236}">
                <a16:creationId xmlns:a16="http://schemas.microsoft.com/office/drawing/2014/main" id="{148432BE-773C-419E-9E5B-0B8072924D2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640" b="14766"/>
          <a:stretch/>
        </p:blipFill>
        <p:spPr bwMode="auto">
          <a:xfrm>
            <a:off x="3646487" y="936625"/>
            <a:ext cx="1981200" cy="114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6B146D5E-3AA3-4A73-9570-717EC771CB8B}"/>
              </a:ext>
            </a:extLst>
          </p:cNvPr>
          <p:cNvSpPr/>
          <p:nvPr/>
        </p:nvSpPr>
        <p:spPr>
          <a:xfrm>
            <a:off x="50661" y="458312"/>
            <a:ext cx="521458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Дано: </a:t>
            </a:r>
            <a:r>
              <a:rPr lang="ru-RU" sz="1400" b="1" dirty="0">
                <a:latin typeface="Arial" panose="020B0604020202020204" pitchFamily="34" charset="0"/>
              </a:rPr>
              <a:t>р = 70000  </a:t>
            </a:r>
            <a:r>
              <a:rPr lang="ru-RU" sz="1400" b="1" dirty="0" err="1">
                <a:latin typeface="Arial" panose="020B0604020202020204" pitchFamily="34" charset="0"/>
              </a:rPr>
              <a:t>сум</a:t>
            </a:r>
            <a:r>
              <a:rPr lang="ru-RU" sz="1400" b="1" dirty="0">
                <a:latin typeface="Arial" panose="020B0604020202020204" pitchFamily="34" charset="0"/>
              </a:rPr>
              <a:t> – 1 рулон обоев, надо </a:t>
            </a:r>
            <a:r>
              <a:rPr lang="ru-RU" sz="1400" b="1">
                <a:latin typeface="Arial" panose="020B0604020202020204" pitchFamily="34" charset="0"/>
              </a:rPr>
              <a:t>42 рулона</a:t>
            </a:r>
            <a:endParaRPr lang="ru-RU" sz="1400" b="1" dirty="0">
              <a:latin typeface="Arial" panose="020B0604020202020204" pitchFamily="34" charset="0"/>
            </a:endParaRPr>
          </a:p>
          <a:p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р = 10000 </a:t>
            </a:r>
            <a:r>
              <a:rPr lang="ru-RU" sz="1400" b="1" dirty="0" err="1">
                <a:solidFill>
                  <a:srgbClr val="211D1E"/>
                </a:solidFill>
                <a:latin typeface="Arial" panose="020B0604020202020204" pitchFamily="34" charset="0"/>
              </a:rPr>
              <a:t>сум</a:t>
            </a:r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 – 1 коробка клея для 8 рулонов</a:t>
            </a:r>
          </a:p>
          <a:p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? коробок клея</a:t>
            </a:r>
            <a:endParaRPr lang="ru-RU" sz="1400" b="1" dirty="0">
              <a:latin typeface="Arial" panose="020B0604020202020204" pitchFamily="34" charset="0"/>
            </a:endParaRPr>
          </a:p>
          <a:p>
            <a:r>
              <a:rPr lang="ru-RU" sz="1400" b="1" dirty="0">
                <a:latin typeface="Arial" panose="020B0604020202020204" pitchFamily="34" charset="0"/>
              </a:rPr>
              <a:t>? </a:t>
            </a:r>
            <a:r>
              <a:rPr lang="ru-RU" sz="1400" b="1" dirty="0" err="1">
                <a:latin typeface="Arial" panose="020B0604020202020204" pitchFamily="34" charset="0"/>
              </a:rPr>
              <a:t>сум</a:t>
            </a:r>
            <a:r>
              <a:rPr lang="ru-RU" sz="1400" b="1" dirty="0">
                <a:latin typeface="Arial" panose="020B0604020202020204" pitchFamily="34" charset="0"/>
              </a:rPr>
              <a:t> на ремонт дома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id="{9D148394-3668-4F60-9DCE-ECFA13D5F054}"/>
                  </a:ext>
                </a:extLst>
              </p:cNvPr>
              <p:cNvSpPr/>
              <p:nvPr/>
            </p:nvSpPr>
            <p:spPr>
              <a:xfrm>
                <a:off x="50661" y="1595548"/>
                <a:ext cx="5764399" cy="160043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Решение:</a:t>
                </a:r>
              </a:p>
              <a:p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1) 70 000</a:t>
                </a:r>
                <a:r>
                  <a:rPr lang="en-US" altLang="ru-RU" sz="1400" b="1" dirty="0">
                    <a:solidFill>
                      <a:srgbClr val="0070C0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ru-RU" sz="14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</m:oMath>
                </a14:m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42 = 2 940 000 (</a:t>
                </a:r>
                <a:r>
                  <a:rPr lang="ru-RU" sz="1400" b="1" dirty="0" err="1">
                    <a:solidFill>
                      <a:srgbClr val="0070C0"/>
                    </a:solidFill>
                    <a:latin typeface="Arial" panose="020B0604020202020204" pitchFamily="34" charset="0"/>
                  </a:rPr>
                  <a:t>сум</a:t>
                </a:r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) – на обои</a:t>
                </a:r>
              </a:p>
              <a:p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2) 42 : 8 = 5 (2 ост.) – 5 коробок не хватит, надо взять 6 коробок</a:t>
                </a:r>
              </a:p>
              <a:p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3) 10 000 </a:t>
                </a:r>
                <a14:m>
                  <m:oMath xmlns:m="http://schemas.openxmlformats.org/officeDocument/2006/math">
                    <m:r>
                      <a:rPr lang="en-US" altLang="ru-RU" sz="14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</m:oMath>
                </a14:m>
                <a:r>
                  <a:rPr lang="ru-RU" sz="1400" dirty="0"/>
                  <a:t> </a:t>
                </a:r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6 = 60 000 (</a:t>
                </a:r>
                <a:r>
                  <a:rPr lang="ru-RU" sz="1400" b="1" dirty="0" err="1">
                    <a:solidFill>
                      <a:srgbClr val="0070C0"/>
                    </a:solidFill>
                    <a:latin typeface="Arial" panose="020B0604020202020204" pitchFamily="34" charset="0"/>
                  </a:rPr>
                  <a:t>сум</a:t>
                </a:r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) – на клей</a:t>
                </a:r>
              </a:p>
              <a:p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4) 2 940 000 + 60 000 = 3 000 000 (</a:t>
                </a:r>
                <a:r>
                  <a:rPr lang="ru-RU" sz="1400" b="1" dirty="0" err="1">
                    <a:solidFill>
                      <a:srgbClr val="0070C0"/>
                    </a:solidFill>
                    <a:latin typeface="Arial" panose="020B0604020202020204" pitchFamily="34" charset="0"/>
                  </a:rPr>
                  <a:t>сум</a:t>
                </a:r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) – на ремонт квартиры</a:t>
                </a:r>
              </a:p>
              <a:p>
                <a:r>
                  <a:rPr lang="ru-RU" sz="1400" b="1" dirty="0">
                    <a:solidFill>
                      <a:srgbClr val="00A859"/>
                    </a:solidFill>
                    <a:latin typeface="Arial" panose="020B0604020202020204" pitchFamily="34" charset="0"/>
                  </a:rPr>
                  <a:t>Ответ: купить надо 6 коробок клея и ремонт  квартиры </a:t>
                </a:r>
              </a:p>
              <a:p>
                <a:r>
                  <a:rPr lang="ru-RU" sz="1400" b="1" dirty="0">
                    <a:solidFill>
                      <a:srgbClr val="00A859"/>
                    </a:solidFill>
                    <a:latin typeface="Arial" panose="020B0604020202020204" pitchFamily="34" charset="0"/>
                  </a:rPr>
                  <a:t>обойдётся в 3 000 000 </a:t>
                </a:r>
                <a:r>
                  <a:rPr lang="ru-RU" sz="1400" b="1" dirty="0" err="1">
                    <a:solidFill>
                      <a:srgbClr val="00A859"/>
                    </a:solidFill>
                    <a:latin typeface="Arial" panose="020B0604020202020204" pitchFamily="34" charset="0"/>
                  </a:rPr>
                  <a:t>сум</a:t>
                </a:r>
                <a:endParaRPr lang="ru-RU" sz="1400" b="1" dirty="0">
                  <a:solidFill>
                    <a:srgbClr val="00A859"/>
                  </a:solidFill>
                  <a:latin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id="{9D148394-3668-4F60-9DCE-ECFA13D5F05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661" y="1595548"/>
                <a:ext cx="5764399" cy="1600438"/>
              </a:xfrm>
              <a:prstGeom prst="rect">
                <a:avLst/>
              </a:prstGeom>
              <a:blipFill>
                <a:blip r:embed="rId4"/>
                <a:stretch>
                  <a:fillRect l="-317" t="-763" b="-305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761604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588" y="0"/>
            <a:ext cx="5767387" cy="40322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26147" y="-51359"/>
            <a:ext cx="5638799" cy="318532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ru-RU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ЗАДАНИЯ ДЛЯ САМОСТОЯТЕЛЬНОЙ РАБОТЫ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4D7BBC5-4808-4428-AE9D-E679B7AD078C}"/>
              </a:ext>
            </a:extLst>
          </p:cNvPr>
          <p:cNvSpPr/>
          <p:nvPr/>
        </p:nvSpPr>
        <p:spPr>
          <a:xfrm>
            <a:off x="1443038" y="1058168"/>
            <a:ext cx="2882900" cy="1128514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>
              <a:latin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</a:rPr>
              <a:t> </a:t>
            </a:r>
            <a:endParaRPr lang="ru-RU" baseline="30000" dirty="0">
              <a:latin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</a:endParaRPr>
          </a:p>
          <a:p>
            <a:endParaRPr lang="ru-RU" sz="800" dirty="0">
              <a:latin typeface="Times New Roman" panose="02020603050405020304" pitchFamily="18" charset="0"/>
            </a:endParaRPr>
          </a:p>
          <a:p>
            <a:endParaRPr lang="ru-RU" sz="800" baseline="-25000" dirty="0">
              <a:latin typeface="Times New Roman" panose="02020603050405020304" pitchFamily="18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B97C88DD-1C6A-4E39-973C-32C9A6BFCD84}"/>
              </a:ext>
            </a:extLst>
          </p:cNvPr>
          <p:cNvSpPr/>
          <p:nvPr/>
        </p:nvSpPr>
        <p:spPr>
          <a:xfrm>
            <a:off x="2122487" y="555625"/>
            <a:ext cx="1066800" cy="838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54233E85-BC9C-4841-A4B1-03993E791D13}"/>
              </a:ext>
            </a:extLst>
          </p:cNvPr>
          <p:cNvSpPr/>
          <p:nvPr/>
        </p:nvSpPr>
        <p:spPr>
          <a:xfrm>
            <a:off x="124132" y="530083"/>
            <a:ext cx="5520710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200" b="1" dirty="0">
                <a:solidFill>
                  <a:srgbClr val="0070C0"/>
                </a:solidFill>
                <a:latin typeface="Arial" panose="020B0604020202020204" pitchFamily="34" charset="0"/>
              </a:rPr>
              <a:t>493.</a:t>
            </a:r>
            <a:r>
              <a:rPr lang="ru-RU" sz="1200" b="1" dirty="0">
                <a:solidFill>
                  <a:srgbClr val="211D1E"/>
                </a:solidFill>
                <a:latin typeface="Arial" panose="020B0604020202020204" pitchFamily="34" charset="0"/>
              </a:rPr>
              <a:t> В магазине проводится рекламная акция: при покупке двух тюбиков зубной пасты третья будет предоставлена бесплатно. Цена тюбика зубной пасты равна 11 500 </a:t>
            </a:r>
            <a:r>
              <a:rPr lang="ru-RU" sz="1200" b="1" dirty="0" err="1">
                <a:solidFill>
                  <a:srgbClr val="211D1E"/>
                </a:solidFill>
                <a:latin typeface="Arial" panose="020B0604020202020204" pitchFamily="34" charset="0"/>
              </a:rPr>
              <a:t>сум</a:t>
            </a:r>
            <a:r>
              <a:rPr lang="ru-RU" sz="1200" b="1" dirty="0">
                <a:solidFill>
                  <a:srgbClr val="211D1E"/>
                </a:solidFill>
                <a:latin typeface="Arial" panose="020B0604020202020204" pitchFamily="34" charset="0"/>
              </a:rPr>
              <a:t>. Сколько тюбиков можно купить на 50 000 </a:t>
            </a:r>
            <a:r>
              <a:rPr lang="ru-RU" sz="1200" b="1" dirty="0" err="1">
                <a:solidFill>
                  <a:srgbClr val="211D1E"/>
                </a:solidFill>
                <a:latin typeface="Arial" panose="020B0604020202020204" pitchFamily="34" charset="0"/>
              </a:rPr>
              <a:t>сум</a:t>
            </a:r>
            <a:r>
              <a:rPr lang="ru-RU" sz="1200" b="1" dirty="0">
                <a:solidFill>
                  <a:srgbClr val="211D1E"/>
                </a:solidFill>
                <a:latin typeface="Arial" panose="020B0604020202020204" pitchFamily="34" charset="0"/>
              </a:rPr>
              <a:t>? </a:t>
            </a:r>
          </a:p>
          <a:p>
            <a:pPr algn="just"/>
            <a:r>
              <a:rPr lang="ru-RU" sz="1200" b="1" dirty="0">
                <a:solidFill>
                  <a:srgbClr val="0070C0"/>
                </a:solidFill>
                <a:latin typeface="Arial" panose="020B0604020202020204" pitchFamily="34" charset="0"/>
              </a:rPr>
              <a:t>494. </a:t>
            </a:r>
            <a:r>
              <a:rPr lang="ru-RU" sz="1200" b="1" dirty="0">
                <a:solidFill>
                  <a:srgbClr val="211D1E"/>
                </a:solidFill>
                <a:latin typeface="Arial" panose="020B0604020202020204" pitchFamily="34" charset="0"/>
              </a:rPr>
              <a:t>Для покраски 1 м</a:t>
            </a:r>
            <a:r>
              <a:rPr lang="ru-RU" sz="1200" b="1" baseline="60000" dirty="0">
                <a:solidFill>
                  <a:srgbClr val="211D1E"/>
                </a:solidFill>
                <a:latin typeface="Arial" panose="020B0604020202020204" pitchFamily="34" charset="0"/>
              </a:rPr>
              <a:t>2</a:t>
            </a:r>
            <a:r>
              <a:rPr lang="ru-RU" sz="500" b="1" dirty="0">
                <a:solidFill>
                  <a:srgbClr val="211D1E"/>
                </a:solidFill>
                <a:latin typeface="Arial" panose="020B0604020202020204" pitchFamily="34" charset="0"/>
              </a:rPr>
              <a:t> </a:t>
            </a:r>
            <a:r>
              <a:rPr lang="ru-RU" sz="1200" b="1" dirty="0">
                <a:solidFill>
                  <a:srgbClr val="211D1E"/>
                </a:solidFill>
                <a:latin typeface="Arial" panose="020B0604020202020204" pitchFamily="34" charset="0"/>
              </a:rPr>
              <a:t>потолка нужно 150 г краски. Краска продается в банках по 3 кг. Сколько банок краски нужно купить, чтобы покрасить потолок площадью 78 м</a:t>
            </a:r>
            <a:r>
              <a:rPr lang="ru-RU" sz="1050" b="1" baseline="62000" dirty="0">
                <a:solidFill>
                  <a:srgbClr val="211D1E"/>
                </a:solidFill>
                <a:latin typeface="Arial" panose="020B0604020202020204" pitchFamily="34" charset="0"/>
              </a:rPr>
              <a:t>2</a:t>
            </a:r>
            <a:r>
              <a:rPr lang="ru-RU" sz="1200" b="1" dirty="0">
                <a:solidFill>
                  <a:srgbClr val="211D1E"/>
                </a:solidFill>
                <a:latin typeface="Arial" panose="020B0604020202020204" pitchFamily="34" charset="0"/>
              </a:rPr>
              <a:t>? Сколько денег понадобится для малярных работ, если цена банки с краской равна 130 000 </a:t>
            </a:r>
            <a:r>
              <a:rPr lang="ru-RU" sz="1200" b="1" dirty="0" err="1">
                <a:solidFill>
                  <a:srgbClr val="211D1E"/>
                </a:solidFill>
                <a:latin typeface="Arial" panose="020B0604020202020204" pitchFamily="34" charset="0"/>
              </a:rPr>
              <a:t>сум</a:t>
            </a:r>
            <a:r>
              <a:rPr lang="ru-RU" sz="1200" b="1" dirty="0">
                <a:solidFill>
                  <a:srgbClr val="211D1E"/>
                </a:solidFill>
                <a:latin typeface="Arial" panose="020B0604020202020204" pitchFamily="34" charset="0"/>
              </a:rPr>
              <a:t>? </a:t>
            </a:r>
          </a:p>
          <a:p>
            <a:pPr algn="just"/>
            <a:r>
              <a:rPr lang="ru-RU" sz="1200" b="1" dirty="0">
                <a:solidFill>
                  <a:srgbClr val="0070C0"/>
                </a:solidFill>
                <a:latin typeface="Arial" panose="020B0604020202020204" pitchFamily="34" charset="0"/>
              </a:rPr>
              <a:t>495. </a:t>
            </a:r>
            <a:r>
              <a:rPr lang="ru-RU" sz="1200" b="1" dirty="0">
                <a:solidFill>
                  <a:srgbClr val="211D1E"/>
                </a:solidFill>
                <a:latin typeface="Arial" panose="020B0604020202020204" pitchFamily="34" charset="0"/>
              </a:rPr>
              <a:t>Для ремонта дома было приобретено 38 рулонов обоев. Одной коробки с клеем достаточно для 7 рулонов. Сколько коробок клея нужно купить, чтобы обклеить стены обоями? В какую сумму обойдется ремонт дома, если упаковка обоев стоит 95 000 </a:t>
            </a:r>
            <a:r>
              <a:rPr lang="ru-RU" sz="1200" b="1" dirty="0" err="1">
                <a:solidFill>
                  <a:srgbClr val="211D1E"/>
                </a:solidFill>
                <a:latin typeface="Arial" panose="020B0604020202020204" pitchFamily="34" charset="0"/>
              </a:rPr>
              <a:t>сум</a:t>
            </a:r>
            <a:r>
              <a:rPr lang="ru-RU" sz="1200" b="1" dirty="0">
                <a:solidFill>
                  <a:srgbClr val="211D1E"/>
                </a:solidFill>
                <a:latin typeface="Arial" panose="020B0604020202020204" pitchFamily="34" charset="0"/>
              </a:rPr>
              <a:t>, а коробка с клеем - 9 000 </a:t>
            </a:r>
            <a:r>
              <a:rPr lang="ru-RU" sz="1200" b="1" dirty="0" err="1">
                <a:solidFill>
                  <a:srgbClr val="211D1E"/>
                </a:solidFill>
                <a:latin typeface="Arial" panose="020B0604020202020204" pitchFamily="34" charset="0"/>
              </a:rPr>
              <a:t>сум</a:t>
            </a:r>
            <a:r>
              <a:rPr lang="ru-RU" sz="1200" b="1" dirty="0">
                <a:solidFill>
                  <a:srgbClr val="211D1E"/>
                </a:solidFill>
                <a:latin typeface="Arial" panose="020B0604020202020204" pitchFamily="34" charset="0"/>
              </a:rPr>
              <a:t>? </a:t>
            </a:r>
            <a:endParaRPr lang="ru-RU" sz="1200" b="1" dirty="0"/>
          </a:p>
        </p:txBody>
      </p:sp>
    </p:spTree>
    <p:extLst>
      <p:ext uri="{BB962C8B-B14F-4D97-AF65-F5344CB8AC3E}">
        <p14:creationId xmlns:p14="http://schemas.microsoft.com/office/powerpoint/2010/main" val="18766491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588" y="0"/>
            <a:ext cx="5767387" cy="40322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26147" y="-51359"/>
            <a:ext cx="5638799" cy="318532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ru-RU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ПРОВЕРКА  САМОСТОЯТЕЛЬНОЙ  РАБОТЫ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4D7BBC5-4808-4428-AE9D-E679B7AD078C}"/>
              </a:ext>
            </a:extLst>
          </p:cNvPr>
          <p:cNvSpPr/>
          <p:nvPr/>
        </p:nvSpPr>
        <p:spPr>
          <a:xfrm>
            <a:off x="1443038" y="1058168"/>
            <a:ext cx="2882900" cy="1128514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>
              <a:latin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</a:rPr>
              <a:t> </a:t>
            </a:r>
            <a:endParaRPr lang="ru-RU" baseline="30000" dirty="0">
              <a:latin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</a:endParaRPr>
          </a:p>
          <a:p>
            <a:endParaRPr lang="ru-RU" sz="800" dirty="0">
              <a:latin typeface="Times New Roman" panose="02020603050405020304" pitchFamily="18" charset="0"/>
            </a:endParaRPr>
          </a:p>
          <a:p>
            <a:endParaRPr lang="ru-RU" sz="800" baseline="-25000" dirty="0">
              <a:latin typeface="Times New Roman" panose="02020603050405020304" pitchFamily="18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B97C88DD-1C6A-4E39-973C-32C9A6BFCD84}"/>
              </a:ext>
            </a:extLst>
          </p:cNvPr>
          <p:cNvSpPr/>
          <p:nvPr/>
        </p:nvSpPr>
        <p:spPr>
          <a:xfrm>
            <a:off x="2122487" y="555625"/>
            <a:ext cx="1066800" cy="838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98272EC2-16C1-4033-800E-30D5AA185AED}"/>
              </a:ext>
            </a:extLst>
          </p:cNvPr>
          <p:cNvSpPr/>
          <p:nvPr/>
        </p:nvSpPr>
        <p:spPr>
          <a:xfrm>
            <a:off x="65087" y="339558"/>
            <a:ext cx="5486399" cy="10464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200" b="1" dirty="0">
                <a:solidFill>
                  <a:srgbClr val="0070C0"/>
                </a:solidFill>
                <a:latin typeface="Arial" panose="020B0604020202020204" pitchFamily="34" charset="0"/>
              </a:rPr>
              <a:t>485.</a:t>
            </a:r>
            <a:r>
              <a:rPr lang="ru-RU" sz="1100" b="1" dirty="0">
                <a:solidFill>
                  <a:srgbClr val="0070C0"/>
                </a:solidFill>
                <a:latin typeface="Arial" panose="020B0604020202020204" pitchFamily="34" charset="0"/>
              </a:rPr>
              <a:t> </a:t>
            </a:r>
            <a:r>
              <a:rPr lang="ru-RU" sz="1200" b="1" dirty="0">
                <a:solidFill>
                  <a:srgbClr val="211D1E"/>
                </a:solidFill>
                <a:latin typeface="Arial" panose="020B0604020202020204" pitchFamily="34" charset="0"/>
              </a:rPr>
              <a:t>Два самолета вылетели из аэропорта одновременно в противоположных направлениях. Через 2 часа расстояние </a:t>
            </a:r>
          </a:p>
          <a:p>
            <a:pPr algn="just"/>
            <a:r>
              <a:rPr lang="ru-RU" sz="1200" b="1" dirty="0">
                <a:solidFill>
                  <a:srgbClr val="211D1E"/>
                </a:solidFill>
                <a:latin typeface="Arial" panose="020B0604020202020204" pitchFamily="34" charset="0"/>
              </a:rPr>
              <a:t>между ними составило 1500 км. Найдите скорость второго самолета , если скорость первого самолета равна 400 км/ч.</a:t>
            </a:r>
          </a:p>
          <a:p>
            <a:pPr algn="just"/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Ответ: 350 км/ч - скорость второго самолёта </a:t>
            </a:r>
            <a:endParaRPr lang="ru-RU" sz="1400" b="1" dirty="0">
              <a:solidFill>
                <a:srgbClr val="0070C0"/>
              </a:solidFill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D55FB68-9998-4DC0-AC1C-AA7F6600C85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6978" t="8498" r="1129"/>
          <a:stretch/>
        </p:blipFill>
        <p:spPr>
          <a:xfrm>
            <a:off x="1506536" y="1317625"/>
            <a:ext cx="2438401" cy="468221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DFA466E9-C94E-466F-AC60-31C6A15DF4D1}"/>
              </a:ext>
            </a:extLst>
          </p:cNvPr>
          <p:cNvSpPr/>
          <p:nvPr/>
        </p:nvSpPr>
        <p:spPr>
          <a:xfrm>
            <a:off x="28953" y="1706566"/>
            <a:ext cx="5795475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486. </a:t>
            </a:r>
            <a:r>
              <a:rPr lang="ru-RU" sz="1200" b="1" dirty="0">
                <a:solidFill>
                  <a:srgbClr val="211D1E"/>
                </a:solidFill>
                <a:latin typeface="Arial" panose="020B0604020202020204" pitchFamily="34" charset="0"/>
              </a:rPr>
              <a:t>Грузовик и легковой автомобиль, расстояние между которыми равно 450 км выехали навстречу друг другу и встретились через 3 часа. Найдите скорость автомобиля, если она больше скорости грузовика на 30 км/ч. </a:t>
            </a:r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Ответ: 90 км/ч – скорость автомобиля</a:t>
            </a:r>
            <a:endParaRPr lang="ru-RU" sz="1400" b="1" dirty="0">
              <a:solidFill>
                <a:srgbClr val="0070C0"/>
              </a:solidFill>
            </a:endParaRPr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7E4FE8CC-B779-4E10-A2F9-8317FF954BC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7268" t="11062"/>
          <a:stretch/>
        </p:blipFill>
        <p:spPr>
          <a:xfrm>
            <a:off x="1125537" y="2651030"/>
            <a:ext cx="3200401" cy="508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19594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22288" y="22225"/>
            <a:ext cx="4900931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ВСПОМНИМ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E474666F-F835-49E1-B120-4B84EE94BFAD}"/>
              </a:ext>
            </a:extLst>
          </p:cNvPr>
          <p:cNvSpPr/>
          <p:nvPr/>
        </p:nvSpPr>
        <p:spPr>
          <a:xfrm>
            <a:off x="212061" y="1510849"/>
            <a:ext cx="381000" cy="3372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53FC0C15-631B-4B8E-BC65-36517D297435}"/>
              </a:ext>
            </a:extLst>
          </p:cNvPr>
          <p:cNvSpPr/>
          <p:nvPr/>
        </p:nvSpPr>
        <p:spPr>
          <a:xfrm>
            <a:off x="647143" y="1163631"/>
            <a:ext cx="381000" cy="3868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EC286F6D-77BC-425B-BB1E-7080E33F28E9}"/>
              </a:ext>
            </a:extLst>
          </p:cNvPr>
          <p:cNvSpPr/>
          <p:nvPr/>
        </p:nvSpPr>
        <p:spPr>
          <a:xfrm>
            <a:off x="102392" y="387549"/>
            <a:ext cx="556260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         Для того , чтобы найти общую сумму, уплаченную за покупку, нужно умножить цену единицы товара на количество приобретенного товара. </a:t>
            </a:r>
            <a:endParaRPr lang="ru-RU" sz="1400" b="1" dirty="0">
              <a:solidFill>
                <a:srgbClr val="0070C0"/>
              </a:solidFill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1DDEF9EE-ECFF-4768-AD8A-02F44FCC66B4}"/>
              </a:ext>
            </a:extLst>
          </p:cNvPr>
          <p:cNvSpPr/>
          <p:nvPr/>
        </p:nvSpPr>
        <p:spPr>
          <a:xfrm>
            <a:off x="102392" y="1012825"/>
            <a:ext cx="5562600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         Купили 5 кг конфет по цене 24 000 </a:t>
            </a:r>
            <a:r>
              <a:rPr lang="ru-RU" sz="1400" b="1" dirty="0" err="1">
                <a:solidFill>
                  <a:srgbClr val="211D1E"/>
                </a:solidFill>
                <a:latin typeface="Arial" panose="020B0604020202020204" pitchFamily="34" charset="0"/>
              </a:rPr>
              <a:t>сум</a:t>
            </a:r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 за килограмм. Сколько нужно заплатить за покупку? </a:t>
            </a:r>
          </a:p>
          <a:p>
            <a:pPr algn="just"/>
            <a:r>
              <a:rPr lang="ru-RU" sz="1400" b="1" dirty="0" err="1">
                <a:solidFill>
                  <a:srgbClr val="0070C0"/>
                </a:solidFill>
                <a:latin typeface="Arial" panose="020B0604020202020204" pitchFamily="34" charset="0"/>
              </a:rPr>
              <a:t>Решение:</a:t>
            </a:r>
            <a:r>
              <a:rPr lang="ru-RU" sz="1400" b="1" dirty="0" err="1">
                <a:solidFill>
                  <a:srgbClr val="211D1E"/>
                </a:solidFill>
                <a:latin typeface="Arial" panose="020B0604020202020204" pitchFamily="34" charset="0"/>
              </a:rPr>
              <a:t>Согласно</a:t>
            </a:r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 правилу, чтобы найти общую сумму, уплаченную за покупку, нужно умножить цену единицы товара на количество приобретённого товара.</a:t>
            </a:r>
            <a:endParaRPr lang="ru-RU" sz="1400" b="1" dirty="0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B1E3AA42-7192-48F8-A8C8-060AAAEDD78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856" t="293" b="-1"/>
          <a:stretch/>
        </p:blipFill>
        <p:spPr>
          <a:xfrm>
            <a:off x="212061" y="2156107"/>
            <a:ext cx="5142704" cy="386828"/>
          </a:xfrm>
          <a:prstGeom prst="rect">
            <a:avLst/>
          </a:prstGeom>
        </p:spPr>
      </p:pic>
      <p:sp>
        <p:nvSpPr>
          <p:cNvPr id="14" name="Овал 13">
            <a:extLst>
              <a:ext uri="{FF2B5EF4-FFF2-40B4-BE49-F238E27FC236}">
                <a16:creationId xmlns:a16="http://schemas.microsoft.com/office/drawing/2014/main" id="{FA674D1F-9E29-4733-A43B-7F6064EF062D}"/>
              </a:ext>
            </a:extLst>
          </p:cNvPr>
          <p:cNvSpPr/>
          <p:nvPr/>
        </p:nvSpPr>
        <p:spPr>
          <a:xfrm>
            <a:off x="3570287" y="2308225"/>
            <a:ext cx="76200" cy="76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C385E813-58BA-443F-921A-6DF20089CDC2}"/>
              </a:ext>
            </a:extLst>
          </p:cNvPr>
          <p:cNvSpPr/>
          <p:nvPr/>
        </p:nvSpPr>
        <p:spPr>
          <a:xfrm>
            <a:off x="109250" y="2598452"/>
            <a:ext cx="545452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Получим, что нужно заплатить 24 000 • 5 = 120 000 (</a:t>
            </a:r>
            <a:r>
              <a:rPr lang="ru-RU" sz="1400" b="1" dirty="0" err="1">
                <a:solidFill>
                  <a:srgbClr val="211D1E"/>
                </a:solidFill>
                <a:latin typeface="Arial" panose="020B0604020202020204" pitchFamily="34" charset="0"/>
              </a:rPr>
              <a:t>сумов</a:t>
            </a:r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) </a:t>
            </a:r>
          </a:p>
          <a:p>
            <a:pPr algn="just"/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Ответ: </a:t>
            </a:r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120 000 </a:t>
            </a:r>
            <a:r>
              <a:rPr lang="ru-RU" sz="1400" b="1" dirty="0" err="1">
                <a:solidFill>
                  <a:srgbClr val="211D1E"/>
                </a:solidFill>
                <a:latin typeface="Arial" panose="020B0604020202020204" pitchFamily="34" charset="0"/>
              </a:rPr>
              <a:t>сумов</a:t>
            </a:r>
            <a:r>
              <a:rPr lang="ru-RU" dirty="0">
                <a:solidFill>
                  <a:srgbClr val="211D1E"/>
                </a:solidFill>
                <a:latin typeface="Arial" panose="020B0604020202020204" pitchFamily="34" charset="0"/>
              </a:rPr>
              <a:t>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710400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22288" y="22225"/>
            <a:ext cx="4900931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ВСПОМНИМ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E474666F-F835-49E1-B120-4B84EE94BFAD}"/>
              </a:ext>
            </a:extLst>
          </p:cNvPr>
          <p:cNvSpPr/>
          <p:nvPr/>
        </p:nvSpPr>
        <p:spPr>
          <a:xfrm>
            <a:off x="212061" y="1510849"/>
            <a:ext cx="381000" cy="3372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53FC0C15-631B-4B8E-BC65-36517D297435}"/>
              </a:ext>
            </a:extLst>
          </p:cNvPr>
          <p:cNvSpPr/>
          <p:nvPr/>
        </p:nvSpPr>
        <p:spPr>
          <a:xfrm>
            <a:off x="647143" y="1163631"/>
            <a:ext cx="381000" cy="3868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FD16A1CD-E56D-44E9-9028-414C9DF05CD2}"/>
              </a:ext>
            </a:extLst>
          </p:cNvPr>
          <p:cNvSpPr/>
          <p:nvPr/>
        </p:nvSpPr>
        <p:spPr>
          <a:xfrm>
            <a:off x="402561" y="446988"/>
            <a:ext cx="340990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>
                <a:solidFill>
                  <a:srgbClr val="00A859"/>
                </a:solidFill>
                <a:latin typeface="Arial" panose="020B0604020202020204" pitchFamily="34" charset="0"/>
              </a:rPr>
              <a:t>С – общая  уплаченная сумма </a:t>
            </a:r>
          </a:p>
          <a:p>
            <a:r>
              <a:rPr lang="ru-RU" sz="1600" b="1" dirty="0">
                <a:solidFill>
                  <a:srgbClr val="E3255B"/>
                </a:solidFill>
                <a:latin typeface="Arial" panose="020B0604020202020204" pitchFamily="34" charset="0"/>
              </a:rPr>
              <a:t>р – цена товара</a:t>
            </a:r>
          </a:p>
          <a:p>
            <a:r>
              <a:rPr lang="en-US" sz="1600" b="1" dirty="0">
                <a:solidFill>
                  <a:srgbClr val="0070C0"/>
                </a:solidFill>
                <a:latin typeface="Arial" panose="020B0604020202020204" pitchFamily="34" charset="0"/>
              </a:rPr>
              <a:t>n – </a:t>
            </a: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количество товара</a:t>
            </a:r>
            <a:endParaRPr lang="ru-RU" sz="1600" dirty="0">
              <a:solidFill>
                <a:srgbClr val="0070C0"/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1BA994D-CE34-4133-916D-84C29F78257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6667" t="13900" r="4841"/>
          <a:stretch/>
        </p:blipFill>
        <p:spPr>
          <a:xfrm>
            <a:off x="3189286" y="715692"/>
            <a:ext cx="1066801" cy="478056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A8361B98-A8FF-495A-B10D-BBFE492D0FE9}"/>
              </a:ext>
            </a:extLst>
          </p:cNvPr>
          <p:cNvSpPr/>
          <p:nvPr/>
        </p:nvSpPr>
        <p:spPr>
          <a:xfrm>
            <a:off x="205758" y="1357045"/>
            <a:ext cx="5491826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dirty="0">
                <a:solidFill>
                  <a:srgbClr val="E3255B"/>
                </a:solidFill>
                <a:latin typeface="Arial" panose="020B0604020202020204" pitchFamily="34" charset="0"/>
              </a:rPr>
              <a:t>     Для того , чтобы найти цену товара, общая сумма должна быть разделена на количество товара: </a:t>
            </a:r>
            <a:endParaRPr lang="en-US" sz="1600" b="1" dirty="0">
              <a:solidFill>
                <a:srgbClr val="C00000"/>
              </a:solidFill>
              <a:latin typeface="Arial" panose="020B0604020202020204" pitchFamily="34" charset="0"/>
            </a:endParaRPr>
          </a:p>
          <a:p>
            <a:pPr algn="just"/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     Для того , чтобы найти количество товара, общая сумма должна быть разделена на цену товара</a:t>
            </a:r>
            <a:r>
              <a:rPr lang="ru-RU" sz="2000" b="1" dirty="0">
                <a:solidFill>
                  <a:srgbClr val="0070C0"/>
                </a:solidFill>
                <a:latin typeface="Arial" panose="020B0604020202020204" pitchFamily="34" charset="0"/>
              </a:rPr>
              <a:t>: </a:t>
            </a:r>
          </a:p>
          <a:p>
            <a:pPr algn="just"/>
            <a:endParaRPr lang="ru-RU" sz="1600" b="1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85A2A47-FC46-40FD-B5AC-020196114DF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70913" t="51957" r="1679"/>
          <a:stretch/>
        </p:blipFill>
        <p:spPr>
          <a:xfrm>
            <a:off x="1119411" y="1886583"/>
            <a:ext cx="1199003" cy="273651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CE781E50-D4C8-4BD8-9556-E9DAB40F526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76740" t="29864" r="2460" b="10765"/>
          <a:stretch/>
        </p:blipFill>
        <p:spPr>
          <a:xfrm>
            <a:off x="1119411" y="2634230"/>
            <a:ext cx="1295400" cy="273652"/>
          </a:xfrm>
          <a:prstGeom prst="rect">
            <a:avLst/>
          </a:prstGeom>
        </p:spPr>
      </p:pic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12A76D8E-14F7-41E1-BD39-0B4CA8637B09}"/>
              </a:ext>
            </a:extLst>
          </p:cNvPr>
          <p:cNvCxnSpPr>
            <a:cxnSpLocks/>
          </p:cNvCxnSpPr>
          <p:nvPr/>
        </p:nvCxnSpPr>
        <p:spPr>
          <a:xfrm>
            <a:off x="3189286" y="754108"/>
            <a:ext cx="0" cy="40952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FE18F794-3C0F-4795-9302-A0195A84D1F1}"/>
              </a:ext>
            </a:extLst>
          </p:cNvPr>
          <p:cNvCxnSpPr>
            <a:cxnSpLocks/>
          </p:cNvCxnSpPr>
          <p:nvPr/>
        </p:nvCxnSpPr>
        <p:spPr>
          <a:xfrm>
            <a:off x="4247248" y="754108"/>
            <a:ext cx="0" cy="40952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644024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22288" y="22225"/>
            <a:ext cx="4900931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 ОФОРМИТЬ РЕШЕНИЕ ЗАДАЧИ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E474666F-F835-49E1-B120-4B84EE94BFAD}"/>
              </a:ext>
            </a:extLst>
          </p:cNvPr>
          <p:cNvSpPr/>
          <p:nvPr/>
        </p:nvSpPr>
        <p:spPr>
          <a:xfrm>
            <a:off x="212061" y="1510849"/>
            <a:ext cx="381000" cy="3372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53FC0C15-631B-4B8E-BC65-36517D297435}"/>
              </a:ext>
            </a:extLst>
          </p:cNvPr>
          <p:cNvSpPr/>
          <p:nvPr/>
        </p:nvSpPr>
        <p:spPr>
          <a:xfrm>
            <a:off x="647143" y="1163631"/>
            <a:ext cx="381000" cy="3868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BB8A907C-C4BB-47C7-AEDA-36161F0B40FF}"/>
              </a:ext>
            </a:extLst>
          </p:cNvPr>
          <p:cNvSpPr/>
          <p:nvPr/>
        </p:nvSpPr>
        <p:spPr>
          <a:xfrm>
            <a:off x="11633" y="395321"/>
            <a:ext cx="5562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       За 12 кг яблок было выплачено в общей сложности 72 000 </a:t>
            </a:r>
            <a:r>
              <a:rPr lang="ru-RU" b="1" dirty="0" err="1">
                <a:solidFill>
                  <a:srgbClr val="0070C0"/>
                </a:solidFill>
                <a:latin typeface="Arial" panose="020B0604020202020204" pitchFamily="34" charset="0"/>
              </a:rPr>
              <a:t>сум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. Найдите цену яблок</a:t>
            </a:r>
            <a:r>
              <a:rPr lang="ru-RU" dirty="0">
                <a:solidFill>
                  <a:srgbClr val="211D1E"/>
                </a:solidFill>
                <a:latin typeface="Arial" panose="020B0604020202020204" pitchFamily="34" charset="0"/>
              </a:rPr>
              <a:t>. </a:t>
            </a:r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8D2DB5E-914A-41D8-B751-F75B4E8BA9C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592" t="12677" r="2268" b="4471"/>
          <a:stretch/>
        </p:blipFill>
        <p:spPr>
          <a:xfrm>
            <a:off x="141287" y="1241426"/>
            <a:ext cx="5562600" cy="1608104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B534D08A-1D39-40DC-84FF-F3FB8C0026D7}"/>
              </a:ext>
            </a:extLst>
          </p:cNvPr>
          <p:cNvSpPr/>
          <p:nvPr/>
        </p:nvSpPr>
        <p:spPr>
          <a:xfrm>
            <a:off x="65087" y="1163631"/>
            <a:ext cx="914400" cy="2511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C4BC1C8F-A10D-4AD6-8428-FDBD62CDC449}"/>
              </a:ext>
            </a:extLst>
          </p:cNvPr>
          <p:cNvSpPr/>
          <p:nvPr/>
        </p:nvSpPr>
        <p:spPr>
          <a:xfrm>
            <a:off x="116277" y="2598412"/>
            <a:ext cx="1320409" cy="3868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CBA11C2C-EB7C-4952-BD51-8A8BC14F3591}"/>
              </a:ext>
            </a:extLst>
          </p:cNvPr>
          <p:cNvCxnSpPr>
            <a:cxnSpLocks/>
          </p:cNvCxnSpPr>
          <p:nvPr/>
        </p:nvCxnSpPr>
        <p:spPr>
          <a:xfrm>
            <a:off x="5703887" y="1267827"/>
            <a:ext cx="1" cy="152399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492303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22288" y="22225"/>
            <a:ext cx="4900931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ЗАДАЧ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CBC746E9-8AB1-471F-9D8A-011815379D9B}"/>
              </a:ext>
            </a:extLst>
          </p:cNvPr>
          <p:cNvSpPr/>
          <p:nvPr/>
        </p:nvSpPr>
        <p:spPr>
          <a:xfrm>
            <a:off x="1480308" y="1510849"/>
            <a:ext cx="478039" cy="4891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15EDDB28-8808-4FEE-BEED-37B295A19F12}"/>
              </a:ext>
            </a:extLst>
          </p:cNvPr>
          <p:cNvSpPr/>
          <p:nvPr/>
        </p:nvSpPr>
        <p:spPr>
          <a:xfrm>
            <a:off x="69848" y="395321"/>
            <a:ext cx="562768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>
                <a:solidFill>
                  <a:srgbClr val="0070C0"/>
                </a:solidFill>
                <a:latin typeface="Arial" panose="020B0604020202020204" pitchFamily="34" charset="0"/>
              </a:rPr>
              <a:t>487. </a:t>
            </a:r>
            <a:r>
              <a:rPr lang="ru-RU" sz="1200" b="1" dirty="0">
                <a:solidFill>
                  <a:srgbClr val="211D1E"/>
                </a:solidFill>
                <a:latin typeface="Arial" panose="020B0604020202020204" pitchFamily="34" charset="0"/>
              </a:rPr>
              <a:t>В лагере каждому ребенку выдается 60 г сахара в день. В лагере 342 ребенка. Сколько килограммовых пачек сахара нужно покупать ежедневно, чтобы обеспечить детей сахаром? На какую сумму потребляется сахара в день, если цена равна 8300 </a:t>
            </a:r>
            <a:r>
              <a:rPr lang="ru-RU" sz="1200" b="1" dirty="0" err="1">
                <a:solidFill>
                  <a:srgbClr val="211D1E"/>
                </a:solidFill>
                <a:latin typeface="Arial" panose="020B0604020202020204" pitchFamily="34" charset="0"/>
              </a:rPr>
              <a:t>сум</a:t>
            </a:r>
            <a:r>
              <a:rPr lang="ru-RU" sz="1200" b="1" dirty="0">
                <a:solidFill>
                  <a:srgbClr val="211D1E"/>
                </a:solidFill>
                <a:latin typeface="Arial" panose="020B0604020202020204" pitchFamily="34" charset="0"/>
              </a:rPr>
              <a:t> за килограмм? </a:t>
            </a:r>
            <a:endParaRPr lang="ru-RU" sz="1200" b="1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33B559E7-695B-4F33-AD37-83A34A62D538}"/>
              </a:ext>
            </a:extLst>
          </p:cNvPr>
          <p:cNvSpPr/>
          <p:nvPr/>
        </p:nvSpPr>
        <p:spPr>
          <a:xfrm>
            <a:off x="93221" y="1226318"/>
            <a:ext cx="1865126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Дано: </a:t>
            </a:r>
          </a:p>
          <a:p>
            <a:r>
              <a:rPr lang="ru-RU" sz="1600" b="1" dirty="0">
                <a:latin typeface="Arial" panose="020B0604020202020204" pitchFamily="34" charset="0"/>
              </a:rPr>
              <a:t>342 </a:t>
            </a:r>
            <a:r>
              <a:rPr lang="ru-RU" sz="1600" b="1" dirty="0" err="1">
                <a:latin typeface="Arial" panose="020B0604020202020204" pitchFamily="34" charset="0"/>
              </a:rPr>
              <a:t>реб</a:t>
            </a:r>
            <a:r>
              <a:rPr lang="ru-RU" sz="1600" b="1" dirty="0">
                <a:latin typeface="Arial" panose="020B0604020202020204" pitchFamily="34" charset="0"/>
              </a:rPr>
              <a:t>.- по 60 г </a:t>
            </a:r>
          </a:p>
          <a:p>
            <a:r>
              <a:rPr lang="ru-RU" sz="1600" b="1" dirty="0">
                <a:latin typeface="Arial" panose="020B0604020202020204" pitchFamily="34" charset="0"/>
              </a:rPr>
              <a:t>сахара в день</a:t>
            </a:r>
          </a:p>
          <a:p>
            <a:r>
              <a:rPr lang="ru-RU" sz="1600" b="1" u="sng" dirty="0">
                <a:latin typeface="Arial" panose="020B0604020202020204" pitchFamily="34" charset="0"/>
              </a:rPr>
              <a:t>р = 8 300 </a:t>
            </a:r>
            <a:r>
              <a:rPr lang="ru-RU" sz="1600" b="1" u="sng" dirty="0" err="1">
                <a:latin typeface="Arial" panose="020B0604020202020204" pitchFamily="34" charset="0"/>
              </a:rPr>
              <a:t>сум</a:t>
            </a:r>
            <a:endParaRPr lang="ru-RU" sz="1600" b="1" u="sng" dirty="0">
              <a:latin typeface="Arial" panose="020B0604020202020204" pitchFamily="34" charset="0"/>
            </a:endParaRPr>
          </a:p>
          <a:p>
            <a:r>
              <a:rPr lang="ru-RU" sz="1600" b="1" dirty="0">
                <a:latin typeface="Arial" panose="020B0604020202020204" pitchFamily="34" charset="0"/>
              </a:rPr>
              <a:t>С-? </a:t>
            </a:r>
            <a:r>
              <a:rPr lang="ru-RU" sz="1600" b="1" dirty="0" err="1">
                <a:latin typeface="Arial" panose="020B0604020202020204" pitchFamily="34" charset="0"/>
              </a:rPr>
              <a:t>сум</a:t>
            </a:r>
            <a:r>
              <a:rPr lang="ru-RU" sz="1600" b="1" dirty="0">
                <a:latin typeface="Arial" panose="020B0604020202020204" pitchFamily="34" charset="0"/>
              </a:rPr>
              <a:t>, </a:t>
            </a:r>
            <a:r>
              <a:rPr lang="en-US" sz="1600" b="1" dirty="0">
                <a:latin typeface="Arial" panose="020B0604020202020204" pitchFamily="34" charset="0"/>
              </a:rPr>
              <a:t>n - </a:t>
            </a:r>
            <a:r>
              <a:rPr lang="ru-RU" sz="1600" b="1" dirty="0">
                <a:latin typeface="Arial" panose="020B0604020202020204" pitchFamily="34" charset="0"/>
              </a:rPr>
              <a:t>? кг</a:t>
            </a:r>
            <a:endParaRPr lang="ru-RU" sz="1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4478CCB1-7359-4B40-A00D-64281D6D2C9C}"/>
                  </a:ext>
                </a:extLst>
              </p:cNvPr>
              <p:cNvSpPr/>
              <p:nvPr/>
            </p:nvSpPr>
            <p:spPr>
              <a:xfrm>
                <a:off x="1893886" y="1226318"/>
                <a:ext cx="3781867" cy="138499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Решение:</a:t>
                </a:r>
              </a:p>
              <a:p>
                <a:r>
                  <a:rPr lang="ru-RU" sz="1600" b="1" dirty="0">
                    <a:solidFill>
                      <a:schemeClr val="tx1"/>
                    </a:solidFill>
                    <a:latin typeface="Arial" panose="020B0604020202020204" pitchFamily="34" charset="0"/>
                  </a:rPr>
                  <a:t>1) 60</a:t>
                </a:r>
                <a:r>
                  <a:rPr lang="en-US" altLang="ru-RU" sz="1600" b="1" dirty="0">
                    <a:solidFill>
                      <a:schemeClr val="tx1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ru-RU" sz="16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</m:oMath>
                </a14:m>
                <a:r>
                  <a:rPr lang="ru-RU" sz="1600" b="1" dirty="0">
                    <a:solidFill>
                      <a:schemeClr val="tx1"/>
                    </a:solidFill>
                    <a:latin typeface="Arial" panose="020B0604020202020204" pitchFamily="34" charset="0"/>
                  </a:rPr>
                  <a:t> 342 = 20 520 (г) = 20 кг 520 г</a:t>
                </a:r>
              </a:p>
              <a:p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Надо покупать ежедневно 21 кг </a:t>
                </a:r>
                <a:r>
                  <a:rPr lang="en-US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= n</a:t>
                </a:r>
                <a:endParaRPr lang="ru-RU" sz="1600" b="1" dirty="0">
                  <a:solidFill>
                    <a:srgbClr val="0070C0"/>
                  </a:solidFill>
                  <a:latin typeface="Arial" panose="020B0604020202020204" pitchFamily="34" charset="0"/>
                </a:endParaRPr>
              </a:p>
              <a:p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2) С = р </a:t>
                </a:r>
                <a14:m>
                  <m:oMath xmlns:m="http://schemas.openxmlformats.org/officeDocument/2006/math">
                    <m:r>
                      <a:rPr lang="en-US" altLang="ru-RU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</m:oMath>
                </a14:m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</a:t>
                </a:r>
                <a:r>
                  <a:rPr lang="en-US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n</a:t>
                </a:r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</a:t>
                </a:r>
                <a:endParaRPr lang="en-US" sz="1600" b="1" dirty="0">
                  <a:solidFill>
                    <a:srgbClr val="0070C0"/>
                  </a:solidFill>
                  <a:latin typeface="Arial" panose="020B0604020202020204" pitchFamily="34" charset="0"/>
                </a:endParaRPr>
              </a:p>
              <a:p>
                <a:r>
                  <a:rPr lang="en-US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   </a:t>
                </a:r>
                <a:r>
                  <a:rPr lang="en-US" sz="1600" b="1" dirty="0">
                    <a:latin typeface="Arial" panose="020B0604020202020204" pitchFamily="34" charset="0"/>
                  </a:rPr>
                  <a:t>C = 8 300</a:t>
                </a:r>
                <a:r>
                  <a:rPr lang="en-US" altLang="ru-RU" b="1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ru-RU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</m:oMath>
                </a14:m>
                <a:r>
                  <a:rPr lang="ru-RU" b="1" dirty="0">
                    <a:latin typeface="Arial" panose="020B0604020202020204" pitchFamily="34" charset="0"/>
                  </a:rPr>
                  <a:t> </a:t>
                </a:r>
                <a:r>
                  <a:rPr lang="en-US" sz="1600" b="1" dirty="0">
                    <a:latin typeface="Arial" panose="020B0604020202020204" pitchFamily="34" charset="0"/>
                  </a:rPr>
                  <a:t>21</a:t>
                </a:r>
                <a:r>
                  <a:rPr lang="en-US" b="1" dirty="0">
                    <a:latin typeface="Arial" panose="020B0604020202020204" pitchFamily="34" charset="0"/>
                  </a:rPr>
                  <a:t> </a:t>
                </a:r>
                <a:r>
                  <a:rPr lang="en-US" sz="1600" b="1" dirty="0">
                    <a:latin typeface="Arial" panose="020B0604020202020204" pitchFamily="34" charset="0"/>
                  </a:rPr>
                  <a:t>= 174 300 (c</a:t>
                </a:r>
                <a:r>
                  <a:rPr lang="ru-RU" sz="1600" b="1" dirty="0">
                    <a:latin typeface="Arial" panose="020B0604020202020204" pitchFamily="34" charset="0"/>
                  </a:rPr>
                  <a:t>ум</a:t>
                </a:r>
                <a:r>
                  <a:rPr lang="en-US" sz="1600" b="1" dirty="0">
                    <a:latin typeface="Arial" panose="020B0604020202020204" pitchFamily="34" charset="0"/>
                  </a:rPr>
                  <a:t>)</a:t>
                </a:r>
                <a:endParaRPr lang="ru-RU" sz="1600" b="1" dirty="0">
                  <a:latin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4478CCB1-7359-4B40-A00D-64281D6D2C9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93886" y="1226318"/>
                <a:ext cx="3781867" cy="1384995"/>
              </a:xfrm>
              <a:prstGeom prst="rect">
                <a:avLst/>
              </a:prstGeom>
              <a:blipFill>
                <a:blip r:embed="rId3"/>
                <a:stretch>
                  <a:fillRect l="-968" t="-1322" b="-440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391A20C6-4AB0-441E-9F5E-A124A1C35FAB}"/>
              </a:ext>
            </a:extLst>
          </p:cNvPr>
          <p:cNvSpPr/>
          <p:nvPr/>
        </p:nvSpPr>
        <p:spPr>
          <a:xfrm>
            <a:off x="93221" y="2557290"/>
            <a:ext cx="532754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Ответ: ежедневно покупают 21 кг сахара на сумму</a:t>
            </a:r>
          </a:p>
          <a:p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174 300 </a:t>
            </a:r>
            <a:r>
              <a:rPr lang="ru-RU" sz="1600" b="1" dirty="0" err="1">
                <a:solidFill>
                  <a:srgbClr val="0070C0"/>
                </a:solidFill>
                <a:latin typeface="Arial" panose="020B0604020202020204" pitchFamily="34" charset="0"/>
              </a:rPr>
              <a:t>сум</a:t>
            </a: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. 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7325580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22288" y="22225"/>
            <a:ext cx="4900931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ЗАДАЧ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CBC746E9-8AB1-471F-9D8A-011815379D9B}"/>
              </a:ext>
            </a:extLst>
          </p:cNvPr>
          <p:cNvSpPr/>
          <p:nvPr/>
        </p:nvSpPr>
        <p:spPr>
          <a:xfrm>
            <a:off x="1480308" y="1510849"/>
            <a:ext cx="478039" cy="4891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090E779D-8E62-4520-8F4E-573DCB2D9D82}"/>
              </a:ext>
            </a:extLst>
          </p:cNvPr>
          <p:cNvSpPr/>
          <p:nvPr/>
        </p:nvSpPr>
        <p:spPr>
          <a:xfrm>
            <a:off x="-14050" y="349634"/>
            <a:ext cx="4267200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489. </a:t>
            </a:r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В магазине проводится рекламная акция: при покупке двух пачек чая третья будет предоставлена бесплатно. Цена пачки чая равна 11 500 </a:t>
            </a:r>
            <a:r>
              <a:rPr lang="ru-RU" sz="1400" b="1" dirty="0" err="1">
                <a:solidFill>
                  <a:srgbClr val="211D1E"/>
                </a:solidFill>
                <a:latin typeface="Arial" panose="020B0604020202020204" pitchFamily="34" charset="0"/>
              </a:rPr>
              <a:t>сум</a:t>
            </a:r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. Сколько пачек</a:t>
            </a:r>
            <a:r>
              <a:rPr lang="en-US" sz="1400" b="1" dirty="0">
                <a:solidFill>
                  <a:srgbClr val="211D1E"/>
                </a:solidFill>
                <a:latin typeface="Arial" panose="020B0604020202020204" pitchFamily="34" charset="0"/>
              </a:rPr>
              <a:t> </a:t>
            </a:r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чая максимум можно купить на 100 000 </a:t>
            </a:r>
            <a:r>
              <a:rPr lang="ru-RU" sz="1400" b="1" dirty="0" err="1">
                <a:solidFill>
                  <a:srgbClr val="211D1E"/>
                </a:solidFill>
                <a:latin typeface="Arial" panose="020B0604020202020204" pitchFamily="34" charset="0"/>
              </a:rPr>
              <a:t>сум</a:t>
            </a:r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? </a:t>
            </a:r>
            <a:endParaRPr lang="ru-RU" sz="1400" b="1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64DEBB0-7CB7-43AB-8AF2-3EE9EA1FDDD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5283"/>
          <a:stretch/>
        </p:blipFill>
        <p:spPr>
          <a:xfrm>
            <a:off x="4027487" y="395321"/>
            <a:ext cx="1721418" cy="998504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86E37890-ED74-4EC2-A0D1-853EC6F9F8F7}"/>
              </a:ext>
            </a:extLst>
          </p:cNvPr>
          <p:cNvSpPr/>
          <p:nvPr/>
        </p:nvSpPr>
        <p:spPr>
          <a:xfrm>
            <a:off x="10496" y="1509905"/>
            <a:ext cx="2582951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Дано:    </a:t>
            </a:r>
          </a:p>
          <a:p>
            <a:r>
              <a:rPr lang="ru-RU" sz="1600" b="1" dirty="0">
                <a:latin typeface="Arial" panose="020B0604020202020204" pitchFamily="34" charset="0"/>
              </a:rPr>
              <a:t>р = 11 500 </a:t>
            </a:r>
            <a:r>
              <a:rPr lang="ru-RU" sz="1600" b="1" dirty="0" err="1">
                <a:latin typeface="Arial" panose="020B0604020202020204" pitchFamily="34" charset="0"/>
              </a:rPr>
              <a:t>сум</a:t>
            </a:r>
            <a:r>
              <a:rPr lang="ru-RU" sz="1600" b="1" dirty="0">
                <a:latin typeface="Arial" panose="020B0604020202020204" pitchFamily="34" charset="0"/>
              </a:rPr>
              <a:t> – 1 пачка</a:t>
            </a:r>
          </a:p>
          <a:p>
            <a:r>
              <a:rPr lang="ru-RU" sz="1600" b="1" dirty="0">
                <a:latin typeface="Arial" panose="020B0604020202020204" pitchFamily="34" charset="0"/>
              </a:rPr>
              <a:t>2 пачки + 1 бесплатно</a:t>
            </a:r>
          </a:p>
          <a:p>
            <a:r>
              <a:rPr lang="ru-RU" sz="1600" b="1" dirty="0">
                <a:latin typeface="Arial" panose="020B0604020202020204" pitchFamily="34" charset="0"/>
              </a:rPr>
              <a:t>? пачек на 100 000 </a:t>
            </a:r>
            <a:r>
              <a:rPr lang="ru-RU" sz="1600" b="1" dirty="0" err="1">
                <a:latin typeface="Arial" panose="020B0604020202020204" pitchFamily="34" charset="0"/>
              </a:rPr>
              <a:t>сум</a:t>
            </a:r>
            <a:endParaRPr lang="ru-RU" sz="1600" b="1" dirty="0">
              <a:latin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id="{3554BB76-B72A-48C6-AD00-B5D493B653B8}"/>
                  </a:ext>
                </a:extLst>
              </p:cNvPr>
              <p:cNvSpPr/>
              <p:nvPr/>
            </p:nvSpPr>
            <p:spPr>
              <a:xfrm>
                <a:off x="2514340" y="1509905"/>
                <a:ext cx="3341947" cy="147732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Решение:</a:t>
                </a:r>
              </a:p>
              <a:p>
                <a:r>
                  <a:rPr lang="ru-RU" sz="1600" b="1" dirty="0">
                    <a:solidFill>
                      <a:schemeClr val="tx1"/>
                    </a:solidFill>
                    <a:latin typeface="Arial" panose="020B0604020202020204" pitchFamily="34" charset="0"/>
                  </a:rPr>
                  <a:t>1) 11500</a:t>
                </a:r>
                <a:r>
                  <a:rPr lang="en-US" altLang="ru-RU" sz="1600" b="1" dirty="0">
                    <a:solidFill>
                      <a:schemeClr val="tx1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ru-RU" sz="16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</m:oMath>
                </a14:m>
                <a:r>
                  <a:rPr lang="ru-RU" sz="1600" b="1" dirty="0">
                    <a:solidFill>
                      <a:schemeClr val="tx1"/>
                    </a:solidFill>
                    <a:latin typeface="Arial" panose="020B0604020202020204" pitchFamily="34" charset="0"/>
                  </a:rPr>
                  <a:t> 2 = 23 000 (</a:t>
                </a:r>
                <a:r>
                  <a:rPr lang="ru-RU" sz="1600" b="1" dirty="0" err="1">
                    <a:solidFill>
                      <a:schemeClr val="tx1"/>
                    </a:solidFill>
                    <a:latin typeface="Arial" panose="020B0604020202020204" pitchFamily="34" charset="0"/>
                  </a:rPr>
                  <a:t>сум</a:t>
                </a:r>
                <a:r>
                  <a:rPr lang="ru-RU" sz="1600" b="1" dirty="0">
                    <a:solidFill>
                      <a:schemeClr val="tx1"/>
                    </a:solidFill>
                    <a:latin typeface="Arial" panose="020B0604020202020204" pitchFamily="34" charset="0"/>
                  </a:rPr>
                  <a:t>) - 2 п. </a:t>
                </a:r>
              </a:p>
              <a:p>
                <a:r>
                  <a:rPr lang="ru-RU" sz="1600" b="1" dirty="0">
                    <a:solidFill>
                      <a:schemeClr val="tx1"/>
                    </a:solidFill>
                    <a:latin typeface="Arial" panose="020B0604020202020204" pitchFamily="34" charset="0"/>
                  </a:rPr>
                  <a:t>2) 100000 : 23000 = 4 (ост. 8000)</a:t>
                </a:r>
              </a:p>
              <a:p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4 раза по 2 пачки- 4 пачки дадут бесплатно и 4</a:t>
                </a:r>
                <a:r>
                  <a:rPr lang="en-US" altLang="ru-RU" sz="1400" b="1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ru-RU" sz="14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</m:oMath>
                </a14:m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2 = 8 пачек, всего</a:t>
                </a:r>
              </a:p>
              <a:p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8 + 4 = 12 пачек чая по акции   </a:t>
                </a:r>
              </a:p>
            </p:txBody>
          </p:sp>
        </mc:Choice>
        <mc:Fallback xmlns=""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id="{3554BB76-B72A-48C6-AD00-B5D493B653B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4340" y="1509905"/>
                <a:ext cx="3341947" cy="1477328"/>
              </a:xfrm>
              <a:prstGeom prst="rect">
                <a:avLst/>
              </a:prstGeom>
              <a:blipFill>
                <a:blip r:embed="rId4"/>
                <a:stretch>
                  <a:fillRect l="-911" t="-1240" b="-33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66B4EBF2-8CCC-4627-8BC5-AF7118256A77}"/>
              </a:ext>
            </a:extLst>
          </p:cNvPr>
          <p:cNvSpPr/>
          <p:nvPr/>
        </p:nvSpPr>
        <p:spPr>
          <a:xfrm>
            <a:off x="45144" y="2917578"/>
            <a:ext cx="537807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>
                <a:solidFill>
                  <a:srgbClr val="C00000"/>
                </a:solidFill>
                <a:latin typeface="Arial" panose="020B0604020202020204" pitchFamily="34" charset="0"/>
              </a:rPr>
              <a:t>Ответ: 12 пачек чая можно купить по акции на 100000 </a:t>
            </a:r>
            <a:r>
              <a:rPr lang="ru-RU" sz="1400" b="1" dirty="0" err="1">
                <a:solidFill>
                  <a:srgbClr val="C00000"/>
                </a:solidFill>
                <a:latin typeface="Arial" panose="020B0604020202020204" pitchFamily="34" charset="0"/>
              </a:rPr>
              <a:t>сум</a:t>
            </a:r>
            <a:r>
              <a:rPr lang="ru-RU" sz="1400" b="1" dirty="0">
                <a:solidFill>
                  <a:srgbClr val="C00000"/>
                </a:solidFill>
                <a:latin typeface="Arial" panose="020B0604020202020204" pitchFamily="34" charset="0"/>
              </a:rPr>
              <a:t> </a:t>
            </a:r>
            <a:endParaRPr lang="ru-RU" sz="14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93664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22288" y="22225"/>
            <a:ext cx="4900931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ЗАДАЧ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CBC746E9-8AB1-471F-9D8A-011815379D9B}"/>
              </a:ext>
            </a:extLst>
          </p:cNvPr>
          <p:cNvSpPr/>
          <p:nvPr/>
        </p:nvSpPr>
        <p:spPr>
          <a:xfrm>
            <a:off x="1480308" y="1510849"/>
            <a:ext cx="478039" cy="4891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56E8EA7C-D6D9-4170-8D55-175A43367CF0}"/>
              </a:ext>
            </a:extLst>
          </p:cNvPr>
          <p:cNvSpPr/>
          <p:nvPr/>
        </p:nvSpPr>
        <p:spPr>
          <a:xfrm>
            <a:off x="-1" y="327005"/>
            <a:ext cx="570388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200" b="1" dirty="0">
                <a:solidFill>
                  <a:srgbClr val="0070C0"/>
                </a:solidFill>
                <a:latin typeface="Arial" panose="020B0604020202020204" pitchFamily="34" charset="0"/>
              </a:rPr>
              <a:t>490.</a:t>
            </a:r>
            <a:r>
              <a:rPr lang="ru-RU" sz="1200" b="1" dirty="0">
                <a:solidFill>
                  <a:srgbClr val="211D1E"/>
                </a:solidFill>
                <a:latin typeface="Arial" panose="020B0604020202020204" pitchFamily="34" charset="0"/>
              </a:rPr>
              <a:t> Для покраски 1 м</a:t>
            </a:r>
            <a:r>
              <a:rPr lang="ru-RU" sz="1100" b="1" baseline="60000" dirty="0">
                <a:solidFill>
                  <a:srgbClr val="211D1E"/>
                </a:solidFill>
                <a:latin typeface="Arial" panose="020B0604020202020204" pitchFamily="34" charset="0"/>
              </a:rPr>
              <a:t>2</a:t>
            </a:r>
            <a:r>
              <a:rPr lang="ru-RU" sz="500" b="1" dirty="0">
                <a:solidFill>
                  <a:srgbClr val="211D1E"/>
                </a:solidFill>
                <a:latin typeface="Arial" panose="020B0604020202020204" pitchFamily="34" charset="0"/>
              </a:rPr>
              <a:t> </a:t>
            </a:r>
            <a:r>
              <a:rPr lang="ru-RU" sz="1200" b="1" dirty="0">
                <a:solidFill>
                  <a:srgbClr val="211D1E"/>
                </a:solidFill>
                <a:latin typeface="Arial" panose="020B0604020202020204" pitchFamily="34" charset="0"/>
              </a:rPr>
              <a:t>пола нужно 200 г краски. Краска продается в банках по 2 кг. Сколько банок краски нужно купить, чтобы покрасить пол площадью 64 м</a:t>
            </a:r>
            <a:r>
              <a:rPr lang="ru-RU" sz="1100" b="1" baseline="62000" dirty="0">
                <a:solidFill>
                  <a:srgbClr val="211D1E"/>
                </a:solidFill>
                <a:latin typeface="Arial" panose="020B0604020202020204" pitchFamily="34" charset="0"/>
              </a:rPr>
              <a:t>2</a:t>
            </a:r>
            <a:r>
              <a:rPr lang="ru-RU" sz="1200" b="1" dirty="0">
                <a:solidFill>
                  <a:srgbClr val="211D1E"/>
                </a:solidFill>
                <a:latin typeface="Arial" panose="020B0604020202020204" pitchFamily="34" charset="0"/>
              </a:rPr>
              <a:t>? Сколько денег понадобится для  покраски пола, если цена банки с краской составляет 80 000 </a:t>
            </a:r>
            <a:r>
              <a:rPr lang="ru-RU" sz="1200" b="1" dirty="0" err="1">
                <a:solidFill>
                  <a:srgbClr val="211D1E"/>
                </a:solidFill>
                <a:latin typeface="Arial" panose="020B0604020202020204" pitchFamily="34" charset="0"/>
              </a:rPr>
              <a:t>сум</a:t>
            </a:r>
            <a:r>
              <a:rPr lang="ru-RU" sz="1200" b="1" dirty="0">
                <a:solidFill>
                  <a:srgbClr val="211D1E"/>
                </a:solidFill>
                <a:latin typeface="Arial" panose="020B0604020202020204" pitchFamily="34" charset="0"/>
              </a:rPr>
              <a:t>? </a:t>
            </a:r>
            <a:endParaRPr lang="ru-RU" sz="1600" b="1" dirty="0">
              <a:solidFill>
                <a:srgbClr val="211D1E"/>
              </a:solidFill>
              <a:latin typeface="Arial" panose="020B0604020202020204" pitchFamily="34" charset="0"/>
            </a:endParaRPr>
          </a:p>
        </p:txBody>
      </p:sp>
      <p:pic>
        <p:nvPicPr>
          <p:cNvPr id="2050" name="Picture 2" descr="Быстросохнущая краска для пола без запаха: акриловые составы для  деревянного покрытия, как выбрать краску по дереву">
            <a:extLst>
              <a:ext uri="{FF2B5EF4-FFF2-40B4-BE49-F238E27FC236}">
                <a16:creationId xmlns:a16="http://schemas.microsoft.com/office/drawing/2014/main" id="{A5FD5D11-E80F-4D5A-81AC-42871595B6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0287" y="1138674"/>
            <a:ext cx="2031506" cy="1169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53995A-8F82-4C4F-B60B-E846B7B59D53}"/>
              </a:ext>
            </a:extLst>
          </p:cNvPr>
          <p:cNvSpPr/>
          <p:nvPr/>
        </p:nvSpPr>
        <p:spPr>
          <a:xfrm>
            <a:off x="167182" y="994242"/>
            <a:ext cx="3646488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Дано:    </a:t>
            </a:r>
          </a:p>
          <a:p>
            <a:r>
              <a:rPr lang="ru-RU" sz="1400" b="1" dirty="0">
                <a:latin typeface="Arial" panose="020B0604020202020204" pitchFamily="34" charset="0"/>
              </a:rPr>
              <a:t>р = 80000  </a:t>
            </a:r>
            <a:r>
              <a:rPr lang="ru-RU" sz="1400" b="1" dirty="0" err="1">
                <a:latin typeface="Arial" panose="020B0604020202020204" pitchFamily="34" charset="0"/>
              </a:rPr>
              <a:t>сум</a:t>
            </a:r>
            <a:r>
              <a:rPr lang="ru-RU" sz="1400" b="1" dirty="0">
                <a:latin typeface="Arial" panose="020B0604020202020204" pitchFamily="34" charset="0"/>
              </a:rPr>
              <a:t> – 1 банка (</a:t>
            </a:r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2 кг</a:t>
            </a:r>
            <a:r>
              <a:rPr lang="ru-RU" sz="1400" b="1" dirty="0">
                <a:latin typeface="Arial" panose="020B0604020202020204" pitchFamily="34" charset="0"/>
              </a:rPr>
              <a:t>)</a:t>
            </a:r>
          </a:p>
          <a:p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1 м</a:t>
            </a:r>
            <a:r>
              <a:rPr lang="ru-RU" sz="1200" b="1" baseline="60000" dirty="0">
                <a:solidFill>
                  <a:srgbClr val="211D1E"/>
                </a:solidFill>
                <a:latin typeface="Arial" panose="020B0604020202020204" pitchFamily="34" charset="0"/>
              </a:rPr>
              <a:t>2</a:t>
            </a:r>
            <a:r>
              <a:rPr lang="ru-RU" sz="600" b="1" dirty="0">
                <a:solidFill>
                  <a:srgbClr val="211D1E"/>
                </a:solidFill>
                <a:latin typeface="Arial" panose="020B0604020202020204" pitchFamily="34" charset="0"/>
              </a:rPr>
              <a:t> </a:t>
            </a:r>
            <a:r>
              <a:rPr lang="ru-RU" sz="1400" b="1" dirty="0">
                <a:latin typeface="Arial" panose="020B0604020202020204" pitchFamily="34" charset="0"/>
              </a:rPr>
              <a:t>–</a:t>
            </a:r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 200 г краски</a:t>
            </a:r>
          </a:p>
          <a:p>
            <a:r>
              <a:rPr lang="en-US" sz="1400" b="1" dirty="0">
                <a:solidFill>
                  <a:srgbClr val="211D1E"/>
                </a:solidFill>
                <a:latin typeface="Arial" panose="020B0604020202020204" pitchFamily="34" charset="0"/>
              </a:rPr>
              <a:t>S</a:t>
            </a:r>
            <a:r>
              <a:rPr lang="ru-RU" sz="1400" b="1" baseline="-25000" dirty="0">
                <a:solidFill>
                  <a:srgbClr val="211D1E"/>
                </a:solidFill>
                <a:latin typeface="Arial" panose="020B0604020202020204" pitchFamily="34" charset="0"/>
              </a:rPr>
              <a:t>пола</a:t>
            </a:r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=</a:t>
            </a:r>
            <a:r>
              <a:rPr lang="ru-RU" sz="1400" b="1" baseline="-25000" dirty="0">
                <a:solidFill>
                  <a:srgbClr val="211D1E"/>
                </a:solidFill>
                <a:latin typeface="Arial" panose="020B0604020202020204" pitchFamily="34" charset="0"/>
              </a:rPr>
              <a:t> </a:t>
            </a:r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64 м</a:t>
            </a:r>
            <a:r>
              <a:rPr lang="ru-RU" sz="1200" b="1" baseline="62000" dirty="0">
                <a:solidFill>
                  <a:srgbClr val="211D1E"/>
                </a:solidFill>
                <a:latin typeface="Arial" panose="020B0604020202020204" pitchFamily="34" charset="0"/>
              </a:rPr>
              <a:t>2</a:t>
            </a:r>
            <a:endParaRPr lang="ru-RU" sz="1400" b="1" baseline="-25000" dirty="0">
              <a:latin typeface="Arial" panose="020B0604020202020204" pitchFamily="34" charset="0"/>
            </a:endParaRPr>
          </a:p>
          <a:p>
            <a:r>
              <a:rPr lang="ru-RU" sz="1400" b="1" dirty="0">
                <a:latin typeface="Arial" panose="020B0604020202020204" pitchFamily="34" charset="0"/>
              </a:rPr>
              <a:t>? </a:t>
            </a:r>
            <a:r>
              <a:rPr lang="ru-RU" sz="1400" b="1" dirty="0" err="1">
                <a:latin typeface="Arial" panose="020B0604020202020204" pitchFamily="34" charset="0"/>
              </a:rPr>
              <a:t>сум</a:t>
            </a:r>
            <a:r>
              <a:rPr lang="ru-RU" sz="1400" b="1" dirty="0">
                <a:latin typeface="Arial" panose="020B0604020202020204" pitchFamily="34" charset="0"/>
              </a:rPr>
              <a:t> на покраску пола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id="{71494015-0A85-45C5-A4E6-88B247802C7A}"/>
                  </a:ext>
                </a:extLst>
              </p:cNvPr>
              <p:cNvSpPr/>
              <p:nvPr/>
            </p:nvSpPr>
            <p:spPr>
              <a:xfrm>
                <a:off x="146949" y="2014177"/>
                <a:ext cx="5473486" cy="116955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Решение:</a:t>
                </a:r>
              </a:p>
              <a:p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1) 64</a:t>
                </a:r>
                <a:r>
                  <a:rPr lang="en-US" altLang="ru-RU" sz="1400" b="1" dirty="0">
                    <a:solidFill>
                      <a:srgbClr val="0070C0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ru-RU" sz="14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</m:oMath>
                </a14:m>
                <a:r>
                  <a:rPr lang="ru-RU" sz="1400" dirty="0">
                    <a:solidFill>
                      <a:srgbClr val="0070C0"/>
                    </a:solidFill>
                  </a:rPr>
                  <a:t> </a:t>
                </a:r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200 = 12800 (г) = 12 кг 800 г- надо для покраски пола</a:t>
                </a:r>
              </a:p>
              <a:p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2) 12 : 2 = 6 (банок) и ещё одна , всего 7 банок</a:t>
                </a:r>
              </a:p>
              <a:p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3) 80000</a:t>
                </a:r>
                <a:r>
                  <a:rPr lang="en-US" altLang="ru-RU" sz="1400" b="1" dirty="0">
                    <a:solidFill>
                      <a:srgbClr val="0070C0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ru-RU" sz="14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</m:oMath>
                </a14:m>
                <a:r>
                  <a:rPr lang="ru-RU" sz="1400" dirty="0">
                    <a:solidFill>
                      <a:srgbClr val="0070C0"/>
                    </a:solidFill>
                  </a:rPr>
                  <a:t> </a:t>
                </a:r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7 = </a:t>
                </a:r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560 000 (</a:t>
                </a:r>
                <a:r>
                  <a:rPr lang="ru-RU" sz="1400" b="1" dirty="0" err="1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сум</a:t>
                </a:r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 – для покраски пола</a:t>
                </a:r>
              </a:p>
              <a:p>
                <a:r>
                  <a:rPr lang="ru-RU" sz="1400" b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Ответ: 7 банок стоимостью 560 000 </a:t>
                </a:r>
                <a:r>
                  <a:rPr lang="ru-RU" sz="1400" b="1" dirty="0" err="1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сум</a:t>
                </a:r>
                <a:r>
                  <a:rPr lang="ru-RU" sz="1400" b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для покраски пола</a:t>
                </a:r>
              </a:p>
            </p:txBody>
          </p:sp>
        </mc:Choice>
        <mc:Fallback xmlns=""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id="{71494015-0A85-45C5-A4E6-88B247802C7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6949" y="2014177"/>
                <a:ext cx="5473486" cy="1169551"/>
              </a:xfrm>
              <a:prstGeom prst="rect">
                <a:avLst/>
              </a:prstGeom>
              <a:blipFill>
                <a:blip r:embed="rId4"/>
                <a:stretch>
                  <a:fillRect l="-334" t="-521" b="-468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011763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22288" y="22225"/>
            <a:ext cx="4900931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ЗАДАЧ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CBC746E9-8AB1-471F-9D8A-011815379D9B}"/>
              </a:ext>
            </a:extLst>
          </p:cNvPr>
          <p:cNvSpPr/>
          <p:nvPr/>
        </p:nvSpPr>
        <p:spPr>
          <a:xfrm>
            <a:off x="1480308" y="1510849"/>
            <a:ext cx="478039" cy="4891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C3970A24-0D9F-4B84-97FC-BD0564FCC467}"/>
              </a:ext>
            </a:extLst>
          </p:cNvPr>
          <p:cNvSpPr/>
          <p:nvPr/>
        </p:nvSpPr>
        <p:spPr>
          <a:xfrm>
            <a:off x="65087" y="359787"/>
            <a:ext cx="385095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>
                <a:solidFill>
                  <a:srgbClr val="0070C0"/>
                </a:solidFill>
                <a:latin typeface="Arial" panose="020B0604020202020204" pitchFamily="34" charset="0"/>
              </a:rPr>
              <a:t>491. </a:t>
            </a:r>
            <a:r>
              <a:rPr lang="ru-RU" sz="1200" b="1" dirty="0">
                <a:solidFill>
                  <a:srgbClr val="211D1E"/>
                </a:solidFill>
                <a:latin typeface="Arial" panose="020B0604020202020204" pitchFamily="34" charset="0"/>
              </a:rPr>
              <a:t>Для ремонта дома было приобретено 42 рулона обоев. Одной коробки с клеем достаточно для 8 рулонов. Сколько коробок клея нужно купить, чтобы обклеить стены обоями? В какую сумму обойдется ремонт дома, если упаковка обоев стоит 70 000 </a:t>
            </a:r>
            <a:r>
              <a:rPr lang="ru-RU" sz="1200" b="1" dirty="0" err="1">
                <a:solidFill>
                  <a:srgbClr val="211D1E"/>
                </a:solidFill>
                <a:latin typeface="Arial" panose="020B0604020202020204" pitchFamily="34" charset="0"/>
              </a:rPr>
              <a:t>сум</a:t>
            </a:r>
            <a:r>
              <a:rPr lang="ru-RU" sz="1200" b="1" dirty="0">
                <a:solidFill>
                  <a:srgbClr val="211D1E"/>
                </a:solidFill>
                <a:latin typeface="Arial" panose="020B0604020202020204" pitchFamily="34" charset="0"/>
              </a:rPr>
              <a:t>, а коробка с клеем - 10 000 </a:t>
            </a:r>
            <a:r>
              <a:rPr lang="ru-RU" sz="1200" b="1" dirty="0" err="1">
                <a:solidFill>
                  <a:srgbClr val="211D1E"/>
                </a:solidFill>
                <a:latin typeface="Arial" panose="020B0604020202020204" pitchFamily="34" charset="0"/>
              </a:rPr>
              <a:t>сум</a:t>
            </a:r>
            <a:r>
              <a:rPr lang="ru-RU" sz="1200" b="1" dirty="0">
                <a:solidFill>
                  <a:srgbClr val="211D1E"/>
                </a:solidFill>
                <a:latin typeface="Arial" panose="020B0604020202020204" pitchFamily="34" charset="0"/>
              </a:rPr>
              <a:t>?</a:t>
            </a:r>
            <a:endParaRPr lang="ru-RU" sz="1200" b="1" dirty="0"/>
          </a:p>
        </p:txBody>
      </p:sp>
      <p:pic>
        <p:nvPicPr>
          <p:cNvPr id="3074" name="Picture 2" descr="Не бойтесь клеить флизелиновые обои, это просто! | Я сам! | Яндекс Дзен">
            <a:extLst>
              <a:ext uri="{FF2B5EF4-FFF2-40B4-BE49-F238E27FC236}">
                <a16:creationId xmlns:a16="http://schemas.microsoft.com/office/drawing/2014/main" id="{148432BE-773C-419E-9E5B-0B8072924D2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640" b="14766"/>
          <a:stretch/>
        </p:blipFill>
        <p:spPr bwMode="auto">
          <a:xfrm>
            <a:off x="3722686" y="433256"/>
            <a:ext cx="1981201" cy="1384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6B146D5E-3AA3-4A73-9570-717EC771CB8B}"/>
              </a:ext>
            </a:extLst>
          </p:cNvPr>
          <p:cNvSpPr/>
          <p:nvPr/>
        </p:nvSpPr>
        <p:spPr>
          <a:xfrm>
            <a:off x="89853" y="1695771"/>
            <a:ext cx="4775834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Дано:    </a:t>
            </a:r>
          </a:p>
          <a:p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р = 70000  </a:t>
            </a:r>
            <a:r>
              <a:rPr lang="ru-RU" sz="1400" b="1" dirty="0" err="1">
                <a:solidFill>
                  <a:srgbClr val="0070C0"/>
                </a:solidFill>
                <a:latin typeface="Arial" panose="020B0604020202020204" pitchFamily="34" charset="0"/>
              </a:rPr>
              <a:t>сум</a:t>
            </a:r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 – 1 рулон обоев, надо 42 рулона</a:t>
            </a:r>
          </a:p>
          <a:p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р = 10000 </a:t>
            </a:r>
            <a:r>
              <a:rPr lang="ru-RU" sz="1400" b="1" dirty="0" err="1">
                <a:solidFill>
                  <a:srgbClr val="0070C0"/>
                </a:solidFill>
                <a:latin typeface="Arial" panose="020B0604020202020204" pitchFamily="34" charset="0"/>
              </a:rPr>
              <a:t>сум</a:t>
            </a:r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 – 1 коробка клея для 8 рулонов</a:t>
            </a:r>
          </a:p>
          <a:p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? коробок клея</a:t>
            </a:r>
          </a:p>
          <a:p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? </a:t>
            </a:r>
            <a:r>
              <a:rPr lang="ru-RU" sz="1400" b="1" dirty="0" err="1">
                <a:solidFill>
                  <a:srgbClr val="0070C0"/>
                </a:solidFill>
                <a:latin typeface="Arial" panose="020B0604020202020204" pitchFamily="34" charset="0"/>
              </a:rPr>
              <a:t>сум</a:t>
            </a:r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 на ремонт дома</a:t>
            </a:r>
          </a:p>
        </p:txBody>
      </p:sp>
    </p:spTree>
    <p:extLst>
      <p:ext uri="{BB962C8B-B14F-4D97-AF65-F5344CB8AC3E}">
        <p14:creationId xmlns:p14="http://schemas.microsoft.com/office/powerpoint/2010/main" val="235949905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28894fd3cdfd233c3e99ae538a8a45d2b0bf95"/>
</p:tagLst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19832</TotalTime>
  <Words>1040</Words>
  <Application>Microsoft Office PowerPoint</Application>
  <PresentationFormat>Произвольный</PresentationFormat>
  <Paragraphs>101</Paragraphs>
  <Slides>11</Slides>
  <Notes>11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8" baseType="lpstr">
      <vt:lpstr>Arial</vt:lpstr>
      <vt:lpstr>Calibri</vt:lpstr>
      <vt:lpstr>Cambria Math</vt:lpstr>
      <vt:lpstr>Times New Roman</vt:lpstr>
      <vt:lpstr>Trebuchet MS</vt:lpstr>
      <vt:lpstr>Wingdings 3</vt:lpstr>
      <vt:lpstr>Грань</vt:lpstr>
      <vt:lpstr>МАТЕМАТИКА</vt:lpstr>
      <vt:lpstr>ПРОВЕРКА  САМОСТОЯТЕЛЬНОЙ  РАБОТЫ</vt:lpstr>
      <vt:lpstr>ВСПОМНИМ</vt:lpstr>
      <vt:lpstr>ВСПОМНИМ</vt:lpstr>
      <vt:lpstr>КАК ОФОРМИТЬ РЕШЕНИЕ ЗАДАЧИ</vt:lpstr>
      <vt:lpstr>РЕШЕНИЕ ЗАДАЧ</vt:lpstr>
      <vt:lpstr>РЕШЕНИЕ ЗАДАЧ</vt:lpstr>
      <vt:lpstr>РЕШЕНИЕ ЗАДАЧ</vt:lpstr>
      <vt:lpstr>РЕШЕНИЕ ЗАДАЧ</vt:lpstr>
      <vt:lpstr>РЕШЕНИЕ ЗАДАЧ</vt:lpstr>
      <vt:lpstr>ЗАДАНИЯ ДЛЯ САМОСТОЯТЕЛЬНОЙ РАБОТЫ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Komilov</dc:creator>
  <cp:lastModifiedBy>Пользователь Windows</cp:lastModifiedBy>
  <cp:revision>1541</cp:revision>
  <cp:lastPrinted>2020-09-30T03:25:16Z</cp:lastPrinted>
  <dcterms:created xsi:type="dcterms:W3CDTF">2020-04-09T07:32:19Z</dcterms:created>
  <dcterms:modified xsi:type="dcterms:W3CDTF">2020-10-26T16:33:52Z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