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734" r:id="rId3"/>
    <p:sldId id="678" r:id="rId4"/>
    <p:sldId id="725" r:id="rId5"/>
    <p:sldId id="741" r:id="rId6"/>
    <p:sldId id="735" r:id="rId7"/>
    <p:sldId id="736" r:id="rId8"/>
    <p:sldId id="737" r:id="rId9"/>
    <p:sldId id="742" r:id="rId10"/>
    <p:sldId id="738" r:id="rId11"/>
    <p:sldId id="743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BAB9D9"/>
    <a:srgbClr val="FAD2C9"/>
    <a:srgbClr val="FFFAC4"/>
    <a:srgbClr val="030121"/>
    <a:srgbClr val="B89E96"/>
    <a:srgbClr val="FFCCCC"/>
    <a:srgbClr val="FFFF99"/>
    <a:srgbClr val="7C84D2"/>
    <a:srgbClr val="EDFD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08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8903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9909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425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270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972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102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647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242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584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8.png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7" Type="http://schemas.openxmlformats.org/officeDocument/2006/relationships/image" Target="../media/image15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15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4.png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735921" y="1400418"/>
            <a:ext cx="2185219" cy="1306762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РЕШЕНИЕ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ЗАДАЧ</a:t>
            </a: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3687" y="1495510"/>
            <a:ext cx="346397" cy="11543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pic>
        <p:nvPicPr>
          <p:cNvPr id="1026" name="Picture 2" descr="Конспект урока и презентация &quot;Задачи на движение&quot; (5 класс)">
            <a:extLst>
              <a:ext uri="{FF2B5EF4-FFF2-40B4-BE49-F238E27FC236}">
                <a16:creationId xmlns:a16="http://schemas.microsoft.com/office/drawing/2014/main" id="{1D4C783D-351C-4F80-8D8F-37D55AE18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9361" y="1098432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1CB6436-EA2E-44EB-A06F-59CDB5500E7F}"/>
              </a:ext>
            </a:extLst>
          </p:cNvPr>
          <p:cNvSpPr/>
          <p:nvPr/>
        </p:nvSpPr>
        <p:spPr>
          <a:xfrm>
            <a:off x="5261" y="331995"/>
            <a:ext cx="576371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482.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Два велосипедиста, находящиеся на расстоянии 108 км друг от друга одновременно отправились навстречу и встретились через 3 часа. Найдите скорость каждого велосипедиста, если скорость первого велосипедиста на 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4 км / ч больше скорости второго. </a:t>
            </a:r>
            <a:endParaRPr lang="ru-RU" sz="1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2C3CFE3-4AC8-4800-92CF-0CF945AA437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399" t="-2224" r="-1" b="1"/>
          <a:stretch/>
        </p:blipFill>
        <p:spPr>
          <a:xfrm>
            <a:off x="1587953" y="1393123"/>
            <a:ext cx="4114800" cy="1169551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E441647-420A-4859-818C-873358558ACE}"/>
              </a:ext>
            </a:extLst>
          </p:cNvPr>
          <p:cNvSpPr/>
          <p:nvPr/>
        </p:nvSpPr>
        <p:spPr>
          <a:xfrm>
            <a:off x="0" y="1724232"/>
            <a:ext cx="26558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= 108 км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t = 3 ч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= ? км/ч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= ? на 4 км/ч больше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: изогнутая вверх 8">
            <a:extLst>
              <a:ext uri="{FF2B5EF4-FFF2-40B4-BE49-F238E27FC236}">
                <a16:creationId xmlns:a16="http://schemas.microsoft.com/office/drawing/2014/main" id="{768682AD-07D5-4A93-AC0C-4BA4FC6B3B5D}"/>
              </a:ext>
            </a:extLst>
          </p:cNvPr>
          <p:cNvSpPr/>
          <p:nvPr/>
        </p:nvSpPr>
        <p:spPr>
          <a:xfrm rot="15502877">
            <a:off x="2393100" y="2681524"/>
            <a:ext cx="342900" cy="115993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708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2C3CFE3-4AC8-4800-92CF-0CF945AA437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399" t="-2224" r="-1" b="1"/>
          <a:stretch/>
        </p:blipFill>
        <p:spPr>
          <a:xfrm>
            <a:off x="66513" y="575928"/>
            <a:ext cx="2030706" cy="679972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E441647-420A-4859-818C-873358558ACE}"/>
              </a:ext>
            </a:extLst>
          </p:cNvPr>
          <p:cNvSpPr/>
          <p:nvPr/>
        </p:nvSpPr>
        <p:spPr>
          <a:xfrm>
            <a:off x="-30677" y="1473859"/>
            <a:ext cx="26558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= 108 км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t = 3 ч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= ? км/ч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= ? на 4 км/ч больше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: изогнутая вверх 8">
            <a:extLst>
              <a:ext uri="{FF2B5EF4-FFF2-40B4-BE49-F238E27FC236}">
                <a16:creationId xmlns:a16="http://schemas.microsoft.com/office/drawing/2014/main" id="{768682AD-07D5-4A93-AC0C-4BA4FC6B3B5D}"/>
              </a:ext>
            </a:extLst>
          </p:cNvPr>
          <p:cNvSpPr/>
          <p:nvPr/>
        </p:nvSpPr>
        <p:spPr>
          <a:xfrm rot="15502877">
            <a:off x="2321861" y="2457012"/>
            <a:ext cx="342900" cy="115993"/>
          </a:xfrm>
          <a:prstGeom prst="curvedUp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566B436-EC6F-497E-B91C-0A3F95D2A02D}"/>
              </a:ext>
            </a:extLst>
          </p:cNvPr>
          <p:cNvSpPr/>
          <p:nvPr/>
        </p:nvSpPr>
        <p:spPr>
          <a:xfrm>
            <a:off x="2589803" y="395313"/>
            <a:ext cx="3282694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1) 108 : 3 = 36 (км/ч) – сумма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endParaRPr lang="ru-RU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BA8C56E6-5D04-4E70-9213-9E0BE24422F8}"/>
              </a:ext>
            </a:extLst>
          </p:cNvPr>
          <p:cNvCxnSpPr/>
          <p:nvPr/>
        </p:nvCxnSpPr>
        <p:spPr>
          <a:xfrm>
            <a:off x="2879117" y="1209189"/>
            <a:ext cx="13716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D67728D-1BCF-4735-BB4B-10271FD42AEA}"/>
              </a:ext>
            </a:extLst>
          </p:cNvPr>
          <p:cNvCxnSpPr/>
          <p:nvPr/>
        </p:nvCxnSpPr>
        <p:spPr>
          <a:xfrm>
            <a:off x="2913167" y="1563306"/>
            <a:ext cx="13716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844716E1-A00B-4085-83AB-81DB12B9C906}"/>
              </a:ext>
            </a:extLst>
          </p:cNvPr>
          <p:cNvCxnSpPr>
            <a:cxnSpLocks/>
          </p:cNvCxnSpPr>
          <p:nvPr/>
        </p:nvCxnSpPr>
        <p:spPr>
          <a:xfrm>
            <a:off x="4284767" y="1563306"/>
            <a:ext cx="381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авая фигурная скобка 15">
            <a:extLst>
              <a:ext uri="{FF2B5EF4-FFF2-40B4-BE49-F238E27FC236}">
                <a16:creationId xmlns:a16="http://schemas.microsoft.com/office/drawing/2014/main" id="{4D004876-18AE-4000-BE24-D834E18B5C17}"/>
              </a:ext>
            </a:extLst>
          </p:cNvPr>
          <p:cNvSpPr/>
          <p:nvPr/>
        </p:nvSpPr>
        <p:spPr>
          <a:xfrm>
            <a:off x="4787989" y="1167033"/>
            <a:ext cx="152400" cy="417035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36FCE0A-C1C6-4AFA-9768-3B186C69D1D8}"/>
              </a:ext>
            </a:extLst>
          </p:cNvPr>
          <p:cNvSpPr/>
          <p:nvPr/>
        </p:nvSpPr>
        <p:spPr>
          <a:xfrm>
            <a:off x="4939707" y="1200250"/>
            <a:ext cx="8435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36км/ч</a:t>
            </a:r>
            <a:endParaRPr lang="ru-RU" sz="1600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1EB7C83-EEDA-41D0-BF76-5A644B508E7C}"/>
              </a:ext>
            </a:extLst>
          </p:cNvPr>
          <p:cNvSpPr/>
          <p:nvPr/>
        </p:nvSpPr>
        <p:spPr>
          <a:xfrm>
            <a:off x="2040009" y="1014861"/>
            <a:ext cx="8504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вел.-</a:t>
            </a:r>
            <a:endParaRPr lang="ru-RU" sz="16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FD2F4FC1-8810-4F6F-B4C9-51AA5CE9183C}"/>
              </a:ext>
            </a:extLst>
          </p:cNvPr>
          <p:cNvSpPr/>
          <p:nvPr/>
        </p:nvSpPr>
        <p:spPr>
          <a:xfrm>
            <a:off x="2069503" y="1363796"/>
            <a:ext cx="8504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вел.-</a:t>
            </a:r>
            <a:endParaRPr lang="ru-RU" sz="1600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12F99673-9F52-4002-8B62-EE6F24809773}"/>
              </a:ext>
            </a:extLst>
          </p:cNvPr>
          <p:cNvSpPr/>
          <p:nvPr/>
        </p:nvSpPr>
        <p:spPr>
          <a:xfrm>
            <a:off x="3325235" y="86341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403429D-DCC3-410C-A463-E9BDAD6C867C}"/>
              </a:ext>
            </a:extLst>
          </p:cNvPr>
          <p:cNvSpPr/>
          <p:nvPr/>
        </p:nvSpPr>
        <p:spPr>
          <a:xfrm>
            <a:off x="3241084" y="1242755"/>
            <a:ext cx="768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х + 4 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F92503B8-3B25-4B81-A716-342BDC8E741C}"/>
              </a:ext>
            </a:extLst>
          </p:cNvPr>
          <p:cNvSpPr/>
          <p:nvPr/>
        </p:nvSpPr>
        <p:spPr>
          <a:xfrm>
            <a:off x="2500664" y="1679467"/>
            <a:ext cx="338522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Применим метод уравнивания: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1) 36 – 4 = 32 (км/ч) – вместе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2) 32 : 2 = 16 (км/ч) –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sz="16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en-US" sz="16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вел.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3) 16 + 4 = 20 (км/ч) – 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sz="16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en-US" sz="16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вел.</a:t>
            </a:r>
          </a:p>
          <a:p>
            <a:endParaRPr lang="ru-RU" sz="1600" dirty="0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CC000BB3-BC68-4446-B147-FE3DDE2879D4}"/>
              </a:ext>
            </a:extLst>
          </p:cNvPr>
          <p:cNvCxnSpPr>
            <a:cxnSpLocks/>
            <a:stCxn id="18" idx="3"/>
            <a:endCxn id="18" idx="3"/>
          </p:cNvCxnSpPr>
          <p:nvPr/>
        </p:nvCxnSpPr>
        <p:spPr>
          <a:xfrm>
            <a:off x="2890435" y="1184138"/>
            <a:ext cx="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0AE60A98-F523-461C-875A-6CED45709BD7}"/>
              </a:ext>
            </a:extLst>
          </p:cNvPr>
          <p:cNvCxnSpPr>
            <a:cxnSpLocks/>
          </p:cNvCxnSpPr>
          <p:nvPr/>
        </p:nvCxnSpPr>
        <p:spPr>
          <a:xfrm>
            <a:off x="2879117" y="1067762"/>
            <a:ext cx="4576" cy="24395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CB7ABD20-9C63-450B-8458-7E7A35AEAD1B}"/>
              </a:ext>
            </a:extLst>
          </p:cNvPr>
          <p:cNvCxnSpPr>
            <a:cxnSpLocks/>
          </p:cNvCxnSpPr>
          <p:nvPr/>
        </p:nvCxnSpPr>
        <p:spPr>
          <a:xfrm>
            <a:off x="2910366" y="1405323"/>
            <a:ext cx="4576" cy="24395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033A2E23-8A77-44B4-A1B7-463CF6D1BB22}"/>
              </a:ext>
            </a:extLst>
          </p:cNvPr>
          <p:cNvCxnSpPr>
            <a:cxnSpLocks/>
          </p:cNvCxnSpPr>
          <p:nvPr/>
        </p:nvCxnSpPr>
        <p:spPr>
          <a:xfrm>
            <a:off x="4269067" y="1067761"/>
            <a:ext cx="4576" cy="24395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700B2DF7-495D-4952-B49A-9EDF744A5F9C}"/>
              </a:ext>
            </a:extLst>
          </p:cNvPr>
          <p:cNvCxnSpPr>
            <a:cxnSpLocks/>
          </p:cNvCxnSpPr>
          <p:nvPr/>
        </p:nvCxnSpPr>
        <p:spPr>
          <a:xfrm>
            <a:off x="4276625" y="1416827"/>
            <a:ext cx="4576" cy="24395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9EE89A9E-6E50-4516-8E82-DAAAD0823A31}"/>
              </a:ext>
            </a:extLst>
          </p:cNvPr>
          <p:cNvCxnSpPr>
            <a:cxnSpLocks/>
          </p:cNvCxnSpPr>
          <p:nvPr/>
        </p:nvCxnSpPr>
        <p:spPr>
          <a:xfrm>
            <a:off x="4672467" y="1387041"/>
            <a:ext cx="4576" cy="24395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3F7B629A-70FB-45E3-9BF0-2CCF86C2043F}"/>
              </a:ext>
            </a:extLst>
          </p:cNvPr>
          <p:cNvSpPr/>
          <p:nvPr/>
        </p:nvSpPr>
        <p:spPr>
          <a:xfrm>
            <a:off x="82601" y="2818240"/>
            <a:ext cx="49593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</a:t>
            </a:r>
            <a:r>
              <a:rPr lang="en-US" sz="1600" b="1" dirty="0">
                <a:latin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</a:rPr>
              <a:t> велосипедиста – 16 км/ч, </a:t>
            </a:r>
            <a:r>
              <a:rPr lang="en-US" sz="1600" b="1" dirty="0">
                <a:latin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</a:rPr>
              <a:t>1</a:t>
            </a:r>
            <a:r>
              <a:rPr lang="en-US" sz="1600" b="1" baseline="-25000">
                <a:latin typeface="Arial" panose="020B0604020202020204" pitchFamily="34" charset="0"/>
              </a:rPr>
              <a:t> </a:t>
            </a:r>
            <a:r>
              <a:rPr lang="ru-RU" sz="1600" b="1" baseline="-25000" dirty="0">
                <a:latin typeface="Arial" panose="020B0604020202020204" pitchFamily="34" charset="0"/>
              </a:rPr>
              <a:t>  </a:t>
            </a:r>
            <a:r>
              <a:rPr lang="ru-RU" sz="1600" b="1" dirty="0">
                <a:latin typeface="Arial" panose="020B0604020202020204" pitchFamily="34" charset="0"/>
              </a:rPr>
              <a:t>- 20 км/ч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82056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8272EC2-16C1-4033-800E-30D5AA185AED}"/>
              </a:ext>
            </a:extLst>
          </p:cNvPr>
          <p:cNvSpPr/>
          <p:nvPr/>
        </p:nvSpPr>
        <p:spPr>
          <a:xfrm>
            <a:off x="65087" y="339558"/>
            <a:ext cx="54863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485.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Два самолета вылетели из аэропорта одновременно в противоположных направлениях. Через 2 часа расстояние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между ними составило 1500 км. Найдите скорость второго самолета , если скорость первого самолета равна 400 км/ч.</a:t>
            </a:r>
            <a:endParaRPr lang="ru-RU" sz="1400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55FB68-9998-4DC0-AC1C-AA7F6600C8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978" t="8498" r="1129"/>
          <a:stretch/>
        </p:blipFill>
        <p:spPr>
          <a:xfrm>
            <a:off x="872758" y="1249096"/>
            <a:ext cx="3764330" cy="547112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FA466E9-C94E-466F-AC60-31C6A15DF4D1}"/>
              </a:ext>
            </a:extLst>
          </p:cNvPr>
          <p:cNvSpPr/>
          <p:nvPr/>
        </p:nvSpPr>
        <p:spPr>
          <a:xfrm>
            <a:off x="28953" y="1706566"/>
            <a:ext cx="57954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486.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Грузовик и легковой автомобиль, расстояние между которыми равно 450 км выехали навстречу друг другу и встретились через 3 часа. Найдите скорость автомобиля, если она больше скорости грузовика на 30 км/ч. </a:t>
            </a:r>
            <a:endParaRPr lang="ru-RU" sz="1400" b="1" dirty="0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4DBB5D52-DE79-4AF6-BA8F-8212F6E39EE3}"/>
              </a:ext>
            </a:extLst>
          </p:cNvPr>
          <p:cNvCxnSpPr>
            <a:cxnSpLocks/>
          </p:cNvCxnSpPr>
          <p:nvPr/>
        </p:nvCxnSpPr>
        <p:spPr>
          <a:xfrm>
            <a:off x="1208087" y="1706566"/>
            <a:ext cx="304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7E4FE8CC-B779-4E10-A2F9-8317FF954BC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268" t="11062"/>
          <a:stretch/>
        </p:blipFill>
        <p:spPr>
          <a:xfrm>
            <a:off x="1125537" y="2651030"/>
            <a:ext cx="3200401" cy="50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1FE7200-1490-4FDE-BDE4-9DEB46FE64AA}"/>
              </a:ext>
            </a:extLst>
          </p:cNvPr>
          <p:cNvSpPr/>
          <p:nvPr/>
        </p:nvSpPr>
        <p:spPr>
          <a:xfrm>
            <a:off x="65087" y="385644"/>
            <a:ext cx="5638799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475.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Из двух туристических баз, находящихся на расстоянии 27 км друг от друга, одновременно вышли две группы туристов. Первая группа движется со скоростью 4 км / ч, а вторая - со скоростью 5 км / ч. Через какое время они встретятся?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через 3 часа встретятся</a:t>
            </a:r>
          </a:p>
          <a:p>
            <a:pPr algn="just"/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endParaRPr lang="ru-RU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476.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Два трактора одновременно выехали из села в противоположных направлениях. Скорость первого трактора равна 34 км / ч, а другого - 32 км / ч. Сколько часов спустя расстояние между ними будет равным 132 км?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спустя 2 часа между ними будет 132 км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CCDE68A-CFCA-4FD6-A107-E8056C6BA2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657" t="7643"/>
          <a:stretch/>
        </p:blipFill>
        <p:spPr>
          <a:xfrm>
            <a:off x="1208087" y="1464190"/>
            <a:ext cx="3276600" cy="652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246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0B16038-D01E-48E1-9BE9-C79E39C931AA}"/>
              </a:ext>
            </a:extLst>
          </p:cNvPr>
          <p:cNvSpPr/>
          <p:nvPr/>
        </p:nvSpPr>
        <p:spPr>
          <a:xfrm>
            <a:off x="48288" y="2034813"/>
            <a:ext cx="133773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Дано: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= 30 км/ч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= 40 км/ч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ru-RU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= 210 км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t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? ч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B6CAEDD-F5A9-4275-B3AB-0CCDC8A96C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76" t="4847"/>
          <a:stretch/>
        </p:blipFill>
        <p:spPr>
          <a:xfrm>
            <a:off x="647143" y="1177363"/>
            <a:ext cx="3752874" cy="899268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3FC0C15-631B-4B8E-BC65-36517D297435}"/>
              </a:ext>
            </a:extLst>
          </p:cNvPr>
          <p:cNvSpPr/>
          <p:nvPr/>
        </p:nvSpPr>
        <p:spPr>
          <a:xfrm>
            <a:off x="647143" y="1163631"/>
            <a:ext cx="381000" cy="386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13ACACC-30A5-41CE-86E5-7D59E42DD8A3}"/>
              </a:ext>
            </a:extLst>
          </p:cNvPr>
          <p:cNvSpPr/>
          <p:nvPr/>
        </p:nvSpPr>
        <p:spPr>
          <a:xfrm>
            <a:off x="-1" y="335046"/>
            <a:ext cx="47394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477.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Две моторные лодки отплыли от берега одновременно в противоположных направлениях. Скорость первой лодки составляет 30 км/ч, а второй – </a:t>
            </a:r>
            <a:endParaRPr lang="en-US" sz="12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40 км / ч. Сколько часов спустя расстояние между ними будет равным 210 км? </a:t>
            </a:r>
            <a:endParaRPr lang="ru-RU" sz="1200" b="1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014A743-C22E-4B9B-8116-2DC8082AE82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497" t="40606"/>
          <a:stretch/>
        </p:blipFill>
        <p:spPr>
          <a:xfrm>
            <a:off x="4548692" y="621557"/>
            <a:ext cx="1129340" cy="1384996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E7A5EF6-D009-4615-86C8-519E68FD2CB1}"/>
              </a:ext>
            </a:extLst>
          </p:cNvPr>
          <p:cNvSpPr/>
          <p:nvPr/>
        </p:nvSpPr>
        <p:spPr>
          <a:xfrm>
            <a:off x="1361315" y="2055722"/>
            <a:ext cx="440001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1) 30</a:t>
            </a:r>
            <a:r>
              <a:rPr lang="en-US" altLang="ru-RU" sz="1400" b="1" dirty="0">
                <a:solidFill>
                  <a:srgbClr val="0070C0"/>
                </a:solidFill>
                <a:ea typeface="Cambria Math" panose="02040503050406030204" pitchFamily="18" charset="0"/>
              </a:rPr>
              <a:t> </a:t>
            </a:r>
            <a:r>
              <a:rPr lang="ru-RU" altLang="ru-RU" sz="1400" b="1" dirty="0">
                <a:solidFill>
                  <a:srgbClr val="0070C0"/>
                </a:solidFill>
                <a:ea typeface="Cambria Math" panose="02040503050406030204" pitchFamily="18" charset="0"/>
              </a:rPr>
              <a:t>+ </a:t>
            </a:r>
            <a:r>
              <a:rPr lang="ru-RU" altLang="ru-RU" sz="1400" b="1" dirty="0">
                <a:solidFill>
                  <a:srgbClr val="0070C0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40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70 (км/ч)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удаления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= S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210 : 70 = 3 (ч)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через 3 часа расстояние будет 210 км</a:t>
            </a:r>
          </a:p>
        </p:txBody>
      </p:sp>
    </p:spTree>
    <p:extLst>
      <p:ext uri="{BB962C8B-B14F-4D97-AF65-F5344CB8AC3E}">
        <p14:creationId xmlns:p14="http://schemas.microsoft.com/office/powerpoint/2010/main" val="417104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48AFE77-7EE5-4E5F-AEE1-B8BD3E36BEC3}"/>
              </a:ext>
            </a:extLst>
          </p:cNvPr>
          <p:cNvSpPr/>
          <p:nvPr/>
        </p:nvSpPr>
        <p:spPr>
          <a:xfrm>
            <a:off x="52582" y="395321"/>
            <a:ext cx="571480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478.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Два мотоциклиста выехали из города одновременно в противоположных направлениях. Через 2 часа расстояние между ними стало равным 100 км Скорость первого мотоциклиста равна 30 км / ч. Найдите скорость второго мотоциклиста. </a:t>
            </a:r>
            <a:endParaRPr lang="ru-RU" sz="1400" b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B0E0ACF-B080-4CA2-A5CE-C0C62D8CFB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648" t="26710"/>
          <a:stretch/>
        </p:blipFill>
        <p:spPr>
          <a:xfrm>
            <a:off x="1556875" y="1529118"/>
            <a:ext cx="4166602" cy="1323439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1E89D63-CA4F-4078-8C91-ADBB589AD32B}"/>
              </a:ext>
            </a:extLst>
          </p:cNvPr>
          <p:cNvSpPr/>
          <p:nvPr/>
        </p:nvSpPr>
        <p:spPr>
          <a:xfrm>
            <a:off x="191589" y="1621904"/>
            <a:ext cx="16260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= 30 км/ч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= 2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0 км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? км/ч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E22E91-72FB-49CC-B46D-089215BE2881}"/>
              </a:ext>
            </a:extLst>
          </p:cNvPr>
          <p:cNvSpPr txBox="1"/>
          <p:nvPr/>
        </p:nvSpPr>
        <p:spPr>
          <a:xfrm>
            <a:off x="3036887" y="2536825"/>
            <a:ext cx="1371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100 км</a:t>
            </a:r>
          </a:p>
        </p:txBody>
      </p:sp>
    </p:spTree>
    <p:extLst>
      <p:ext uri="{BB962C8B-B14F-4D97-AF65-F5344CB8AC3E}">
        <p14:creationId xmlns:p14="http://schemas.microsoft.com/office/powerpoint/2010/main" val="732558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B0E0ACF-B080-4CA2-A5CE-C0C62D8CFB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648" t="26710"/>
          <a:stretch/>
        </p:blipFill>
        <p:spPr>
          <a:xfrm>
            <a:off x="1436687" y="604376"/>
            <a:ext cx="3001021" cy="891878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310200" y="564854"/>
            <a:ext cx="478039" cy="310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1E89D63-CA4F-4078-8C91-ADBB589AD32B}"/>
              </a:ext>
            </a:extLst>
          </p:cNvPr>
          <p:cNvSpPr/>
          <p:nvPr/>
        </p:nvSpPr>
        <p:spPr>
          <a:xfrm>
            <a:off x="88656" y="418683"/>
            <a:ext cx="162609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Дано: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= 30 км/ч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 = 2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ru-RU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0 км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? км/ч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548B56E-741C-4168-8FC3-D73C03F8C46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8096" t="34199" r="25317"/>
          <a:stretch/>
        </p:blipFill>
        <p:spPr>
          <a:xfrm>
            <a:off x="2217605" y="1771295"/>
            <a:ext cx="956867" cy="145844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E629FB0-BF30-4273-9D5E-5140C96A817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0737" t="34754" r="771" b="8642"/>
          <a:stretch/>
        </p:blipFill>
        <p:spPr>
          <a:xfrm>
            <a:off x="4437708" y="433256"/>
            <a:ext cx="1066800" cy="125457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45A148E3-99AC-42AF-97B9-799848C18672}"/>
                  </a:ext>
                </a:extLst>
              </p:cNvPr>
              <p:cNvSpPr/>
              <p:nvPr/>
            </p:nvSpPr>
            <p:spPr>
              <a:xfrm>
                <a:off x="-6825" y="1719904"/>
                <a:ext cx="2732086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способ  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30</a:t>
                </a:r>
                <a:r>
                  <a:rPr lang="en-US" altLang="ru-RU" sz="12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2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= 60</a:t>
                </a:r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(км) – </a:t>
                </a:r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1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мот.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100 – 60 = 40</a:t>
                </a:r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(км) – </a:t>
                </a:r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мот.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40 : 2 = 20 (км/ч) –</a:t>
                </a:r>
                <a:r>
                  <a:rPr lang="en-US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 2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мот.</a:t>
                </a:r>
              </a:p>
              <a:p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Ответ: 20 км/ч –</a:t>
                </a:r>
              </a:p>
              <a:p>
                <a:r>
                  <a:rPr lang="en-US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 2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мотоциклиста</a:t>
                </a:r>
              </a:p>
            </p:txBody>
          </p:sp>
        </mc:Choice>
        <mc:Fallback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45A148E3-99AC-42AF-97B9-799848C186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825" y="1719904"/>
                <a:ext cx="2732086" cy="1200329"/>
              </a:xfrm>
              <a:prstGeom prst="rect">
                <a:avLst/>
              </a:prstGeom>
              <a:blipFill>
                <a:blip r:embed="rId5"/>
                <a:stretch>
                  <a:fillRect l="-223" t="-508" b="-25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BFFAEE6-9222-40E0-903E-B3C165E62FA3}"/>
              </a:ext>
            </a:extLst>
          </p:cNvPr>
          <p:cNvSpPr/>
          <p:nvPr/>
        </p:nvSpPr>
        <p:spPr>
          <a:xfrm>
            <a:off x="3113087" y="1712401"/>
            <a:ext cx="2655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2 способ 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1) 100 : 2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50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(км) – 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1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2 мот.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1 час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(это - сумма скоростей)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50 – 30 = 20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(км/ч) – 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мот.</a:t>
            </a:r>
          </a:p>
          <a:p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Ответ: 20 км/ч –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V 2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мотоциклиста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FD6388-D290-4875-B1D6-19745ABD14FB}"/>
              </a:ext>
            </a:extLst>
          </p:cNvPr>
          <p:cNvSpPr txBox="1"/>
          <p:nvPr/>
        </p:nvSpPr>
        <p:spPr>
          <a:xfrm>
            <a:off x="2518013" y="1292799"/>
            <a:ext cx="131291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100 км</a:t>
            </a:r>
          </a:p>
        </p:txBody>
      </p:sp>
    </p:spTree>
    <p:extLst>
      <p:ext uri="{BB962C8B-B14F-4D97-AF65-F5344CB8AC3E}">
        <p14:creationId xmlns:p14="http://schemas.microsoft.com/office/powerpoint/2010/main" val="5579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7025F20-D3C6-468B-9E5A-BBA17459F1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358" t="10213" b="-1"/>
          <a:stretch/>
        </p:blipFill>
        <p:spPr>
          <a:xfrm>
            <a:off x="2579687" y="551141"/>
            <a:ext cx="3036887" cy="85979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C093C15-293D-464C-9CC1-6BC6463A5352}"/>
              </a:ext>
            </a:extLst>
          </p:cNvPr>
          <p:cNvSpPr/>
          <p:nvPr/>
        </p:nvSpPr>
        <p:spPr>
          <a:xfrm>
            <a:off x="2602693" y="1283600"/>
            <a:ext cx="304800" cy="269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F5A259E-E234-4D55-BEB7-1B6CDA6B0D93}"/>
              </a:ext>
            </a:extLst>
          </p:cNvPr>
          <p:cNvSpPr/>
          <p:nvPr/>
        </p:nvSpPr>
        <p:spPr>
          <a:xfrm>
            <a:off x="2579687" y="446988"/>
            <a:ext cx="304800" cy="2694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00736FF3-22B8-401F-BA8A-95B0F39A89D4}"/>
              </a:ext>
            </a:extLst>
          </p:cNvPr>
          <p:cNvCxnSpPr>
            <a:cxnSpLocks/>
          </p:cNvCxnSpPr>
          <p:nvPr/>
        </p:nvCxnSpPr>
        <p:spPr>
          <a:xfrm>
            <a:off x="2655887" y="1165225"/>
            <a:ext cx="16764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>
            <a:extLst>
              <a:ext uri="{FF2B5EF4-FFF2-40B4-BE49-F238E27FC236}">
                <a16:creationId xmlns:a16="http://schemas.microsoft.com/office/drawing/2014/main" id="{9A345CF1-1EF6-40EA-9543-BE70639636DB}"/>
              </a:ext>
            </a:extLst>
          </p:cNvPr>
          <p:cNvSpPr/>
          <p:nvPr/>
        </p:nvSpPr>
        <p:spPr>
          <a:xfrm>
            <a:off x="3722687" y="112712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A35CB420-79F4-4352-A4C6-25EFF9C2E841}"/>
              </a:ext>
            </a:extLst>
          </p:cNvPr>
          <p:cNvSpPr/>
          <p:nvPr/>
        </p:nvSpPr>
        <p:spPr>
          <a:xfrm>
            <a:off x="3163015" y="1118258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0E1C3359-E7B4-4BC9-B6E4-2BD75025A2F3}"/>
              </a:ext>
            </a:extLst>
          </p:cNvPr>
          <p:cNvSpPr/>
          <p:nvPr/>
        </p:nvSpPr>
        <p:spPr>
          <a:xfrm>
            <a:off x="2624432" y="1118258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BCA68A8-2A40-4AF6-8425-29EB546DC10E}"/>
              </a:ext>
            </a:extLst>
          </p:cNvPr>
          <p:cNvSpPr/>
          <p:nvPr/>
        </p:nvSpPr>
        <p:spPr>
          <a:xfrm>
            <a:off x="24593" y="376483"/>
            <a:ext cx="28829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479.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Составьте задачу на основе рис. и решите ее. </a:t>
            </a:r>
            <a:endParaRPr lang="ru-RU" sz="1600" b="1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4A63D26-3F23-4215-B1E0-661A09A36FB2}"/>
              </a:ext>
            </a:extLst>
          </p:cNvPr>
          <p:cNvSpPr/>
          <p:nvPr/>
        </p:nvSpPr>
        <p:spPr>
          <a:xfrm>
            <a:off x="108755" y="1358782"/>
            <a:ext cx="148829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= 90 км/ч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= 85 км/ч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t = 3 ч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 –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? км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8E236C6B-F6F1-46DC-AC2F-0680BAD833F1}"/>
                  </a:ext>
                </a:extLst>
              </p:cNvPr>
              <p:cNvSpPr/>
              <p:nvPr/>
            </p:nvSpPr>
            <p:spPr>
              <a:xfrm>
                <a:off x="1522679" y="1398670"/>
                <a:ext cx="4244708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1) 90</a:t>
                </a:r>
                <a:r>
                  <a:rPr lang="en-US" altLang="ru-RU" sz="1600" b="1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:r>
                  <a:rPr lang="ru-RU" altLang="ru-RU" sz="1600" b="1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+ </a:t>
                </a:r>
                <a:r>
                  <a:rPr lang="ru-RU" alt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85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175 (км/ч)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–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сближения</a:t>
                </a:r>
              </a:p>
              <a:p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V</a:t>
                </a:r>
                <a:r>
                  <a:rPr lang="en-US" altLang="ru-RU" sz="1600" b="1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endParaRPr lang="ru-RU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175</a:t>
                </a:r>
                <a:r>
                  <a:rPr lang="en-US" altLang="ru-RU" sz="1600" b="1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 = 525 (км)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525 км – расстояние до встречи</a:t>
                </a:r>
              </a:p>
            </p:txBody>
          </p:sp>
        </mc:Choice>
        <mc:Fallback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8E236C6B-F6F1-46DC-AC2F-0680BAD833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2679" y="1398670"/>
                <a:ext cx="4244708" cy="1323439"/>
              </a:xfrm>
              <a:prstGeom prst="rect">
                <a:avLst/>
              </a:prstGeom>
              <a:blipFill>
                <a:blip r:embed="rId4"/>
                <a:stretch>
                  <a:fillRect l="-862" t="-1376" b="-45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064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715181-F199-478F-BB8A-C4F8A72B1E24}"/>
              </a:ext>
            </a:extLst>
          </p:cNvPr>
          <p:cNvSpPr/>
          <p:nvPr/>
        </p:nvSpPr>
        <p:spPr>
          <a:xfrm>
            <a:off x="68244" y="375176"/>
            <a:ext cx="263173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480.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Решите задачу, используя информацию на     диаграмме. На сколько быстрее бежит лошадь , 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чем собака? </a:t>
            </a:r>
            <a:endParaRPr lang="ru-RU" sz="1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AA2B4D8-6B98-4E72-B535-370568EA529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3396" t="210"/>
          <a:stretch/>
        </p:blipFill>
        <p:spPr>
          <a:xfrm>
            <a:off x="2589233" y="430851"/>
            <a:ext cx="3111498" cy="1466827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325C236-0923-4758-B768-9A52C166464A}"/>
              </a:ext>
            </a:extLst>
          </p:cNvPr>
          <p:cNvSpPr/>
          <p:nvPr/>
        </p:nvSpPr>
        <p:spPr>
          <a:xfrm>
            <a:off x="96937" y="1468299"/>
            <a:ext cx="28829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Лошадь – 700 м/мин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Собака – 600 м/мин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Козёл – 250 м/мин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Кот – 200 м/мин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8" name="Дуга 7">
            <a:extLst>
              <a:ext uri="{FF2B5EF4-FFF2-40B4-BE49-F238E27FC236}">
                <a16:creationId xmlns:a16="http://schemas.microsoft.com/office/drawing/2014/main" id="{5040097E-69C1-462B-AE28-B971C10301C4}"/>
              </a:ext>
            </a:extLst>
          </p:cNvPr>
          <p:cNvSpPr/>
          <p:nvPr/>
        </p:nvSpPr>
        <p:spPr>
          <a:xfrm rot="2048775">
            <a:off x="1675923" y="1682299"/>
            <a:ext cx="707424" cy="707324"/>
          </a:xfrm>
          <a:prstGeom prst="arc">
            <a:avLst>
              <a:gd name="adj1" fmla="val 16200000"/>
              <a:gd name="adj2" fmla="val 825084"/>
            </a:avLst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4D4217B-27B6-4F45-A363-55CF3C15F7DB}"/>
              </a:ext>
            </a:extLst>
          </p:cNvPr>
          <p:cNvSpPr/>
          <p:nvPr/>
        </p:nvSpPr>
        <p:spPr>
          <a:xfrm>
            <a:off x="2348238" y="1866684"/>
            <a:ext cx="19920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? на сколько</a:t>
            </a:r>
            <a:endParaRPr lang="ru-RU" sz="1600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1B47607-643D-4A66-B880-7B6BE4D4EAFE}"/>
              </a:ext>
            </a:extLst>
          </p:cNvPr>
          <p:cNvSpPr/>
          <p:nvPr/>
        </p:nvSpPr>
        <p:spPr>
          <a:xfrm>
            <a:off x="2589233" y="2239647"/>
            <a:ext cx="24240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700 – 600 = 100(м/мин)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80F6397-DF77-4788-8445-B4EB64E88679}"/>
              </a:ext>
            </a:extLst>
          </p:cNvPr>
          <p:cNvSpPr/>
          <p:nvPr/>
        </p:nvSpPr>
        <p:spPr>
          <a:xfrm>
            <a:off x="96937" y="2858831"/>
            <a:ext cx="54285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лошадь бежит быстрее собаки на 100 м/мин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4939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18F8547-1D3C-4A40-AF5F-5307DE26868C}"/>
              </a:ext>
            </a:extLst>
          </p:cNvPr>
          <p:cNvSpPr/>
          <p:nvPr/>
        </p:nvSpPr>
        <p:spPr>
          <a:xfrm>
            <a:off x="0" y="329764"/>
            <a:ext cx="349408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481.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Собака и кошка побежали навстречу друг другу и встретились через 8 минут. Используйте диаграмму, чтобы узнать, как далеко друг от друга они находятся в начале движения. </a:t>
            </a:r>
            <a:endParaRPr lang="ru-RU" sz="1400" b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1C36DA5-37EC-4F39-80EC-760FF64EA62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3396" t="210"/>
          <a:stretch/>
        </p:blipFill>
        <p:spPr>
          <a:xfrm>
            <a:off x="3417887" y="430852"/>
            <a:ext cx="2282844" cy="1191574"/>
          </a:xfrm>
          <a:prstGeom prst="rect">
            <a:avLst/>
          </a:prstGeom>
        </p:spPr>
      </p:pic>
      <p:pic>
        <p:nvPicPr>
          <p:cNvPr id="2056" name="Picture 8" descr="https://st3.depositphotos.com/7857468/12751/v/950/depositphotos_127517376-stock-illustration-cartoon-little-dog-running.jpg">
            <a:extLst>
              <a:ext uri="{FF2B5EF4-FFF2-40B4-BE49-F238E27FC236}">
                <a16:creationId xmlns:a16="http://schemas.microsoft.com/office/drawing/2014/main" id="{95306A15-5C4D-4236-B50B-CBEBB33824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122" y="1983685"/>
            <a:ext cx="1457325" cy="788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Как нарисовать маленького котенка">
            <a:extLst>
              <a:ext uri="{FF2B5EF4-FFF2-40B4-BE49-F238E27FC236}">
                <a16:creationId xmlns:a16="http://schemas.microsoft.com/office/drawing/2014/main" id="{ECABEC5D-E6B3-41D6-88F9-65BDFB2051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8781" r="14001" b="8300"/>
          <a:stretch/>
        </p:blipFill>
        <p:spPr bwMode="auto">
          <a:xfrm>
            <a:off x="402561" y="2060233"/>
            <a:ext cx="1295400" cy="841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21EE3DE-B762-4A49-8DC0-A1EE3908B5F4}"/>
              </a:ext>
            </a:extLst>
          </p:cNvPr>
          <p:cNvCxnSpPr>
            <a:cxnSpLocks/>
          </p:cNvCxnSpPr>
          <p:nvPr/>
        </p:nvCxnSpPr>
        <p:spPr>
          <a:xfrm>
            <a:off x="1512887" y="2813998"/>
            <a:ext cx="2558128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110DF7E-5082-4584-A740-AF17E1025BEA}"/>
              </a:ext>
            </a:extLst>
          </p:cNvPr>
          <p:cNvSpPr/>
          <p:nvPr/>
        </p:nvSpPr>
        <p:spPr>
          <a:xfrm>
            <a:off x="2125853" y="2167234"/>
            <a:ext cx="11705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t = 8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 мин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503DD175-1080-481D-A7DB-9CD8A8A694E2}"/>
              </a:ext>
            </a:extLst>
          </p:cNvPr>
          <p:cNvSpPr/>
          <p:nvPr/>
        </p:nvSpPr>
        <p:spPr>
          <a:xfrm>
            <a:off x="180471" y="1769494"/>
            <a:ext cx="19191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к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 = 200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м/ мин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6EBB40E-F67C-468C-97AA-3D60E47A4A70}"/>
              </a:ext>
            </a:extLst>
          </p:cNvPr>
          <p:cNvSpPr/>
          <p:nvPr/>
        </p:nvSpPr>
        <p:spPr>
          <a:xfrm>
            <a:off x="3451958" y="1689386"/>
            <a:ext cx="19319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60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м/ мин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9" name="Правая фигурная скобка 18">
            <a:extLst>
              <a:ext uri="{FF2B5EF4-FFF2-40B4-BE49-F238E27FC236}">
                <a16:creationId xmlns:a16="http://schemas.microsoft.com/office/drawing/2014/main" id="{B69CC404-A4B3-4619-919A-0559DB66161C}"/>
              </a:ext>
            </a:extLst>
          </p:cNvPr>
          <p:cNvSpPr/>
          <p:nvPr/>
        </p:nvSpPr>
        <p:spPr>
          <a:xfrm rot="5400000">
            <a:off x="2709500" y="1681115"/>
            <a:ext cx="164902" cy="255812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7C63932-2D6D-49F3-9EFF-7F8585AB3668}"/>
              </a:ext>
            </a:extLst>
          </p:cNvPr>
          <p:cNvSpPr/>
          <p:nvPr/>
        </p:nvSpPr>
        <p:spPr>
          <a:xfrm>
            <a:off x="2408049" y="2921694"/>
            <a:ext cx="984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S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- ? м </a:t>
            </a:r>
            <a:endParaRPr lang="ru-RU" dirty="0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8E40270E-230F-40E3-B933-A72870B06ADA}"/>
              </a:ext>
            </a:extLst>
          </p:cNvPr>
          <p:cNvCxnSpPr>
            <a:cxnSpLocks/>
          </p:cNvCxnSpPr>
          <p:nvPr/>
        </p:nvCxnSpPr>
        <p:spPr>
          <a:xfrm>
            <a:off x="1512887" y="2730530"/>
            <a:ext cx="0" cy="14061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D8918A25-AA46-41E0-B32B-8018CFEAABCC}"/>
              </a:ext>
            </a:extLst>
          </p:cNvPr>
          <p:cNvCxnSpPr>
            <a:cxnSpLocks/>
          </p:cNvCxnSpPr>
          <p:nvPr/>
        </p:nvCxnSpPr>
        <p:spPr>
          <a:xfrm>
            <a:off x="4057627" y="2737110"/>
            <a:ext cx="0" cy="14061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 descr="Флаг">
            <a:extLst>
              <a:ext uri="{FF2B5EF4-FFF2-40B4-BE49-F238E27FC236}">
                <a16:creationId xmlns:a16="http://schemas.microsoft.com/office/drawing/2014/main" id="{424AA641-1317-4AD1-BD56-A4EDB416C82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12817" y="2444667"/>
            <a:ext cx="31544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06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6" name="Picture 8" descr="https://st3.depositphotos.com/7857468/12751/v/950/depositphotos_127517376-stock-illustration-cartoon-little-dog-running.jpg">
            <a:extLst>
              <a:ext uri="{FF2B5EF4-FFF2-40B4-BE49-F238E27FC236}">
                <a16:creationId xmlns:a16="http://schemas.microsoft.com/office/drawing/2014/main" id="{95306A15-5C4D-4236-B50B-CBEBB33824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488" y="2135605"/>
            <a:ext cx="1219200" cy="65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Как нарисовать маленького котенка">
            <a:extLst>
              <a:ext uri="{FF2B5EF4-FFF2-40B4-BE49-F238E27FC236}">
                <a16:creationId xmlns:a16="http://schemas.microsoft.com/office/drawing/2014/main" id="{ECABEC5D-E6B3-41D6-88F9-65BDFB2051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8781" r="14001" b="8300"/>
          <a:stretch/>
        </p:blipFill>
        <p:spPr bwMode="auto">
          <a:xfrm>
            <a:off x="674693" y="2183959"/>
            <a:ext cx="1027030" cy="655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21EE3DE-B762-4A49-8DC0-A1EE3908B5F4}"/>
              </a:ext>
            </a:extLst>
          </p:cNvPr>
          <p:cNvCxnSpPr>
            <a:cxnSpLocks/>
          </p:cNvCxnSpPr>
          <p:nvPr/>
        </p:nvCxnSpPr>
        <p:spPr>
          <a:xfrm>
            <a:off x="1512887" y="2813998"/>
            <a:ext cx="2558128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110DF7E-5082-4584-A740-AF17E1025BEA}"/>
              </a:ext>
            </a:extLst>
          </p:cNvPr>
          <p:cNvSpPr/>
          <p:nvPr/>
        </p:nvSpPr>
        <p:spPr>
          <a:xfrm>
            <a:off x="2224636" y="2179569"/>
            <a:ext cx="11705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t = 8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 мин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503DD175-1080-481D-A7DB-9CD8A8A694E2}"/>
              </a:ext>
            </a:extLst>
          </p:cNvPr>
          <p:cNvSpPr/>
          <p:nvPr/>
        </p:nvSpPr>
        <p:spPr>
          <a:xfrm>
            <a:off x="131644" y="2889809"/>
            <a:ext cx="17283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к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 200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м/ мин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66EBB40E-F67C-468C-97AA-3D60E47A4A70}"/>
              </a:ext>
            </a:extLst>
          </p:cNvPr>
          <p:cNvSpPr/>
          <p:nvPr/>
        </p:nvSpPr>
        <p:spPr>
          <a:xfrm>
            <a:off x="3995898" y="2871148"/>
            <a:ext cx="17395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с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60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м/ мин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9" name="Правая фигурная скобка 18">
            <a:extLst>
              <a:ext uri="{FF2B5EF4-FFF2-40B4-BE49-F238E27FC236}">
                <a16:creationId xmlns:a16="http://schemas.microsoft.com/office/drawing/2014/main" id="{B69CC404-A4B3-4619-919A-0559DB66161C}"/>
              </a:ext>
            </a:extLst>
          </p:cNvPr>
          <p:cNvSpPr/>
          <p:nvPr/>
        </p:nvSpPr>
        <p:spPr>
          <a:xfrm rot="5400000">
            <a:off x="2709500" y="1681115"/>
            <a:ext cx="164902" cy="255812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17C63932-2D6D-49F3-9EFF-7F8585AB3668}"/>
              </a:ext>
            </a:extLst>
          </p:cNvPr>
          <p:cNvSpPr/>
          <p:nvPr/>
        </p:nvSpPr>
        <p:spPr>
          <a:xfrm>
            <a:off x="2408049" y="2921694"/>
            <a:ext cx="984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S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- ? м </a:t>
            </a:r>
            <a:endParaRPr lang="ru-RU" dirty="0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8E40270E-230F-40E3-B933-A72870B06ADA}"/>
              </a:ext>
            </a:extLst>
          </p:cNvPr>
          <p:cNvCxnSpPr>
            <a:cxnSpLocks/>
          </p:cNvCxnSpPr>
          <p:nvPr/>
        </p:nvCxnSpPr>
        <p:spPr>
          <a:xfrm>
            <a:off x="1512887" y="2730530"/>
            <a:ext cx="0" cy="14061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D8918A25-AA46-41E0-B32B-8018CFEAABCC}"/>
              </a:ext>
            </a:extLst>
          </p:cNvPr>
          <p:cNvCxnSpPr>
            <a:cxnSpLocks/>
          </p:cNvCxnSpPr>
          <p:nvPr/>
        </p:nvCxnSpPr>
        <p:spPr>
          <a:xfrm>
            <a:off x="4057627" y="2737110"/>
            <a:ext cx="0" cy="14061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4618864C-6D5E-4430-AEB6-2FA96245EFD0}"/>
              </a:ext>
            </a:extLst>
          </p:cNvPr>
          <p:cNvSpPr/>
          <p:nvPr/>
        </p:nvSpPr>
        <p:spPr>
          <a:xfrm>
            <a:off x="180471" y="403543"/>
            <a:ext cx="191911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= 200 м/мин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6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= 600 м/мин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t = 8 мин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 –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? м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3E84D962-8866-45A1-8760-28C6B64E0A34}"/>
                  </a:ext>
                </a:extLst>
              </p:cNvPr>
              <p:cNvSpPr/>
              <p:nvPr/>
            </p:nvSpPr>
            <p:spPr>
              <a:xfrm>
                <a:off x="2099585" y="432785"/>
                <a:ext cx="3669390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</a:rPr>
                  <a:t>1) 200</a:t>
                </a:r>
                <a:r>
                  <a:rPr lang="en-US" altLang="ru-RU" sz="1600" b="1" dirty="0">
                    <a:ea typeface="Cambria Math" panose="02040503050406030204" pitchFamily="18" charset="0"/>
                  </a:rPr>
                  <a:t> </a:t>
                </a:r>
                <a:r>
                  <a:rPr lang="ru-RU" altLang="ru-RU" sz="1600" b="1" dirty="0">
                    <a:ea typeface="Cambria Math" panose="02040503050406030204" pitchFamily="18" charset="0"/>
                  </a:rPr>
                  <a:t>+ </a:t>
                </a:r>
                <a:r>
                  <a:rPr lang="ru-RU" altLang="ru-RU" sz="1600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600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800 (м/мин)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–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сближения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:r>
                  <a:rPr lang="en-US" sz="1600" b="1" dirty="0">
                    <a:latin typeface="Arial" panose="020B0604020202020204" pitchFamily="34" charset="0"/>
                  </a:rPr>
                  <a:t>S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V</a:t>
                </a:r>
                <a:r>
                  <a:rPr lang="en-US" altLang="ru-RU" sz="16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</a:t>
                </a:r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600" b="1" dirty="0">
                    <a:latin typeface="Arial" panose="020B0604020202020204" pitchFamily="34" charset="0"/>
                  </a:rPr>
                  <a:t>S 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80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 </a:t>
                </a:r>
                <a14:m>
                  <m:oMath xmlns:m="http://schemas.openxmlformats.org/officeDocument/2006/math">
                    <m:r>
                      <a:rPr lang="en-US" altLang="ru-RU" sz="1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8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64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00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(м)</a:t>
                </a:r>
                <a:r>
                  <a:rPr lang="en-US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между ними 6400 метров</a:t>
                </a:r>
              </a:p>
            </p:txBody>
          </p:sp>
        </mc:Choice>
        <mc:Fallback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3E84D962-8866-45A1-8760-28C6B64E0A3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9585" y="432785"/>
                <a:ext cx="3669390" cy="1569660"/>
              </a:xfrm>
              <a:prstGeom prst="rect">
                <a:avLst/>
              </a:prstGeom>
              <a:blipFill>
                <a:blip r:embed="rId5"/>
                <a:stretch>
                  <a:fillRect l="-831" t="-1167" b="-42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Рисунок 20" descr="Флаг">
            <a:extLst>
              <a:ext uri="{FF2B5EF4-FFF2-40B4-BE49-F238E27FC236}">
                <a16:creationId xmlns:a16="http://schemas.microsoft.com/office/drawing/2014/main" id="{A21E1093-4E9D-4AF0-B935-BB90FD0DD93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564225" y="2476532"/>
            <a:ext cx="31544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3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19705</TotalTime>
  <Words>1067</Words>
  <Application>Microsoft Office PowerPoint</Application>
  <PresentationFormat>Произвольный</PresentationFormat>
  <Paragraphs>148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ЗАДАНИЯ ДЛЯ САМОСТОЯТЕЛЬНОЙ РАБОТЫ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РЕШЕНИЕ ЗАДАЧ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1532</cp:revision>
  <cp:lastPrinted>2020-09-30T03:25:16Z</cp:lastPrinted>
  <dcterms:created xsi:type="dcterms:W3CDTF">2020-04-09T07:32:19Z</dcterms:created>
  <dcterms:modified xsi:type="dcterms:W3CDTF">2020-10-26T16:04:42Z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