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913" r:id="rId1"/>
  </p:sldMasterIdLst>
  <p:notesMasterIdLst>
    <p:notesMasterId r:id="rId14"/>
  </p:notesMasterIdLst>
  <p:handoutMasterIdLst>
    <p:handoutMasterId r:id="rId15"/>
  </p:handoutMasterIdLst>
  <p:sldIdLst>
    <p:sldId id="528" r:id="rId2"/>
    <p:sldId id="723" r:id="rId3"/>
    <p:sldId id="693" r:id="rId4"/>
    <p:sldId id="729" r:id="rId5"/>
    <p:sldId id="731" r:id="rId6"/>
    <p:sldId id="710" r:id="rId7"/>
    <p:sldId id="732" r:id="rId8"/>
    <p:sldId id="730" r:id="rId9"/>
    <p:sldId id="724" r:id="rId10"/>
    <p:sldId id="733" r:id="rId11"/>
    <p:sldId id="725" r:id="rId12"/>
    <p:sldId id="480" r:id="rId13"/>
  </p:sldIdLst>
  <p:sldSz cx="5768975" cy="3244850"/>
  <p:notesSz cx="9866313" cy="6735763"/>
  <p:custDataLst>
    <p:tags r:id="rId16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16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66"/>
    <a:srgbClr val="DDFEFF"/>
    <a:srgbClr val="FDFEFF"/>
    <a:srgbClr val="B0D1BA"/>
    <a:srgbClr val="C7C8E1"/>
    <a:srgbClr val="00A859"/>
    <a:srgbClr val="FFFAC4"/>
    <a:srgbClr val="030121"/>
    <a:srgbClr val="B89E96"/>
    <a:srgbClr val="FFCC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206" autoAdjust="0"/>
    <p:restoredTop sz="94660"/>
  </p:normalViewPr>
  <p:slideViewPr>
    <p:cSldViewPr>
      <p:cViewPr varScale="1">
        <p:scale>
          <a:sx n="140" d="100"/>
          <a:sy n="140" d="100"/>
        </p:scale>
        <p:origin x="996" y="114"/>
      </p:cViewPr>
      <p:guideLst>
        <p:guide orient="horz" pos="2880"/>
        <p:guide pos="2161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75" d="100"/>
          <a:sy n="75" d="100"/>
        </p:scale>
        <p:origin x="1716" y="6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tags" Target="tags/tag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C480B5ED-0184-4641-8B39-8340A9A00A0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5138" cy="338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9BA05CFF-9AF4-4F9B-BB9A-BB7BC03F59A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588000" y="0"/>
            <a:ext cx="4276725" cy="338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5947B9AB-696C-4DF1-B488-04147F4FAC5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6397625"/>
            <a:ext cx="4275138" cy="338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37759E4-E530-4602-B28C-64032CFA932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588000" y="6397625"/>
            <a:ext cx="4276725" cy="338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D7DF31-001B-4685-B3EB-A27169C241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1494270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4275764" cy="336129"/>
          </a:xfrm>
          <a:prstGeom prst="rect">
            <a:avLst/>
          </a:prstGeom>
        </p:spPr>
        <p:txBody>
          <a:bodyPr vert="horz" lIns="168469" tIns="84235" rIns="168469" bIns="84235" rtlCol="0"/>
          <a:lstStyle>
            <a:lvl1pPr algn="l">
              <a:defRPr sz="2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587834" y="1"/>
            <a:ext cx="4275764" cy="336129"/>
          </a:xfrm>
          <a:prstGeom prst="rect">
            <a:avLst/>
          </a:prstGeom>
        </p:spPr>
        <p:txBody>
          <a:bodyPr vert="horz" lIns="168469" tIns="84235" rIns="168469" bIns="84235" rtlCol="0"/>
          <a:lstStyle>
            <a:lvl1pPr algn="r">
              <a:defRPr sz="2200"/>
            </a:lvl1pPr>
          </a:lstStyle>
          <a:p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687638" y="504825"/>
            <a:ext cx="4491037" cy="25273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68469" tIns="84235" rIns="168469" bIns="84235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86090" y="3199818"/>
            <a:ext cx="7894137" cy="3031752"/>
          </a:xfrm>
          <a:prstGeom prst="rect">
            <a:avLst/>
          </a:prstGeom>
        </p:spPr>
        <p:txBody>
          <a:bodyPr vert="horz" lIns="168469" tIns="84235" rIns="168469" bIns="84235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6396340"/>
            <a:ext cx="4275764" cy="339423"/>
          </a:xfrm>
          <a:prstGeom prst="rect">
            <a:avLst/>
          </a:prstGeom>
        </p:spPr>
        <p:txBody>
          <a:bodyPr vert="horz" lIns="168469" tIns="84235" rIns="168469" bIns="84235" rtlCol="0" anchor="b"/>
          <a:lstStyle>
            <a:lvl1pPr algn="l">
              <a:defRPr sz="2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587834" y="6396340"/>
            <a:ext cx="4275764" cy="339423"/>
          </a:xfrm>
          <a:prstGeom prst="rect">
            <a:avLst/>
          </a:prstGeom>
        </p:spPr>
        <p:txBody>
          <a:bodyPr vert="horz" lIns="168469" tIns="84235" rIns="168469" bIns="84235" rtlCol="0" anchor="b"/>
          <a:lstStyle>
            <a:lvl1pPr algn="r">
              <a:defRPr sz="2200"/>
            </a:lvl1pPr>
          </a:lstStyle>
          <a:p>
            <a:fld id="{7A6411C4-7043-4456-B984-BDE449DF6E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6273937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1</a:t>
            </a:fld>
            <a:endParaRPr lang="ru-RU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1DAFB0E-27B0-4BB7-8B90-35C3603B5B49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474820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960199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573569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12</a:t>
            </a:fld>
            <a:endParaRPr lang="ru-RU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34F309F-E797-414C-85D0-3BBF42D38970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35129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2</a:t>
            </a:fld>
            <a:endParaRPr lang="ru-RU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34F309F-E797-414C-85D0-3BBF42D38970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35129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57377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893956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13886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199106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366543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798523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26291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4006"/>
            <a:ext cx="5768975" cy="3248856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13110" y="1137701"/>
            <a:ext cx="3675136" cy="778945"/>
          </a:xfrm>
        </p:spPr>
        <p:txBody>
          <a:bodyPr anchor="b">
            <a:noAutofit/>
          </a:bodyPr>
          <a:lstStyle>
            <a:lvl1pPr algn="r">
              <a:defRPr sz="2555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13110" y="1916644"/>
            <a:ext cx="3675136" cy="518996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163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326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489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8652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0815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2978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5141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7304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80042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500" y="288431"/>
            <a:ext cx="4067746" cy="1610407"/>
          </a:xfrm>
        </p:spPr>
        <p:txBody>
          <a:bodyPr anchor="ctr">
            <a:normAutofit/>
          </a:bodyPr>
          <a:lstStyle>
            <a:lvl1pPr algn="l">
              <a:defRPr sz="20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15161"/>
            <a:ext cx="4067746" cy="743298"/>
          </a:xfrm>
        </p:spPr>
        <p:txBody>
          <a:bodyPr anchor="ctr">
            <a:normAutofit/>
          </a:bodyPr>
          <a:lstStyle>
            <a:lvl1pPr marL="0" indent="0" algn="l">
              <a:buNone/>
              <a:defRPr sz="852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30381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0686" y="288431"/>
            <a:ext cx="3829959" cy="1430138"/>
          </a:xfrm>
        </p:spPr>
        <p:txBody>
          <a:bodyPr anchor="ctr">
            <a:normAutofit/>
          </a:bodyPr>
          <a:lstStyle>
            <a:lvl1pPr algn="l">
              <a:defRPr sz="20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46426" y="1718569"/>
            <a:ext cx="3418479" cy="180269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757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16301" indent="0">
              <a:buFontTx/>
              <a:buNone/>
              <a:defRPr/>
            </a:lvl2pPr>
            <a:lvl3pPr marL="432603" indent="0">
              <a:buFontTx/>
              <a:buNone/>
              <a:defRPr/>
            </a:lvl3pPr>
            <a:lvl4pPr marL="648904" indent="0">
              <a:buFontTx/>
              <a:buNone/>
              <a:defRPr/>
            </a:lvl4pPr>
            <a:lvl5pPr marL="865205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15161"/>
            <a:ext cx="4067746" cy="743298"/>
          </a:xfrm>
        </p:spPr>
        <p:txBody>
          <a:bodyPr anchor="ctr">
            <a:normAutofit/>
          </a:bodyPr>
          <a:lstStyle>
            <a:lvl1pPr marL="0" indent="0" algn="l">
              <a:buNone/>
              <a:defRPr sz="852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256400" y="373966"/>
            <a:ext cx="288449" cy="276686"/>
          </a:xfrm>
          <a:prstGeom prst="rect">
            <a:avLst/>
          </a:prstGeom>
        </p:spPr>
        <p:txBody>
          <a:bodyPr vert="horz" lIns="43265" tIns="21632" rIns="43265" bIns="21632" rtlCol="0" anchor="ctr">
            <a:noAutofit/>
          </a:bodyPr>
          <a:lstStyle/>
          <a:p>
            <a:pPr lvl="0"/>
            <a:r>
              <a:rPr lang="en-US" sz="3785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207969" y="1365768"/>
            <a:ext cx="288449" cy="276686"/>
          </a:xfrm>
          <a:prstGeom prst="rect">
            <a:avLst/>
          </a:prstGeom>
        </p:spPr>
        <p:txBody>
          <a:bodyPr vert="horz" lIns="43265" tIns="21632" rIns="43265" bIns="21632" rtlCol="0" anchor="ctr">
            <a:noAutofit/>
          </a:bodyPr>
          <a:lstStyle/>
          <a:p>
            <a:pPr lvl="0"/>
            <a:r>
              <a:rPr lang="en-US" sz="3785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445604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500" y="914117"/>
            <a:ext cx="4067746" cy="1228037"/>
          </a:xfrm>
        </p:spPr>
        <p:txBody>
          <a:bodyPr anchor="b">
            <a:normAutofit/>
          </a:bodyPr>
          <a:lstStyle>
            <a:lvl1pPr algn="l">
              <a:defRPr sz="20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42153"/>
            <a:ext cx="4067746" cy="716306"/>
          </a:xfrm>
        </p:spPr>
        <p:txBody>
          <a:bodyPr anchor="t">
            <a:normAutofit/>
          </a:bodyPr>
          <a:lstStyle>
            <a:lvl1pPr marL="0" indent="0" algn="l">
              <a:buNone/>
              <a:defRPr sz="852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27301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0686" y="288431"/>
            <a:ext cx="3829959" cy="1430138"/>
          </a:xfrm>
        </p:spPr>
        <p:txBody>
          <a:bodyPr anchor="ctr">
            <a:normAutofit/>
          </a:bodyPr>
          <a:lstStyle>
            <a:lvl1pPr algn="l">
              <a:defRPr sz="20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0498" y="1898838"/>
            <a:ext cx="4067747" cy="243315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135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16301" indent="0">
              <a:buFontTx/>
              <a:buNone/>
              <a:defRPr/>
            </a:lvl2pPr>
            <a:lvl3pPr marL="432603" indent="0">
              <a:buFontTx/>
              <a:buNone/>
              <a:defRPr/>
            </a:lvl3pPr>
            <a:lvl4pPr marL="648904" indent="0">
              <a:buFontTx/>
              <a:buNone/>
              <a:defRPr/>
            </a:lvl4pPr>
            <a:lvl5pPr marL="865205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42153"/>
            <a:ext cx="4067746" cy="716306"/>
          </a:xfrm>
        </p:spPr>
        <p:txBody>
          <a:bodyPr anchor="t">
            <a:normAutofit/>
          </a:bodyPr>
          <a:lstStyle>
            <a:lvl1pPr marL="0" indent="0" algn="l">
              <a:buNone/>
              <a:defRPr sz="852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256400" y="373966"/>
            <a:ext cx="288449" cy="276686"/>
          </a:xfrm>
          <a:prstGeom prst="rect">
            <a:avLst/>
          </a:prstGeom>
        </p:spPr>
        <p:txBody>
          <a:bodyPr vert="horz" lIns="43265" tIns="21632" rIns="43265" bIns="21632" rtlCol="0" anchor="ctr">
            <a:noAutofit/>
          </a:bodyPr>
          <a:lstStyle/>
          <a:p>
            <a:pPr lvl="0"/>
            <a:r>
              <a:rPr lang="en-US" sz="3785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207969" y="1365768"/>
            <a:ext cx="288449" cy="276686"/>
          </a:xfrm>
          <a:prstGeom prst="rect">
            <a:avLst/>
          </a:prstGeom>
        </p:spPr>
        <p:txBody>
          <a:bodyPr vert="horz" lIns="43265" tIns="21632" rIns="43265" bIns="21632" rtlCol="0" anchor="ctr">
            <a:noAutofit/>
          </a:bodyPr>
          <a:lstStyle/>
          <a:p>
            <a:pPr lvl="0"/>
            <a:r>
              <a:rPr lang="en-US" sz="3785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376875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505" y="288431"/>
            <a:ext cx="4063741" cy="1430138"/>
          </a:xfrm>
        </p:spPr>
        <p:txBody>
          <a:bodyPr anchor="ctr">
            <a:normAutofit/>
          </a:bodyPr>
          <a:lstStyle>
            <a:lvl1pPr algn="l">
              <a:defRPr sz="20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0498" y="1898838"/>
            <a:ext cx="4067747" cy="243315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135">
                <a:solidFill>
                  <a:schemeClr val="accent1"/>
                </a:solidFill>
              </a:defRPr>
            </a:lvl1pPr>
            <a:lvl2pPr marL="216301" indent="0">
              <a:buFontTx/>
              <a:buNone/>
              <a:defRPr/>
            </a:lvl2pPr>
            <a:lvl3pPr marL="432603" indent="0">
              <a:buFontTx/>
              <a:buNone/>
              <a:defRPr/>
            </a:lvl3pPr>
            <a:lvl4pPr marL="648904" indent="0">
              <a:buFontTx/>
              <a:buNone/>
              <a:defRPr/>
            </a:lvl4pPr>
            <a:lvl5pPr marL="865205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42153"/>
            <a:ext cx="4067746" cy="716306"/>
          </a:xfrm>
        </p:spPr>
        <p:txBody>
          <a:bodyPr anchor="t">
            <a:normAutofit/>
          </a:bodyPr>
          <a:lstStyle>
            <a:lvl1pPr marL="0" indent="0" algn="l">
              <a:buNone/>
              <a:defRPr sz="852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0136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47843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770121" y="288431"/>
            <a:ext cx="617374" cy="2484714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20499" y="288431"/>
            <a:ext cx="3340701" cy="248471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945862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6" y="132463"/>
            <a:ext cx="4903630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90"/>
            <a:ext cx="1574931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2" y="660990"/>
            <a:ext cx="1574931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90"/>
            <a:ext cx="1574931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3" y="2356548"/>
            <a:ext cx="1574931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7022" y="2356548"/>
            <a:ext cx="1574931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61371" y="2356548"/>
            <a:ext cx="1574931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6" y="441663"/>
            <a:ext cx="4903630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776434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27784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500" y="1277911"/>
            <a:ext cx="4067746" cy="864243"/>
          </a:xfrm>
        </p:spPr>
        <p:txBody>
          <a:bodyPr anchor="b"/>
          <a:lstStyle>
            <a:lvl1pPr algn="l">
              <a:defRPr sz="189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42153"/>
            <a:ext cx="4067746" cy="407097"/>
          </a:xfrm>
        </p:spPr>
        <p:txBody>
          <a:bodyPr anchor="t"/>
          <a:lstStyle>
            <a:lvl1pPr marL="0" indent="0" algn="l">
              <a:buNone/>
              <a:defRPr sz="946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82989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0499" y="1022279"/>
            <a:ext cx="1979789" cy="183618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408457" y="1022279"/>
            <a:ext cx="1979789" cy="183618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81835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19747" y="1022465"/>
            <a:ext cx="1980541" cy="272657"/>
          </a:xfrm>
        </p:spPr>
        <p:txBody>
          <a:bodyPr anchor="b">
            <a:noAutofit/>
          </a:bodyPr>
          <a:lstStyle>
            <a:lvl1pPr marL="0" indent="0">
              <a:buNone/>
              <a:defRPr sz="1135" b="0"/>
            </a:lvl1pPr>
            <a:lvl2pPr marL="216301" indent="0">
              <a:buNone/>
              <a:defRPr sz="946" b="1"/>
            </a:lvl2pPr>
            <a:lvl3pPr marL="432603" indent="0">
              <a:buNone/>
              <a:defRPr sz="852" b="1"/>
            </a:lvl3pPr>
            <a:lvl4pPr marL="648904" indent="0">
              <a:buNone/>
              <a:defRPr sz="757" b="1"/>
            </a:lvl4pPr>
            <a:lvl5pPr marL="865205" indent="0">
              <a:buNone/>
              <a:defRPr sz="757" b="1"/>
            </a:lvl5pPr>
            <a:lvl6pPr marL="1081507" indent="0">
              <a:buNone/>
              <a:defRPr sz="757" b="1"/>
            </a:lvl6pPr>
            <a:lvl7pPr marL="1297808" indent="0">
              <a:buNone/>
              <a:defRPr sz="757" b="1"/>
            </a:lvl7pPr>
            <a:lvl8pPr marL="1514109" indent="0">
              <a:buNone/>
              <a:defRPr sz="757" b="1"/>
            </a:lvl8pPr>
            <a:lvl9pPr marL="1730411" indent="0">
              <a:buNone/>
              <a:defRPr sz="757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19747" y="1295123"/>
            <a:ext cx="1980541" cy="15633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407706" y="1022465"/>
            <a:ext cx="1980539" cy="272657"/>
          </a:xfrm>
        </p:spPr>
        <p:txBody>
          <a:bodyPr anchor="b">
            <a:noAutofit/>
          </a:bodyPr>
          <a:lstStyle>
            <a:lvl1pPr marL="0" indent="0">
              <a:buNone/>
              <a:defRPr sz="1135" b="0"/>
            </a:lvl1pPr>
            <a:lvl2pPr marL="216301" indent="0">
              <a:buNone/>
              <a:defRPr sz="946" b="1"/>
            </a:lvl2pPr>
            <a:lvl3pPr marL="432603" indent="0">
              <a:buNone/>
              <a:defRPr sz="852" b="1"/>
            </a:lvl3pPr>
            <a:lvl4pPr marL="648904" indent="0">
              <a:buNone/>
              <a:defRPr sz="757" b="1"/>
            </a:lvl4pPr>
            <a:lvl5pPr marL="865205" indent="0">
              <a:buNone/>
              <a:defRPr sz="757" b="1"/>
            </a:lvl5pPr>
            <a:lvl6pPr marL="1081507" indent="0">
              <a:buNone/>
              <a:defRPr sz="757" b="1"/>
            </a:lvl6pPr>
            <a:lvl7pPr marL="1297808" indent="0">
              <a:buNone/>
              <a:defRPr sz="757" b="1"/>
            </a:lvl7pPr>
            <a:lvl8pPr marL="1514109" indent="0">
              <a:buNone/>
              <a:defRPr sz="757" b="1"/>
            </a:lvl8pPr>
            <a:lvl9pPr marL="1730411" indent="0">
              <a:buNone/>
              <a:defRPr sz="757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407707" y="1295123"/>
            <a:ext cx="1980538" cy="15633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10/26/2020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8315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499" y="288431"/>
            <a:ext cx="4067746" cy="624934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10/26/2020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7403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B9704-BF7D-4231-A5E8-A5E132FC5C1D}" type="datetime1">
              <a:rPr lang="ru-RU" smtClean="0"/>
              <a:t>26.10.2020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89B37-E9E0-4D16-9404-785B81C05C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44992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499" y="709062"/>
            <a:ext cx="1823874" cy="604904"/>
          </a:xfrm>
        </p:spPr>
        <p:txBody>
          <a:bodyPr anchor="b">
            <a:normAutofit/>
          </a:bodyPr>
          <a:lstStyle>
            <a:lvl1pPr>
              <a:defRPr sz="946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52541" y="243636"/>
            <a:ext cx="2135704" cy="2614823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20499" y="1313965"/>
            <a:ext cx="1823874" cy="122282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216237" indent="0">
              <a:buNone/>
              <a:defRPr sz="662"/>
            </a:lvl2pPr>
            <a:lvl3pPr marL="432473" indent="0">
              <a:buNone/>
              <a:defRPr sz="568"/>
            </a:lvl3pPr>
            <a:lvl4pPr marL="648710" indent="0">
              <a:buNone/>
              <a:defRPr sz="473"/>
            </a:lvl4pPr>
            <a:lvl5pPr marL="864946" indent="0">
              <a:buNone/>
              <a:defRPr sz="473"/>
            </a:lvl5pPr>
            <a:lvl6pPr marL="1081182" indent="0">
              <a:buNone/>
              <a:defRPr sz="473"/>
            </a:lvl6pPr>
            <a:lvl7pPr marL="1297419" indent="0">
              <a:buNone/>
              <a:defRPr sz="473"/>
            </a:lvl7pPr>
            <a:lvl8pPr marL="1513655" indent="0">
              <a:buNone/>
              <a:defRPr sz="473"/>
            </a:lvl8pPr>
            <a:lvl9pPr marL="1729892" indent="0">
              <a:buNone/>
              <a:defRPr sz="473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31502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499" y="2271395"/>
            <a:ext cx="4067746" cy="268151"/>
          </a:xfrm>
        </p:spPr>
        <p:txBody>
          <a:bodyPr anchor="b">
            <a:normAutofit/>
          </a:bodyPr>
          <a:lstStyle>
            <a:lvl1pPr algn="l">
              <a:defRPr sz="1135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0499" y="288431"/>
            <a:ext cx="4067746" cy="1819594"/>
          </a:xfrm>
        </p:spPr>
        <p:txBody>
          <a:bodyPr anchor="t">
            <a:normAutofit/>
          </a:bodyPr>
          <a:lstStyle>
            <a:lvl1pPr marL="0" indent="0" algn="ctr">
              <a:buNone/>
              <a:defRPr sz="757"/>
            </a:lvl1pPr>
            <a:lvl2pPr marL="216301" indent="0">
              <a:buNone/>
              <a:defRPr sz="757"/>
            </a:lvl2pPr>
            <a:lvl3pPr marL="432603" indent="0">
              <a:buNone/>
              <a:defRPr sz="757"/>
            </a:lvl3pPr>
            <a:lvl4pPr marL="648904" indent="0">
              <a:buNone/>
              <a:defRPr sz="757"/>
            </a:lvl4pPr>
            <a:lvl5pPr marL="865205" indent="0">
              <a:buNone/>
              <a:defRPr sz="757"/>
            </a:lvl5pPr>
            <a:lvl6pPr marL="1081507" indent="0">
              <a:buNone/>
              <a:defRPr sz="757"/>
            </a:lvl6pPr>
            <a:lvl7pPr marL="1297808" indent="0">
              <a:buNone/>
              <a:defRPr sz="757"/>
            </a:lvl7pPr>
            <a:lvl8pPr marL="1514109" indent="0">
              <a:buNone/>
              <a:defRPr sz="757"/>
            </a:lvl8pPr>
            <a:lvl9pPr marL="1730411" indent="0">
              <a:buNone/>
              <a:defRPr sz="757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20499" y="2539546"/>
            <a:ext cx="4067746" cy="318913"/>
          </a:xfrm>
        </p:spPr>
        <p:txBody>
          <a:bodyPr>
            <a:normAutofit/>
          </a:bodyPr>
          <a:lstStyle>
            <a:lvl1pPr marL="0" indent="0">
              <a:buNone/>
              <a:defRPr sz="568"/>
            </a:lvl1pPr>
            <a:lvl2pPr marL="216301" indent="0">
              <a:buNone/>
              <a:defRPr sz="568"/>
            </a:lvl2pPr>
            <a:lvl3pPr marL="432603" indent="0">
              <a:buNone/>
              <a:defRPr sz="473"/>
            </a:lvl3pPr>
            <a:lvl4pPr marL="648904" indent="0">
              <a:buNone/>
              <a:defRPr sz="426"/>
            </a:lvl4pPr>
            <a:lvl5pPr marL="865205" indent="0">
              <a:buNone/>
              <a:defRPr sz="426"/>
            </a:lvl5pPr>
            <a:lvl6pPr marL="1081507" indent="0">
              <a:buNone/>
              <a:defRPr sz="426"/>
            </a:lvl6pPr>
            <a:lvl7pPr marL="1297808" indent="0">
              <a:buNone/>
              <a:defRPr sz="426"/>
            </a:lvl7pPr>
            <a:lvl8pPr marL="1514109" indent="0">
              <a:buNone/>
              <a:defRPr sz="426"/>
            </a:lvl8pPr>
            <a:lvl9pPr marL="1730411" indent="0">
              <a:buNone/>
              <a:defRPr sz="426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10/26/2020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81235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4006"/>
            <a:ext cx="5768975" cy="3248856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20499" y="288431"/>
            <a:ext cx="4067746" cy="62493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499" y="1022279"/>
            <a:ext cx="4067746" cy="18361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09304" y="2858460"/>
            <a:ext cx="431509" cy="1727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2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10/26/2020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0499" y="2858460"/>
            <a:ext cx="2979886" cy="1727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2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064905" y="2858460"/>
            <a:ext cx="323340" cy="1727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26">
                <a:solidFill>
                  <a:schemeClr val="accent1"/>
                </a:solidFill>
              </a:defRPr>
            </a:lvl1pPr>
          </a:lstStyle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9404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4" r:id="rId1"/>
    <p:sldLayoutId id="2147483915" r:id="rId2"/>
    <p:sldLayoutId id="2147483916" r:id="rId3"/>
    <p:sldLayoutId id="2147483917" r:id="rId4"/>
    <p:sldLayoutId id="2147483918" r:id="rId5"/>
    <p:sldLayoutId id="2147483919" r:id="rId6"/>
    <p:sldLayoutId id="2147483920" r:id="rId7"/>
    <p:sldLayoutId id="2147483921" r:id="rId8"/>
    <p:sldLayoutId id="2147483922" r:id="rId9"/>
    <p:sldLayoutId id="2147483923" r:id="rId10"/>
    <p:sldLayoutId id="2147483924" r:id="rId11"/>
    <p:sldLayoutId id="2147483925" r:id="rId12"/>
    <p:sldLayoutId id="2147483926" r:id="rId13"/>
    <p:sldLayoutId id="2147483927" r:id="rId14"/>
    <p:sldLayoutId id="2147483928" r:id="rId15"/>
    <p:sldLayoutId id="2147483929" r:id="rId16"/>
    <p:sldLayoutId id="2147483930" r:id="rId17"/>
  </p:sldLayoutIdLst>
  <p:txStyles>
    <p:titleStyle>
      <a:lvl1pPr algn="l" defTabSz="216301" rtl="0" eaLnBrk="1" latinLnBrk="0" hangingPunct="1">
        <a:spcBef>
          <a:spcPct val="0"/>
        </a:spcBef>
        <a:buNone/>
        <a:defRPr sz="1703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162226" indent="-162226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852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51490" indent="-135188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757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40753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662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57055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73356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89657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405959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622260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838561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1pPr>
      <a:lvl2pPr marL="216301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2pPr>
      <a:lvl3pPr marL="432603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3pPr>
      <a:lvl4pPr marL="648904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4pPr>
      <a:lvl5pPr marL="865205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5pPr>
      <a:lvl6pPr marL="1081507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6pPr>
      <a:lvl7pPr marL="1297808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7pPr>
      <a:lvl8pPr marL="1514109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8pPr>
      <a:lvl9pPr marL="1730411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1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0"/>
            <a:ext cx="5768975" cy="10291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79488" y="250825"/>
            <a:ext cx="3482756" cy="537833"/>
          </a:xfrm>
          <a:prstGeom prst="rect">
            <a:avLst/>
          </a:prstGeom>
        </p:spPr>
        <p:txBody>
          <a:bodyPr vert="horz" wrap="square" lIns="0" tIns="14599" rIns="0" bIns="0" rtlCol="0" anchor="ctr">
            <a:spAutoFit/>
          </a:bodyPr>
          <a:lstStyle/>
          <a:p>
            <a:pPr marL="12695">
              <a:spcBef>
                <a:spcPts val="114"/>
              </a:spcBef>
            </a:pPr>
            <a:r>
              <a:rPr lang="ru-RU" sz="3399" b="1" spc="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МАТЕМАТИКА</a:t>
            </a:r>
            <a:endParaRPr sz="3399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775468" y="1046062"/>
            <a:ext cx="2185219" cy="1947963"/>
          </a:xfrm>
          <a:prstGeom prst="rect">
            <a:avLst/>
          </a:prstGeom>
        </p:spPr>
        <p:txBody>
          <a:bodyPr vert="horz" wrap="square" lIns="0" tIns="13964" rIns="0" bIns="0" rtlCol="0">
            <a:spAutoFit/>
          </a:bodyPr>
          <a:lstStyle/>
          <a:p>
            <a:pPr marL="18407">
              <a:spcBef>
                <a:spcPts val="110"/>
              </a:spcBef>
            </a:pPr>
            <a:r>
              <a:rPr lang="ru-RU" sz="2800" b="1" dirty="0">
                <a:solidFill>
                  <a:srgbClr val="002060"/>
                </a:solidFill>
                <a:latin typeface="Arial"/>
                <a:cs typeface="Arial"/>
              </a:rPr>
              <a:t>Тема:</a:t>
            </a:r>
            <a:br>
              <a:rPr lang="ru-RU" sz="2800" b="1" dirty="0">
                <a:solidFill>
                  <a:srgbClr val="002060"/>
                </a:solidFill>
                <a:latin typeface="Arial"/>
                <a:cs typeface="Arial"/>
              </a:rPr>
            </a:br>
            <a:r>
              <a:rPr lang="ru-RU" sz="2400" b="1" dirty="0">
                <a:solidFill>
                  <a:srgbClr val="002060"/>
                </a:solidFill>
                <a:latin typeface="Arial"/>
                <a:cs typeface="Arial"/>
              </a:rPr>
              <a:t>РЕШЕНИЕ</a:t>
            </a:r>
            <a:br>
              <a:rPr lang="ru-RU" sz="2800" b="1" dirty="0">
                <a:solidFill>
                  <a:srgbClr val="002060"/>
                </a:solidFill>
                <a:latin typeface="Arial"/>
                <a:cs typeface="Arial"/>
              </a:rPr>
            </a:br>
            <a:r>
              <a:rPr lang="ru-RU" sz="2400" b="1" dirty="0">
                <a:solidFill>
                  <a:srgbClr val="002060"/>
                </a:solidFill>
                <a:latin typeface="Arial"/>
                <a:cs typeface="Arial"/>
              </a:rPr>
              <a:t>ЗАДАЧ НА</a:t>
            </a:r>
          </a:p>
          <a:p>
            <a:pPr marL="18407">
              <a:spcBef>
                <a:spcPts val="110"/>
              </a:spcBef>
            </a:pPr>
            <a:r>
              <a:rPr lang="ru-RU" sz="2400" b="1" dirty="0">
                <a:solidFill>
                  <a:srgbClr val="002060"/>
                </a:solidFill>
                <a:latin typeface="Arial"/>
                <a:cs typeface="Arial"/>
              </a:rPr>
              <a:t>ДВИЖЕНИЕ</a:t>
            </a:r>
            <a:endParaRPr lang="en-US" sz="24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18407">
              <a:spcBef>
                <a:spcPts val="110"/>
              </a:spcBef>
            </a:pPr>
            <a:r>
              <a:rPr lang="ru-RU" sz="2400" b="1" dirty="0">
                <a:solidFill>
                  <a:srgbClr val="002060"/>
                </a:solidFill>
                <a:latin typeface="Arial"/>
                <a:cs typeface="Arial"/>
              </a:rPr>
              <a:t>ДВУХ ТЕЛ </a:t>
            </a: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293687" y="1211017"/>
            <a:ext cx="346397" cy="178300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4702916" y="242202"/>
            <a:ext cx="603664" cy="60366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4702916" y="228616"/>
            <a:ext cx="603664" cy="60366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710145" y="243294"/>
            <a:ext cx="612743" cy="385356"/>
          </a:xfrm>
          <a:prstGeom prst="rect">
            <a:avLst/>
          </a:prstGeom>
        </p:spPr>
        <p:txBody>
          <a:bodyPr vert="horz" wrap="square" lIns="0" tIns="15869" rIns="0" bIns="0" rtlCol="0">
            <a:spAutoFit/>
          </a:bodyPr>
          <a:lstStyle/>
          <a:p>
            <a:pPr algn="ctr">
              <a:spcBef>
                <a:spcPts val="125"/>
              </a:spcBef>
            </a:pPr>
            <a:r>
              <a:rPr lang="ru-RU" sz="2400" b="1" dirty="0">
                <a:solidFill>
                  <a:schemeClr val="bg1"/>
                </a:solidFill>
                <a:latin typeface="Arial"/>
                <a:cs typeface="Arial"/>
              </a:rPr>
              <a:t>5</a:t>
            </a:r>
            <a:endParaRPr sz="24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4665670" y="576064"/>
            <a:ext cx="671534" cy="166236"/>
          </a:xfrm>
          <a:prstGeom prst="rect">
            <a:avLst/>
          </a:prstGeom>
        </p:spPr>
        <p:txBody>
          <a:bodyPr vert="horz" wrap="square" lIns="0" tIns="12060" rIns="0" bIns="0" rtlCol="0">
            <a:spAutoFit/>
          </a:bodyPr>
          <a:lstStyle/>
          <a:p>
            <a:pPr algn="ctr">
              <a:spcBef>
                <a:spcPts val="95"/>
              </a:spcBef>
            </a:pPr>
            <a:r>
              <a:rPr lang="ru-RU" sz="1001" b="1" spc="-5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1001" b="1" dirty="0">
              <a:latin typeface="Arial"/>
              <a:cs typeface="Arial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3687" y="327025"/>
            <a:ext cx="481781" cy="488472"/>
          </a:xfrm>
          <a:prstGeom prst="rect">
            <a:avLst/>
          </a:prstGeom>
        </p:spPr>
      </p:pic>
      <p:pic>
        <p:nvPicPr>
          <p:cNvPr id="1026" name="Picture 2" descr="Задачи на движение">
            <a:extLst>
              <a:ext uri="{FF2B5EF4-FFF2-40B4-BE49-F238E27FC236}">
                <a16:creationId xmlns:a16="http://schemas.microsoft.com/office/drawing/2014/main" id="{1A156840-4D4F-4A23-A876-68263BD5FC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6887" y="1204714"/>
            <a:ext cx="2438401" cy="167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6688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22288" y="22225"/>
            <a:ext cx="4900931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 ЗАДАЧ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6314872-E6BA-4CEA-80BC-81C329EB09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36887" y="445325"/>
            <a:ext cx="2667000" cy="9485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3DD18A1-BF95-4DD7-B5C1-613DADD9431F}"/>
              </a:ext>
            </a:extLst>
          </p:cNvPr>
          <p:cNvSpPr txBox="1"/>
          <p:nvPr/>
        </p:nvSpPr>
        <p:spPr>
          <a:xfrm>
            <a:off x="0" y="941090"/>
            <a:ext cx="1253328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Дано: </a:t>
            </a:r>
          </a:p>
          <a:p>
            <a:r>
              <a:rPr lang="en-US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ru-RU" sz="1400" b="1" baseline="-25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12 км/ч</a:t>
            </a:r>
          </a:p>
          <a:p>
            <a:r>
              <a:rPr lang="en-US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ru-RU" sz="1400" b="1" baseline="-25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</a:t>
            </a:r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5 км/ч</a:t>
            </a:r>
          </a:p>
          <a:p>
            <a:r>
              <a:rPr lang="en-US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21 км</a:t>
            </a:r>
          </a:p>
          <a:p>
            <a:r>
              <a:rPr lang="en-US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ru-RU" sz="1400" b="1" baseline="-25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1 ч -? км</a:t>
            </a:r>
            <a:endParaRPr lang="ru-RU" sz="1400" b="1" u="sng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ru-RU" sz="1400" b="1" baseline="-25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2 ч -? км</a:t>
            </a:r>
          </a:p>
          <a:p>
            <a:r>
              <a:rPr lang="en-US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ru-RU" sz="1400" b="1" baseline="-25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3 ч -? км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F0B15685-BC2B-4B19-A908-C18C6852217B}"/>
                  </a:ext>
                </a:extLst>
              </p:cNvPr>
              <p:cNvSpPr txBox="1"/>
              <p:nvPr/>
            </p:nvSpPr>
            <p:spPr>
              <a:xfrm>
                <a:off x="1237458" y="954822"/>
                <a:ext cx="4529928" cy="233910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Решение:</a:t>
                </a:r>
                <a:endParaRPr lang="en-US" sz="160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14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1) </a:t>
                </a:r>
                <a:r>
                  <a:rPr lang="en-US" sz="14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</a:t>
                </a:r>
                <a:r>
                  <a:rPr lang="ru-RU" sz="1400" b="1" baseline="-25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сближ</a:t>
                </a:r>
                <a:r>
                  <a:rPr lang="en-US" sz="14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V</a:t>
                </a:r>
                <a:r>
                  <a:rPr lang="ru-RU" sz="1400" b="1" baseline="-25000" dirty="0">
                    <a:latin typeface="Arial" panose="020B0604020202020204" pitchFamily="34" charset="0"/>
                    <a:cs typeface="Arial" panose="020B0604020202020204" pitchFamily="34" charset="0"/>
                  </a:rPr>
                  <a:t>в</a:t>
                </a:r>
                <a:r>
                  <a:rPr lang="ru-RU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– </a:t>
                </a:r>
                <a:r>
                  <a:rPr lang="en-US" sz="14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</a:t>
                </a:r>
                <a:r>
                  <a:rPr lang="ru-RU" sz="1400" b="1" baseline="-25000" dirty="0">
                    <a:latin typeface="Arial" panose="020B0604020202020204" pitchFamily="34" charset="0"/>
                    <a:cs typeface="Arial" panose="020B0604020202020204" pitchFamily="34" charset="0"/>
                  </a:rPr>
                  <a:t>п</a:t>
                </a:r>
                <a:r>
                  <a:rPr lang="ru-RU" sz="1400" b="1" baseline="-25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en-US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V</a:t>
                </a:r>
                <a:r>
                  <a:rPr lang="ru-RU" sz="1400" b="1" baseline="-25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сближ</a:t>
                </a:r>
                <a:r>
                  <a:rPr lang="en-US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:r>
                  <a:rPr lang="ru-RU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12 – 5 = 7 (км/ч)</a:t>
                </a:r>
                <a:endParaRPr lang="ru-RU" sz="14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2) </a:t>
                </a:r>
                <a:r>
                  <a:rPr lang="en-US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S</a:t>
                </a:r>
                <a:r>
                  <a:rPr lang="en-US" altLang="ru-RU" sz="1400" b="1" dirty="0">
                    <a:solidFill>
                      <a:srgbClr val="0070C0"/>
                    </a:solidFill>
                    <a:ea typeface="Cambria Math" panose="02040503050406030204" pitchFamily="18" charset="0"/>
                  </a:rPr>
                  <a:t> </a:t>
                </a:r>
                <a:r>
                  <a:rPr lang="ru-RU" altLang="ru-RU" sz="1400" b="1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= </a:t>
                </a:r>
                <a:r>
                  <a:rPr lang="en-US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v </a:t>
                </a:r>
                <a14:m>
                  <m:oMath xmlns:m="http://schemas.openxmlformats.org/officeDocument/2006/math">
                    <m:r>
                      <a:rPr lang="en-US" altLang="ru-RU" sz="14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 </m:t>
                    </m:r>
                  </m:oMath>
                </a14:m>
                <a:r>
                  <a:rPr lang="en-US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t</a:t>
                </a:r>
                <a:r>
                  <a:rPr lang="ru-RU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altLang="ru-RU" sz="1400" b="1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r>
                  <a:rPr lang="en-US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S</a:t>
                </a:r>
                <a:r>
                  <a:rPr lang="ru-RU" sz="1400" b="1" baseline="-25000" dirty="0">
                    <a:latin typeface="Arial" panose="020B0604020202020204" pitchFamily="34" charset="0"/>
                    <a:cs typeface="Arial" panose="020B0604020202020204" pitchFamily="34" charset="0"/>
                  </a:rPr>
                  <a:t>1</a:t>
                </a:r>
                <a:r>
                  <a:rPr lang="en-US" altLang="ru-RU" sz="1400" b="1" dirty="0">
                    <a:solidFill>
                      <a:srgbClr val="0070C0"/>
                    </a:solidFill>
                    <a:ea typeface="Cambria Math" panose="02040503050406030204" pitchFamily="18" charset="0"/>
                  </a:rPr>
                  <a:t> </a:t>
                </a:r>
                <a:r>
                  <a:rPr lang="ru-RU" altLang="ru-RU" sz="1400" b="1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= </a:t>
                </a:r>
                <a:r>
                  <a:rPr lang="en-US" altLang="ru-RU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7</a:t>
                </a:r>
                <a:r>
                  <a:rPr lang="en-US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ru-RU" sz="14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m:rPr>
                        <m:nor/>
                      </m:rPr>
                      <a:rPr lang="ru-RU" sz="1400" b="1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1</m:t>
                    </m:r>
                  </m:oMath>
                </a14:m>
                <a:r>
                  <a:rPr lang="ru-RU" altLang="ru-RU" sz="1400" b="1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= </a:t>
                </a:r>
                <a:r>
                  <a:rPr lang="en-US" altLang="ru-RU" sz="1400" b="1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7</a:t>
                </a:r>
                <a:r>
                  <a:rPr lang="ru-RU" altLang="ru-RU" sz="1400" b="1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(км)    </a:t>
                </a:r>
                <a:r>
                  <a:rPr lang="en-US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S</a:t>
                </a:r>
                <a:r>
                  <a:rPr lang="en-US" altLang="ru-RU" sz="1400" b="1" dirty="0">
                    <a:solidFill>
                      <a:srgbClr val="0070C0"/>
                    </a:solidFill>
                    <a:ea typeface="Cambria Math" panose="02040503050406030204" pitchFamily="18" charset="0"/>
                  </a:rPr>
                  <a:t> </a:t>
                </a:r>
                <a:r>
                  <a:rPr lang="ru-RU" altLang="ru-RU" sz="1400" b="1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= 21 – 7 = 14 (км) – </a:t>
                </a:r>
                <a:r>
                  <a:rPr lang="ru-RU" altLang="ru-RU" sz="1200" b="1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через 1 ч</a:t>
                </a:r>
              </a:p>
              <a:p>
                <a:r>
                  <a:rPr lang="ru-RU" altLang="ru-RU" sz="1400" b="1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3) </a:t>
                </a:r>
                <a:r>
                  <a:rPr lang="en-US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S</a:t>
                </a:r>
                <a:r>
                  <a:rPr lang="ru-RU" sz="1400" b="1" baseline="-25000" dirty="0"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en-US" altLang="ru-RU" sz="1400" b="1" dirty="0">
                    <a:solidFill>
                      <a:srgbClr val="0070C0"/>
                    </a:solidFill>
                    <a:ea typeface="Cambria Math" panose="02040503050406030204" pitchFamily="18" charset="0"/>
                  </a:rPr>
                  <a:t> </a:t>
                </a:r>
                <a:r>
                  <a:rPr lang="ru-RU" altLang="ru-RU" sz="1400" b="1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= </a:t>
                </a:r>
                <a:r>
                  <a:rPr lang="en-US" altLang="ru-RU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7</a:t>
                </a:r>
                <a:r>
                  <a:rPr lang="en-US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ru-RU" sz="14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m:rPr>
                        <m:nor/>
                      </m:rPr>
                      <a:rPr lang="ru-RU" altLang="ru-RU" sz="1400" b="1" dirty="0">
                        <a:latin typeface="Arial" panose="020B0604020202020204" pitchFamily="34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2</m:t>
                    </m:r>
                  </m:oMath>
                </a14:m>
                <a:r>
                  <a:rPr lang="ru-RU" altLang="ru-RU" sz="1400" b="1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= 14 (км)    </a:t>
                </a:r>
                <a:r>
                  <a:rPr lang="en-US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S</a:t>
                </a:r>
                <a:r>
                  <a:rPr lang="en-US" altLang="ru-RU" sz="1400" b="1" dirty="0">
                    <a:solidFill>
                      <a:srgbClr val="0070C0"/>
                    </a:solidFill>
                    <a:ea typeface="Cambria Math" panose="02040503050406030204" pitchFamily="18" charset="0"/>
                  </a:rPr>
                  <a:t> </a:t>
                </a:r>
                <a:r>
                  <a:rPr lang="ru-RU" altLang="ru-RU" sz="1400" b="1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= 21 – 14 = 7 (км) – </a:t>
                </a:r>
                <a:r>
                  <a:rPr lang="ru-RU" altLang="ru-RU" sz="1100" b="1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через 2 ч</a:t>
                </a:r>
                <a:endParaRPr lang="ru-RU" altLang="ru-RU" sz="1400" b="1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r>
                  <a:rPr lang="ru-RU" altLang="ru-RU" sz="1400" b="1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4) </a:t>
                </a:r>
                <a:r>
                  <a:rPr lang="en-US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S</a:t>
                </a:r>
                <a:r>
                  <a:rPr lang="ru-RU" sz="1400" b="1" baseline="-25000" dirty="0">
                    <a:latin typeface="Arial" panose="020B0604020202020204" pitchFamily="34" charset="0"/>
                    <a:cs typeface="Arial" panose="020B0604020202020204" pitchFamily="34" charset="0"/>
                  </a:rPr>
                  <a:t>3</a:t>
                </a:r>
                <a:r>
                  <a:rPr lang="en-US" altLang="ru-RU" sz="1400" b="1" dirty="0">
                    <a:solidFill>
                      <a:srgbClr val="0070C0"/>
                    </a:solidFill>
                    <a:ea typeface="Cambria Math" panose="02040503050406030204" pitchFamily="18" charset="0"/>
                  </a:rPr>
                  <a:t> </a:t>
                </a:r>
                <a:r>
                  <a:rPr lang="ru-RU" altLang="ru-RU" sz="1400" b="1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= </a:t>
                </a:r>
                <a:r>
                  <a:rPr lang="en-US" altLang="ru-RU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7</a:t>
                </a:r>
                <a:r>
                  <a:rPr lang="en-US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ru-RU" sz="14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m:rPr>
                        <m:nor/>
                      </m:rPr>
                      <a:rPr lang="ru-RU" sz="1400" b="1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3</m:t>
                    </m:r>
                  </m:oMath>
                </a14:m>
                <a:r>
                  <a:rPr lang="ru-RU" altLang="ru-RU" sz="1400" b="1" dirty="0">
                    <a:solidFill>
                      <a:schemeClr val="tx1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ru-RU" altLang="ru-RU" sz="1400" b="1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= 21 (км)    </a:t>
                </a:r>
                <a:r>
                  <a:rPr lang="en-US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S</a:t>
                </a:r>
                <a:r>
                  <a:rPr lang="en-US" altLang="ru-RU" sz="1400" b="1" dirty="0">
                    <a:solidFill>
                      <a:srgbClr val="0070C0"/>
                    </a:solidFill>
                    <a:ea typeface="Cambria Math" panose="02040503050406030204" pitchFamily="18" charset="0"/>
                  </a:rPr>
                  <a:t> </a:t>
                </a:r>
                <a:r>
                  <a:rPr lang="ru-RU" altLang="ru-RU" sz="1400" b="1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= 21 – 21 = 0 (км)</a:t>
                </a:r>
                <a:r>
                  <a:rPr lang="ru-RU" altLang="ru-RU" b="1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ru-RU" altLang="ru-RU" sz="1200" b="1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– </a:t>
                </a:r>
                <a:r>
                  <a:rPr lang="ru-RU" altLang="ru-RU" sz="1050" b="1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через 3 ч</a:t>
                </a:r>
                <a:endParaRPr lang="ru-RU" altLang="ru-RU" sz="1400" b="1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r>
                  <a:rPr lang="ru-RU" alt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Ответ: через 1 час – расстояние станет 14 км,</a:t>
                </a:r>
              </a:p>
              <a:p>
                <a:r>
                  <a:rPr lang="ru-RU" alt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через 2 часа- 7 км, через 3 часа  они встретятся </a:t>
                </a:r>
              </a:p>
              <a:p>
                <a:endParaRPr lang="ru-RU" altLang="ru-RU" sz="1400" b="1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F0B15685-BC2B-4B19-A908-C18C6852217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37458" y="954822"/>
                <a:ext cx="4529928" cy="2339102"/>
              </a:xfrm>
              <a:prstGeom prst="rect">
                <a:avLst/>
              </a:prstGeom>
              <a:blipFill>
                <a:blip r:embed="rId4"/>
                <a:stretch>
                  <a:fillRect l="-808" t="-78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298650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22288" y="22225"/>
            <a:ext cx="4900931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 ЗАДАЧ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C137F41F-763E-48AD-8565-2B8EA34A4B55}"/>
              </a:ext>
            </a:extLst>
          </p:cNvPr>
          <p:cNvSpPr/>
          <p:nvPr/>
        </p:nvSpPr>
        <p:spPr>
          <a:xfrm>
            <a:off x="-1" y="329716"/>
            <a:ext cx="5703887" cy="938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100" b="1" dirty="0">
                <a:solidFill>
                  <a:srgbClr val="0070C0"/>
                </a:solidFill>
                <a:latin typeface="Arial" panose="020B0604020202020204" pitchFamily="34" charset="0"/>
              </a:rPr>
              <a:t>474. </a:t>
            </a:r>
            <a:r>
              <a:rPr lang="ru-RU" sz="1100" b="1" dirty="0">
                <a:solidFill>
                  <a:srgbClr val="211D1E"/>
                </a:solidFill>
                <a:latin typeface="Arial" panose="020B0604020202020204" pitchFamily="34" charset="0"/>
              </a:rPr>
              <a:t>Две машины выехали из города в одном направлении . Скорость первого автомобиля составляет 60 км / ч, а второго - 90 км / ч. Вторая машина отправилась с опозданием на 2 часа. Может ли вторая машина добраться до первой машины? Сколько часов для этого понадобится? Как далеко отъедут они от города? Ответьте на вопросы, используя рисунок и таблицу.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E09C121-2989-460B-9EA1-B095D8156F7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3962" t="29718"/>
          <a:stretch/>
        </p:blipFill>
        <p:spPr>
          <a:xfrm>
            <a:off x="587026" y="1267039"/>
            <a:ext cx="2655887" cy="5281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BE2BFC6-AC0B-4E1F-B640-D7731DC433B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770" t="4794" b="-1"/>
          <a:stretch/>
        </p:blipFill>
        <p:spPr>
          <a:xfrm>
            <a:off x="130175" y="1793743"/>
            <a:ext cx="3886199" cy="1400446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C1E88C5E-5F7E-49B4-A290-E7AD725539C4}"/>
              </a:ext>
            </a:extLst>
          </p:cNvPr>
          <p:cNvSpPr/>
          <p:nvPr/>
        </p:nvSpPr>
        <p:spPr>
          <a:xfrm>
            <a:off x="4016374" y="1398191"/>
            <a:ext cx="1792350" cy="184665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>
                <a:solidFill>
                  <a:srgbClr val="C00000"/>
                </a:solidFill>
                <a:latin typeface="Arial" panose="020B0604020202020204" pitchFamily="34" charset="0"/>
              </a:rPr>
              <a:t>Ответы:</a:t>
            </a:r>
          </a:p>
          <a:p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1) 2 машина </a:t>
            </a:r>
          </a:p>
          <a:p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доберётся до</a:t>
            </a:r>
          </a:p>
          <a:p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первой</a:t>
            </a:r>
          </a:p>
          <a:p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 2) понадобится</a:t>
            </a:r>
          </a:p>
          <a:p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 4 часа</a:t>
            </a:r>
          </a:p>
          <a:p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3) от города</a:t>
            </a:r>
          </a:p>
          <a:p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отъедут на 360 км</a:t>
            </a:r>
            <a:endParaRPr lang="ru-RU" sz="14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90916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588" y="0"/>
            <a:ext cx="5767387" cy="40322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26147" y="-51359"/>
            <a:ext cx="5638799" cy="318532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ru-RU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ЗАДАНИЯ ДЛЯ САМОСТОЯТЕЛЬНОЙ РАБОТЫ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4D7BBC5-4808-4428-AE9D-E679B7AD078C}"/>
              </a:ext>
            </a:extLst>
          </p:cNvPr>
          <p:cNvSpPr/>
          <p:nvPr/>
        </p:nvSpPr>
        <p:spPr>
          <a:xfrm>
            <a:off x="1443038" y="1058168"/>
            <a:ext cx="2882900" cy="1128514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>
              <a:latin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</a:rPr>
              <a:t> </a:t>
            </a:r>
            <a:endParaRPr lang="ru-RU" baseline="30000" dirty="0">
              <a:latin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</a:endParaRPr>
          </a:p>
          <a:p>
            <a:endParaRPr lang="ru-RU" sz="800" dirty="0">
              <a:latin typeface="Times New Roman" panose="02020603050405020304" pitchFamily="18" charset="0"/>
            </a:endParaRPr>
          </a:p>
          <a:p>
            <a:endParaRPr lang="ru-RU" sz="800" baseline="-25000" dirty="0">
              <a:latin typeface="Times New Roman" panose="02020603050405020304" pitchFamily="18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B97C88DD-1C6A-4E39-973C-32C9A6BFCD84}"/>
              </a:ext>
            </a:extLst>
          </p:cNvPr>
          <p:cNvSpPr/>
          <p:nvPr/>
        </p:nvSpPr>
        <p:spPr>
          <a:xfrm>
            <a:off x="2122487" y="555625"/>
            <a:ext cx="1066800" cy="838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A1FE7200-1490-4FDE-BDE4-9DEB46FE64AA}"/>
              </a:ext>
            </a:extLst>
          </p:cNvPr>
          <p:cNvSpPr/>
          <p:nvPr/>
        </p:nvSpPr>
        <p:spPr>
          <a:xfrm>
            <a:off x="95345" y="414893"/>
            <a:ext cx="5638799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200" b="1" dirty="0">
                <a:solidFill>
                  <a:srgbClr val="0070C0"/>
                </a:solidFill>
                <a:latin typeface="Arial" panose="020B0604020202020204" pitchFamily="34" charset="0"/>
              </a:rPr>
              <a:t>475. </a:t>
            </a:r>
            <a:r>
              <a:rPr lang="ru-RU" sz="1200" b="1" dirty="0">
                <a:solidFill>
                  <a:srgbClr val="211D1E"/>
                </a:solidFill>
                <a:latin typeface="Arial" panose="020B0604020202020204" pitchFamily="34" charset="0"/>
              </a:rPr>
              <a:t>Из двух туристических баз, находящихся на расстоянии 27 км друг от друга, одновременно вышли две группы туристов. Первая группа движется со скоростью 4 км / ч, а вторая - со </a:t>
            </a:r>
            <a:r>
              <a:rPr lang="ru-RU" sz="1200" b="1">
                <a:solidFill>
                  <a:srgbClr val="211D1E"/>
                </a:solidFill>
                <a:latin typeface="Arial" panose="020B0604020202020204" pitchFamily="34" charset="0"/>
              </a:rPr>
              <a:t>скоростью 5 км / ч. </a:t>
            </a:r>
            <a:endParaRPr lang="en-US" sz="1200" b="1" dirty="0">
              <a:solidFill>
                <a:srgbClr val="211D1E"/>
              </a:solidFill>
              <a:latin typeface="Arial" panose="020B0604020202020204" pitchFamily="34" charset="0"/>
            </a:endParaRPr>
          </a:p>
          <a:p>
            <a:pPr algn="just"/>
            <a:r>
              <a:rPr lang="ru-RU" sz="1200" b="1" dirty="0">
                <a:solidFill>
                  <a:srgbClr val="211D1E"/>
                </a:solidFill>
                <a:latin typeface="Arial" panose="020B0604020202020204" pitchFamily="34" charset="0"/>
              </a:rPr>
              <a:t>Через какое время они встретятся? </a:t>
            </a:r>
          </a:p>
          <a:p>
            <a:pPr algn="just"/>
            <a:endParaRPr lang="ru-RU" sz="1200" b="1" dirty="0">
              <a:solidFill>
                <a:srgbClr val="211D1E"/>
              </a:solidFill>
              <a:latin typeface="Arial" panose="020B0604020202020204" pitchFamily="34" charset="0"/>
            </a:endParaRPr>
          </a:p>
          <a:p>
            <a:pPr algn="just"/>
            <a:endParaRPr lang="ru-RU" sz="1200" b="1" dirty="0">
              <a:solidFill>
                <a:srgbClr val="211D1E"/>
              </a:solidFill>
              <a:latin typeface="Arial" panose="020B0604020202020204" pitchFamily="34" charset="0"/>
            </a:endParaRPr>
          </a:p>
          <a:p>
            <a:pPr algn="just"/>
            <a:endParaRPr lang="ru-RU" sz="1200" b="1" dirty="0">
              <a:solidFill>
                <a:srgbClr val="211D1E"/>
              </a:solidFill>
              <a:latin typeface="Arial" panose="020B0604020202020204" pitchFamily="34" charset="0"/>
            </a:endParaRPr>
          </a:p>
          <a:p>
            <a:pPr algn="just"/>
            <a:endParaRPr lang="ru-RU" sz="1200" b="1" dirty="0">
              <a:solidFill>
                <a:srgbClr val="211D1E"/>
              </a:solidFill>
              <a:latin typeface="Arial" panose="020B0604020202020204" pitchFamily="34" charset="0"/>
            </a:endParaRPr>
          </a:p>
          <a:p>
            <a:pPr algn="just"/>
            <a:endParaRPr lang="ru-RU" sz="1200" b="1" dirty="0">
              <a:solidFill>
                <a:srgbClr val="211D1E"/>
              </a:solidFill>
              <a:latin typeface="Arial" panose="020B0604020202020204" pitchFamily="34" charset="0"/>
            </a:endParaRPr>
          </a:p>
          <a:p>
            <a:pPr algn="just"/>
            <a:endParaRPr lang="ru-RU" sz="1200" b="1" dirty="0">
              <a:solidFill>
                <a:srgbClr val="211D1E"/>
              </a:solidFill>
              <a:latin typeface="Arial" panose="020B0604020202020204" pitchFamily="34" charset="0"/>
            </a:endParaRPr>
          </a:p>
          <a:p>
            <a:pPr algn="just"/>
            <a:r>
              <a:rPr lang="ru-RU" sz="1200" b="1" dirty="0">
                <a:solidFill>
                  <a:srgbClr val="0070C0"/>
                </a:solidFill>
                <a:latin typeface="Arial" panose="020B0604020202020204" pitchFamily="34" charset="0"/>
              </a:rPr>
              <a:t>476.</a:t>
            </a:r>
            <a:r>
              <a:rPr lang="ru-RU" sz="1200" b="1" dirty="0">
                <a:solidFill>
                  <a:srgbClr val="211D1E"/>
                </a:solidFill>
                <a:latin typeface="Arial" panose="020B0604020202020204" pitchFamily="34" charset="0"/>
              </a:rPr>
              <a:t> Два трактора одновременно выехали из села в противоположных направлениях. Скорость первого трактора равна 34 км / ч, а другого - 32 км / ч. Сколько часов спустя расстояние между ними будет равным 132 км? 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CCDE68A-CFCA-4FD6-A107-E8056C6BA29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5657" t="7643"/>
          <a:stretch/>
        </p:blipFill>
        <p:spPr>
          <a:xfrm>
            <a:off x="369887" y="1189464"/>
            <a:ext cx="4865687" cy="1128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66491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588" y="0"/>
            <a:ext cx="5767387" cy="40322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26147" y="-51359"/>
            <a:ext cx="5638799" cy="318532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ru-RU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ПРОВЕРКА  САМОСТОЯТЕЛЬНОЙ  РАБОТЫ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4D7BBC5-4808-4428-AE9D-E679B7AD078C}"/>
              </a:ext>
            </a:extLst>
          </p:cNvPr>
          <p:cNvSpPr/>
          <p:nvPr/>
        </p:nvSpPr>
        <p:spPr>
          <a:xfrm>
            <a:off x="1443038" y="1058168"/>
            <a:ext cx="2882900" cy="1128514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>
              <a:latin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</a:rPr>
              <a:t> </a:t>
            </a:r>
            <a:endParaRPr lang="ru-RU" baseline="30000" dirty="0">
              <a:latin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</a:endParaRPr>
          </a:p>
          <a:p>
            <a:endParaRPr lang="ru-RU" sz="800" dirty="0">
              <a:latin typeface="Times New Roman" panose="02020603050405020304" pitchFamily="18" charset="0"/>
            </a:endParaRPr>
          </a:p>
          <a:p>
            <a:endParaRPr lang="ru-RU" sz="800" baseline="-25000" dirty="0">
              <a:latin typeface="Times New Roman" panose="02020603050405020304" pitchFamily="18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B97C88DD-1C6A-4E39-973C-32C9A6BFCD84}"/>
              </a:ext>
            </a:extLst>
          </p:cNvPr>
          <p:cNvSpPr/>
          <p:nvPr/>
        </p:nvSpPr>
        <p:spPr>
          <a:xfrm>
            <a:off x="2122487" y="555625"/>
            <a:ext cx="1066800" cy="838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D2051CF1-8086-4D65-A82D-F639F19DDD23}"/>
              </a:ext>
            </a:extLst>
          </p:cNvPr>
          <p:cNvSpPr/>
          <p:nvPr/>
        </p:nvSpPr>
        <p:spPr>
          <a:xfrm>
            <a:off x="95617" y="358580"/>
            <a:ext cx="557774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>
                <a:solidFill>
                  <a:srgbClr val="0070C0"/>
                </a:solidFill>
                <a:latin typeface="Arial" panose="020B0604020202020204" pitchFamily="34" charset="0"/>
              </a:rPr>
              <a:t>468. </a:t>
            </a:r>
            <a:r>
              <a:rPr lang="ru-RU" sz="1200" b="1" dirty="0">
                <a:solidFill>
                  <a:srgbClr val="221E1F"/>
                </a:solidFill>
                <a:latin typeface="Arial" panose="020B0604020202020204" pitchFamily="34" charset="0"/>
              </a:rPr>
              <a:t>Найдите неизвестные в таблице. Составьте задачи, обратные данной и решите их. </a:t>
            </a:r>
            <a:endParaRPr lang="ru-RU" sz="1200" b="1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D6FFB41-63E6-4716-AF2D-095F9676897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091" t="-5432" b="-1"/>
          <a:stretch/>
        </p:blipFill>
        <p:spPr>
          <a:xfrm>
            <a:off x="163938" y="810240"/>
            <a:ext cx="5475287" cy="838200"/>
          </a:xfrm>
          <a:prstGeom prst="rect">
            <a:avLst/>
          </a:prstGeom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6F108F1C-388F-4481-B739-D398C8C16475}"/>
              </a:ext>
            </a:extLst>
          </p:cNvPr>
          <p:cNvSpPr/>
          <p:nvPr/>
        </p:nvSpPr>
        <p:spPr>
          <a:xfrm>
            <a:off x="44390" y="1648440"/>
            <a:ext cx="572055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200" b="1" dirty="0">
                <a:solidFill>
                  <a:srgbClr val="0070C0"/>
                </a:solidFill>
                <a:latin typeface="Arial" panose="020B0604020202020204" pitchFamily="34" charset="0"/>
              </a:rPr>
              <a:t>469.</a:t>
            </a:r>
            <a:r>
              <a:rPr lang="ru-RU" sz="1200" b="1" dirty="0">
                <a:solidFill>
                  <a:srgbClr val="221E1F"/>
                </a:solidFill>
                <a:latin typeface="Arial" panose="020B0604020202020204" pitchFamily="34" charset="0"/>
              </a:rPr>
              <a:t> Велосипедист проехал 64 км за 4 часа. Скорость мотоциклиста больше скорости велосипедиста на 25 км / ч. Какое расстояние проедет мотоциклист за 3 часа?      </a:t>
            </a:r>
            <a:r>
              <a:rPr lang="ru-RU" sz="1200" b="1" dirty="0">
                <a:solidFill>
                  <a:srgbClr val="C00000"/>
                </a:solidFill>
                <a:latin typeface="Arial" panose="020B0604020202020204" pitchFamily="34" charset="0"/>
              </a:rPr>
              <a:t>Ответ:</a:t>
            </a:r>
            <a:r>
              <a:rPr lang="ru-RU" sz="1200" b="1" dirty="0">
                <a:solidFill>
                  <a:srgbClr val="221E1F"/>
                </a:solidFill>
                <a:latin typeface="Arial" panose="020B0604020202020204" pitchFamily="34" charset="0"/>
              </a:rPr>
              <a:t> </a:t>
            </a:r>
            <a:r>
              <a:rPr lang="ru-RU" sz="1200" b="1" dirty="0">
                <a:solidFill>
                  <a:srgbClr val="C00000"/>
                </a:solidFill>
                <a:latin typeface="Arial" panose="020B0604020202020204" pitchFamily="34" charset="0"/>
              </a:rPr>
              <a:t>123 км</a:t>
            </a:r>
          </a:p>
          <a:p>
            <a:pPr algn="just"/>
            <a:r>
              <a:rPr lang="ru-RU" sz="1200" b="1" dirty="0">
                <a:solidFill>
                  <a:srgbClr val="0070C0"/>
                </a:solidFill>
                <a:latin typeface="Arial" panose="020B0604020202020204" pitchFamily="34" charset="0"/>
              </a:rPr>
              <a:t>470.</a:t>
            </a:r>
            <a:r>
              <a:rPr lang="ru-RU" sz="1200" b="1" dirty="0">
                <a:solidFill>
                  <a:srgbClr val="221E1F"/>
                </a:solidFill>
                <a:latin typeface="Arial" panose="020B0604020202020204" pitchFamily="34" charset="0"/>
              </a:rPr>
              <a:t> Расстояние между Ташкентом и Бухарой составляет</a:t>
            </a:r>
            <a:r>
              <a:rPr lang="en-US" sz="1200" b="1" dirty="0">
                <a:solidFill>
                  <a:srgbClr val="221E1F"/>
                </a:solidFill>
                <a:latin typeface="Arial" panose="020B0604020202020204" pitchFamily="34" charset="0"/>
              </a:rPr>
              <a:t> </a:t>
            </a:r>
            <a:r>
              <a:rPr lang="ru-RU" sz="1200" b="1" dirty="0">
                <a:solidFill>
                  <a:srgbClr val="221E1F"/>
                </a:solidFill>
                <a:latin typeface="Arial" panose="020B0604020202020204" pitchFamily="34" charset="0"/>
              </a:rPr>
              <a:t>около </a:t>
            </a:r>
            <a:r>
              <a:rPr lang="en-US" sz="1200" b="1" dirty="0">
                <a:solidFill>
                  <a:srgbClr val="221E1F"/>
                </a:solidFill>
                <a:latin typeface="Arial" panose="020B0604020202020204" pitchFamily="34" charset="0"/>
              </a:rPr>
              <a:t>6</a:t>
            </a:r>
            <a:r>
              <a:rPr lang="ru-RU" sz="1200" b="1" dirty="0">
                <a:solidFill>
                  <a:srgbClr val="221E1F"/>
                </a:solidFill>
                <a:latin typeface="Arial" panose="020B0604020202020204" pitchFamily="34" charset="0"/>
              </a:rPr>
              <a:t>00 км. Скорость автомобиля - </a:t>
            </a:r>
            <a:r>
              <a:rPr lang="en-US" sz="1200" b="1" dirty="0">
                <a:solidFill>
                  <a:srgbClr val="221E1F"/>
                </a:solidFill>
                <a:latin typeface="Arial" panose="020B0604020202020204" pitchFamily="34" charset="0"/>
              </a:rPr>
              <a:t>6</a:t>
            </a:r>
            <a:r>
              <a:rPr lang="ru-RU" sz="1200" b="1" dirty="0">
                <a:solidFill>
                  <a:srgbClr val="221E1F"/>
                </a:solidFill>
                <a:latin typeface="Arial" panose="020B0604020202020204" pitchFamily="34" charset="0"/>
              </a:rPr>
              <a:t>0 км / час, скорость мотоциклиста - 50 км / час. На сколько часов автомобиль прибудет в Бухару раньше мотоциклиста?       </a:t>
            </a:r>
            <a:r>
              <a:rPr lang="ru-RU" sz="1200" b="1" dirty="0">
                <a:solidFill>
                  <a:srgbClr val="C00000"/>
                </a:solidFill>
                <a:latin typeface="Arial" panose="020B0604020202020204" pitchFamily="34" charset="0"/>
              </a:rPr>
              <a:t>Ответ:</a:t>
            </a:r>
            <a:r>
              <a:rPr lang="ru-RU" sz="1200" b="1" dirty="0">
                <a:solidFill>
                  <a:srgbClr val="221E1F"/>
                </a:solidFill>
                <a:latin typeface="Arial" panose="020B0604020202020204" pitchFamily="34" charset="0"/>
              </a:rPr>
              <a:t> </a:t>
            </a:r>
            <a:r>
              <a:rPr lang="ru-RU" sz="1200" b="1" dirty="0">
                <a:solidFill>
                  <a:srgbClr val="C00000"/>
                </a:solidFill>
                <a:latin typeface="Arial" panose="020B0604020202020204" pitchFamily="34" charset="0"/>
              </a:rPr>
              <a:t>на 2 часа раньше прибудет автомобиль</a:t>
            </a:r>
            <a:endParaRPr lang="ru-RU" sz="1200" b="1" dirty="0">
              <a:solidFill>
                <a:srgbClr val="C0000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E341590-73A8-45D8-910B-4DCDA84E7642}"/>
              </a:ext>
            </a:extLst>
          </p:cNvPr>
          <p:cNvSpPr txBox="1"/>
          <p:nvPr/>
        </p:nvSpPr>
        <p:spPr>
          <a:xfrm>
            <a:off x="4256087" y="1259252"/>
            <a:ext cx="1066800" cy="369332"/>
          </a:xfrm>
          <a:prstGeom prst="rect">
            <a:avLst/>
          </a:prstGeom>
          <a:solidFill>
            <a:srgbClr val="C7C8E1"/>
          </a:solidFill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часа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B2CA176-9D43-41DE-B83C-EFE570DE5841}"/>
              </a:ext>
            </a:extLst>
          </p:cNvPr>
          <p:cNvSpPr txBox="1"/>
          <p:nvPr/>
        </p:nvSpPr>
        <p:spPr>
          <a:xfrm>
            <a:off x="3152988" y="1435741"/>
            <a:ext cx="463549" cy="253916"/>
          </a:xfrm>
          <a:prstGeom prst="rect">
            <a:avLst/>
          </a:prstGeom>
          <a:solidFill>
            <a:srgbClr val="B0D1BA"/>
          </a:solidFill>
        </p:spPr>
        <p:txBody>
          <a:bodyPr wrap="square" rtlCol="0">
            <a:spAutoFit/>
          </a:bodyPr>
          <a:lstStyle/>
          <a:p>
            <a:r>
              <a:rPr lang="ru-RU" sz="1000" b="1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1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ru-RU" sz="105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ru-RU" sz="1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04E0D11C-9D2B-4BAC-B702-2E11934F8781}"/>
              </a:ext>
            </a:extLst>
          </p:cNvPr>
          <p:cNvCxnSpPr>
            <a:cxnSpLocks/>
          </p:cNvCxnSpPr>
          <p:nvPr/>
        </p:nvCxnSpPr>
        <p:spPr>
          <a:xfrm flipV="1">
            <a:off x="2825087" y="1435740"/>
            <a:ext cx="1167987" cy="1774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55E45CE8-34C9-4C47-8C30-040B28E40126}"/>
              </a:ext>
            </a:extLst>
          </p:cNvPr>
          <p:cNvCxnSpPr/>
          <p:nvPr/>
        </p:nvCxnSpPr>
        <p:spPr>
          <a:xfrm>
            <a:off x="3036887" y="1648440"/>
            <a:ext cx="57965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BFA09422-8516-4809-8B7E-4A152675406D}"/>
              </a:ext>
            </a:extLst>
          </p:cNvPr>
          <p:cNvCxnSpPr>
            <a:cxnSpLocks/>
          </p:cNvCxnSpPr>
          <p:nvPr/>
        </p:nvCxnSpPr>
        <p:spPr>
          <a:xfrm>
            <a:off x="211671" y="1639330"/>
            <a:ext cx="3757084" cy="309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624869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22288" y="22225"/>
            <a:ext cx="4900931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РАСШИРЯЕМ  ЗНАНИЯ 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3AFD1637-C9B9-4E10-9C1B-31CA57FC7A3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8299" t="4882"/>
          <a:stretch/>
        </p:blipFill>
        <p:spPr>
          <a:xfrm>
            <a:off x="527048" y="1027018"/>
            <a:ext cx="4713287" cy="1124508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62683720-D74B-4375-AFFA-51157D4BCE4C}"/>
              </a:ext>
            </a:extLst>
          </p:cNvPr>
          <p:cNvSpPr/>
          <p:nvPr/>
        </p:nvSpPr>
        <p:spPr>
          <a:xfrm>
            <a:off x="0" y="390250"/>
            <a:ext cx="576897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200" b="1" dirty="0">
                <a:solidFill>
                  <a:srgbClr val="211D1E"/>
                </a:solidFill>
                <a:latin typeface="Arial" panose="020B0604020202020204" pitchFamily="34" charset="0"/>
              </a:rPr>
              <a:t>      Из пункта А два пешехода одновременно отправились в путь в противоположных направлениях. Скорость первого пешехода - 6 км / ч, скорость второго - 4 км / ч. На каком расстоянии друг от друга они будут через 2 часа ?</a:t>
            </a:r>
            <a:endParaRPr lang="ru-RU" sz="12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id="{04D7DBC8-8A1D-444E-83F7-CD98511F423A}"/>
                  </a:ext>
                </a:extLst>
              </p:cNvPr>
              <p:cNvSpPr/>
              <p:nvPr/>
            </p:nvSpPr>
            <p:spPr>
              <a:xfrm>
                <a:off x="32028" y="2151526"/>
                <a:ext cx="2927789" cy="95410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Решение: </a:t>
                </a:r>
                <a:r>
                  <a:rPr lang="ru-RU" sz="1400" b="1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1 способ </a:t>
                </a:r>
              </a:p>
              <a:p>
                <a:r>
                  <a:rPr lang="ru-RU" sz="1400" b="1" dirty="0">
                    <a:latin typeface="Arial" panose="020B0604020202020204" pitchFamily="34" charset="0"/>
                  </a:rPr>
                  <a:t>1) 6</a:t>
                </a:r>
                <a:r>
                  <a:rPr lang="en-US" altLang="ru-RU" sz="1400" b="1" dirty="0">
                    <a:solidFill>
                      <a:srgbClr val="0070C0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ru-RU" sz="1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</m:oMath>
                </a14:m>
                <a:r>
                  <a:rPr lang="en-US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2 = 12 (км)</a:t>
                </a:r>
                <a:r>
                  <a:rPr lang="en-US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–</a:t>
                </a:r>
                <a:r>
                  <a:rPr lang="en-US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S 1 </a:t>
                </a:r>
                <a:r>
                  <a:rPr lang="ru-RU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пешехода</a:t>
                </a:r>
              </a:p>
              <a:p>
                <a:r>
                  <a:rPr lang="ru-RU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2) 4</a:t>
                </a:r>
                <a:r>
                  <a:rPr lang="en-US" altLang="ru-RU" sz="1400" b="1" dirty="0">
                    <a:solidFill>
                      <a:srgbClr val="0070C0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ru-RU" sz="1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</m:oMath>
                </a14:m>
                <a:r>
                  <a:rPr lang="en-US" sz="14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2 = 8 (км)</a:t>
                </a:r>
                <a:r>
                  <a:rPr lang="en-US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–</a:t>
                </a:r>
                <a:r>
                  <a:rPr lang="en-US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S </a:t>
                </a:r>
                <a:r>
                  <a:rPr lang="ru-RU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en-US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пешехода</a:t>
                </a:r>
              </a:p>
              <a:p>
                <a:r>
                  <a:rPr lang="ru-RU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3) 8 + 12 = 20 (км) – </a:t>
                </a:r>
                <a:r>
                  <a:rPr lang="en-US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S</a:t>
                </a:r>
                <a:r>
                  <a:rPr lang="ru-RU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через 2 ч</a:t>
                </a:r>
                <a:endParaRPr lang="ru-RU" sz="1400" dirty="0"/>
              </a:p>
            </p:txBody>
          </p:sp>
        </mc:Choice>
        <mc:Fallback xmlns=""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id="{04D7DBC8-8A1D-444E-83F7-CD98511F423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028" y="2151526"/>
                <a:ext cx="2927789" cy="954107"/>
              </a:xfrm>
              <a:prstGeom prst="rect">
                <a:avLst/>
              </a:prstGeom>
              <a:blipFill>
                <a:blip r:embed="rId4"/>
                <a:stretch>
                  <a:fillRect l="-624" t="-1282" b="-576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>
                <a:extLst>
                  <a:ext uri="{FF2B5EF4-FFF2-40B4-BE49-F238E27FC236}">
                    <a16:creationId xmlns:a16="http://schemas.microsoft.com/office/drawing/2014/main" id="{34038C34-DDF7-49AF-9DB9-904500C17133}"/>
                  </a:ext>
                </a:extLst>
              </p:cNvPr>
              <p:cNvSpPr/>
              <p:nvPr/>
            </p:nvSpPr>
            <p:spPr>
              <a:xfrm>
                <a:off x="2869314" y="2151525"/>
                <a:ext cx="2866041" cy="95410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Решение: </a:t>
                </a:r>
                <a:r>
                  <a:rPr lang="ru-RU" sz="1400" b="1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2 способ </a:t>
                </a:r>
              </a:p>
              <a:p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1) 4</a:t>
                </a:r>
                <a:r>
                  <a:rPr lang="en-US" altLang="ru-RU" sz="1400" b="1" dirty="0">
                    <a:solidFill>
                      <a:srgbClr val="0070C0"/>
                    </a:solidFill>
                    <a:ea typeface="Cambria Math" panose="02040503050406030204" pitchFamily="18" charset="0"/>
                  </a:rPr>
                  <a:t> </a:t>
                </a:r>
                <a:r>
                  <a:rPr lang="ru-RU" altLang="ru-RU" sz="1400" b="1" dirty="0">
                    <a:solidFill>
                      <a:srgbClr val="0070C0"/>
                    </a:solidFill>
                    <a:ea typeface="Cambria Math" panose="02040503050406030204" pitchFamily="18" charset="0"/>
                  </a:rPr>
                  <a:t>+ </a:t>
                </a:r>
                <a:r>
                  <a:rPr lang="ru-RU" alt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6</a:t>
                </a:r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8 (км/ч)</a:t>
                </a:r>
                <a:r>
                  <a:rPr lang="en-US" sz="14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–</a:t>
                </a:r>
                <a:r>
                  <a:rPr lang="en-US" sz="14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b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</a:t>
                </a:r>
                <a:r>
                  <a:rPr lang="ru-RU" sz="1400" b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удаления</a:t>
                </a:r>
              </a:p>
              <a:p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2) 10</a:t>
                </a:r>
                <a:r>
                  <a:rPr lang="en-US" altLang="ru-RU" sz="1400" b="1" dirty="0">
                    <a:solidFill>
                      <a:srgbClr val="0070C0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ru-RU" sz="14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</m:oMath>
                </a14:m>
                <a:r>
                  <a:rPr lang="en-US" sz="14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 = 20 (км)</a:t>
                </a:r>
                <a:r>
                  <a:rPr lang="en-US" sz="14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–</a:t>
                </a:r>
                <a:r>
                  <a:rPr lang="en-US" sz="14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S </a:t>
                </a:r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через 2 ч</a:t>
                </a:r>
              </a:p>
              <a:p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Ответ: 20 км</a:t>
                </a:r>
              </a:p>
            </p:txBody>
          </p:sp>
        </mc:Choice>
        <mc:Fallback xmlns="">
          <p:sp>
            <p:nvSpPr>
              <p:cNvPr id="12" name="Прямоугольник 11">
                <a:extLst>
                  <a:ext uri="{FF2B5EF4-FFF2-40B4-BE49-F238E27FC236}">
                    <a16:creationId xmlns:a16="http://schemas.microsoft.com/office/drawing/2014/main" id="{34038C34-DDF7-49AF-9DB9-904500C1713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69314" y="2151525"/>
                <a:ext cx="2866041" cy="954107"/>
              </a:xfrm>
              <a:prstGeom prst="rect">
                <a:avLst/>
              </a:prstGeom>
              <a:blipFill>
                <a:blip r:embed="rId5"/>
                <a:stretch>
                  <a:fillRect l="-638" t="-1282" b="-576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D430F695-8248-46C2-A737-4128D769732F}"/>
              </a:ext>
            </a:extLst>
          </p:cNvPr>
          <p:cNvSpPr/>
          <p:nvPr/>
        </p:nvSpPr>
        <p:spPr>
          <a:xfrm>
            <a:off x="3189287" y="2003425"/>
            <a:ext cx="228600" cy="228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30FAE4C5-B0C5-4816-A1F8-0F167324E7E6}"/>
              </a:ext>
            </a:extLst>
          </p:cNvPr>
          <p:cNvSpPr/>
          <p:nvPr/>
        </p:nvSpPr>
        <p:spPr>
          <a:xfrm>
            <a:off x="1512887" y="2117725"/>
            <a:ext cx="861407" cy="80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68146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22288" y="22225"/>
            <a:ext cx="4900931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РАСШИРЯЕМ  ЗНАНИЯ 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6202CA3-5BAB-4B2E-9CE9-7A49BA5CE75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6978" t="7885" b="1"/>
          <a:stretch/>
        </p:blipFill>
        <p:spPr>
          <a:xfrm>
            <a:off x="592773" y="1177475"/>
            <a:ext cx="4343400" cy="1077217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0E81A8FD-A781-4A4A-A938-265389E2A6F5}"/>
              </a:ext>
            </a:extLst>
          </p:cNvPr>
          <p:cNvSpPr/>
          <p:nvPr/>
        </p:nvSpPr>
        <p:spPr>
          <a:xfrm>
            <a:off x="65087" y="362955"/>
            <a:ext cx="5702299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      </a:t>
            </a:r>
            <a:r>
              <a:rPr lang="ru-RU" sz="1200" b="1" dirty="0">
                <a:solidFill>
                  <a:srgbClr val="211D1E"/>
                </a:solidFill>
                <a:latin typeface="Arial" panose="020B0604020202020204" pitchFamily="34" charset="0"/>
              </a:rPr>
              <a:t>Два пешехода из двух населенных пунктов одновременно отправились в путь навстречу друг  другу. Расстояние между населенными пунктами равно 27 км. Скорость первого пешехода равна 5 км / ч, а второго - 4 км / ч. Через какое время они встретятся ?</a:t>
            </a:r>
            <a:endParaRPr lang="ru-RU" sz="1400" b="1" dirty="0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AA4EF152-BDC6-4DAE-BDC8-619020D4787B}"/>
              </a:ext>
            </a:extLst>
          </p:cNvPr>
          <p:cNvSpPr/>
          <p:nvPr/>
        </p:nvSpPr>
        <p:spPr>
          <a:xfrm>
            <a:off x="970278" y="2145407"/>
            <a:ext cx="389191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Решение: </a:t>
            </a:r>
            <a:r>
              <a:rPr lang="ru-RU" sz="1600" b="1" dirty="0">
                <a:solidFill>
                  <a:srgbClr val="C00000"/>
                </a:solidFill>
                <a:latin typeface="Arial" panose="020B0604020202020204" pitchFamily="34" charset="0"/>
              </a:rPr>
              <a:t> </a:t>
            </a:r>
          </a:p>
          <a:p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1) 5</a:t>
            </a:r>
            <a:r>
              <a:rPr lang="en-US" altLang="ru-RU" sz="1600" b="1" dirty="0">
                <a:solidFill>
                  <a:srgbClr val="0070C0"/>
                </a:solidFill>
                <a:ea typeface="Cambria Math" panose="02040503050406030204" pitchFamily="18" charset="0"/>
              </a:rPr>
              <a:t> </a:t>
            </a:r>
            <a:r>
              <a:rPr lang="ru-RU" altLang="ru-RU" sz="1600" b="1" dirty="0">
                <a:solidFill>
                  <a:srgbClr val="0070C0"/>
                </a:solidFill>
                <a:ea typeface="Cambria Math" panose="02040503050406030204" pitchFamily="18" charset="0"/>
              </a:rPr>
              <a:t>+ </a:t>
            </a:r>
            <a:r>
              <a:rPr lang="ru-RU" altLang="ru-RU" sz="1600" b="1" dirty="0">
                <a:solidFill>
                  <a:srgbClr val="0070C0"/>
                </a:solidFill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4</a:t>
            </a: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9 (км/ч)</a:t>
            </a:r>
            <a:r>
              <a:rPr lang="en-US" sz="1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en-US" sz="1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ru-RU" sz="1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сближения</a:t>
            </a:r>
          </a:p>
          <a:p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2) 27</a:t>
            </a:r>
            <a:r>
              <a:rPr lang="en-US" altLang="ru-RU" sz="1600" b="1" dirty="0">
                <a:solidFill>
                  <a:srgbClr val="0070C0"/>
                </a:solidFill>
                <a:ea typeface="Cambria Math" panose="02040503050406030204" pitchFamily="18" charset="0"/>
              </a:rPr>
              <a:t> </a:t>
            </a:r>
            <a:r>
              <a:rPr lang="ru-RU" altLang="ru-RU" sz="1600" b="1" dirty="0">
                <a:solidFill>
                  <a:srgbClr val="0070C0"/>
                </a:solidFill>
                <a:ea typeface="Cambria Math" panose="02040503050406030204" pitchFamily="18" charset="0"/>
              </a:rPr>
              <a:t>: </a:t>
            </a: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 = 3 (ч)</a:t>
            </a:r>
            <a:r>
              <a:rPr lang="en-US" sz="1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en-US" sz="1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</a:t>
            </a: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встречи</a:t>
            </a:r>
          </a:p>
          <a:p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Ответ: через 3 часа они встретятся</a:t>
            </a:r>
          </a:p>
        </p:txBody>
      </p:sp>
    </p:spTree>
    <p:extLst>
      <p:ext uri="{BB962C8B-B14F-4D97-AF65-F5344CB8AC3E}">
        <p14:creationId xmlns:p14="http://schemas.microsoft.com/office/powerpoint/2010/main" val="3693101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22288" y="22225"/>
            <a:ext cx="4900931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РАСШИРЯЕМ  ЗНАНИЯ </a:t>
            </a:r>
          </a:p>
        </p:txBody>
      </p:sp>
      <p:pic>
        <p:nvPicPr>
          <p:cNvPr id="2050" name="Picture 2" descr="https://theslide.ru/img/thumbs/38e339805e17be0cc63fcaa3104b0eba-800x.jpg">
            <a:extLst>
              <a:ext uri="{FF2B5EF4-FFF2-40B4-BE49-F238E27FC236}">
                <a16:creationId xmlns:a16="http://schemas.microsoft.com/office/drawing/2014/main" id="{508E77F8-67D4-4475-87E5-3A910189759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9" t="3033" r="11229" b="10078"/>
          <a:stretch/>
        </p:blipFill>
        <p:spPr bwMode="auto">
          <a:xfrm>
            <a:off x="73056" y="621153"/>
            <a:ext cx="3733800" cy="2351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0D593AA-D12E-4545-8C79-159F2873C8ED}"/>
              </a:ext>
            </a:extLst>
          </p:cNvPr>
          <p:cNvSpPr txBox="1"/>
          <p:nvPr/>
        </p:nvSpPr>
        <p:spPr>
          <a:xfrm>
            <a:off x="73056" y="599075"/>
            <a:ext cx="228600" cy="369332"/>
          </a:xfrm>
          <a:prstGeom prst="rect">
            <a:avLst/>
          </a:prstGeom>
          <a:solidFill>
            <a:srgbClr val="DDFEFF"/>
          </a:solidFill>
          <a:ln>
            <a:noFill/>
          </a:ln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4" name="Правая фигурная скобка 3">
            <a:extLst>
              <a:ext uri="{FF2B5EF4-FFF2-40B4-BE49-F238E27FC236}">
                <a16:creationId xmlns:a16="http://schemas.microsoft.com/office/drawing/2014/main" id="{104E7A69-32BF-4A0D-BA13-BDB8C99E7C9B}"/>
              </a:ext>
            </a:extLst>
          </p:cNvPr>
          <p:cNvSpPr/>
          <p:nvPr/>
        </p:nvSpPr>
        <p:spPr>
          <a:xfrm rot="5400000">
            <a:off x="1305365" y="729103"/>
            <a:ext cx="186443" cy="1905000"/>
          </a:xfrm>
          <a:prstGeom prst="righ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4CB3C0E-BB38-4C74-BFFF-A90DB750D9B6}"/>
              </a:ext>
            </a:extLst>
          </p:cNvPr>
          <p:cNvSpPr txBox="1"/>
          <p:nvPr/>
        </p:nvSpPr>
        <p:spPr>
          <a:xfrm>
            <a:off x="1131887" y="1709020"/>
            <a:ext cx="609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28 км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AB08702-9C53-4953-9CD5-A2887D422759}"/>
              </a:ext>
            </a:extLst>
          </p:cNvPr>
          <p:cNvSpPr txBox="1"/>
          <p:nvPr/>
        </p:nvSpPr>
        <p:spPr>
          <a:xfrm>
            <a:off x="522288" y="829907"/>
            <a:ext cx="11589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= 30 км/ч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BF23C0E-D954-4DB1-9B63-96F8534310DC}"/>
              </a:ext>
            </a:extLst>
          </p:cNvPr>
          <p:cNvSpPr txBox="1"/>
          <p:nvPr/>
        </p:nvSpPr>
        <p:spPr>
          <a:xfrm>
            <a:off x="2351087" y="862657"/>
            <a:ext cx="123513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= 16 км/ч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532BFB4-671E-478B-97EA-CCCDDBD13FD5}"/>
              </a:ext>
            </a:extLst>
          </p:cNvPr>
          <p:cNvSpPr txBox="1"/>
          <p:nvPr/>
        </p:nvSpPr>
        <p:spPr>
          <a:xfrm>
            <a:off x="2779139" y="1311382"/>
            <a:ext cx="115893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t </a:t>
            </a: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 встречи ?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8CF3235-3B76-4848-BD50-789031E45C42}"/>
              </a:ext>
            </a:extLst>
          </p:cNvPr>
          <p:cNvSpPr txBox="1"/>
          <p:nvPr/>
        </p:nvSpPr>
        <p:spPr>
          <a:xfrm>
            <a:off x="3819788" y="388106"/>
            <a:ext cx="204469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Решение: </a:t>
            </a:r>
          </a:p>
          <a:p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1) </a:t>
            </a:r>
            <a:r>
              <a:rPr lang="en-US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сближ</a:t>
            </a:r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  <a:r>
              <a:rPr lang="en-US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en-US" sz="1400" b="1" baseline="-25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V</a:t>
            </a:r>
            <a:r>
              <a:rPr lang="en-US" sz="1400" b="1" baseline="-25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  <a:p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30 – 16 = 14 (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км/ч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2)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 28 : 14 = 2 (ч)</a:t>
            </a:r>
          </a:p>
          <a:p>
            <a:r>
              <a:rPr lang="ru-RU" sz="1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Ответ: через 2 часа встретятся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CFC86FE-CC41-4C6F-9E85-F11CB262336F}"/>
              </a:ext>
            </a:extLst>
          </p:cNvPr>
          <p:cNvSpPr txBox="1"/>
          <p:nvPr/>
        </p:nvSpPr>
        <p:spPr>
          <a:xfrm>
            <a:off x="1939956" y="2162188"/>
            <a:ext cx="11589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= 30 км/ч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586AF68-4C4F-4F7D-B4BB-2FC82C8ED695}"/>
              </a:ext>
            </a:extLst>
          </p:cNvPr>
          <p:cNvSpPr txBox="1"/>
          <p:nvPr/>
        </p:nvSpPr>
        <p:spPr>
          <a:xfrm>
            <a:off x="470230" y="2256300"/>
            <a:ext cx="123513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= 16 км/ч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F33B8FC-6F7E-497F-A6E1-6F01D6C63A2C}"/>
              </a:ext>
            </a:extLst>
          </p:cNvPr>
          <p:cNvSpPr txBox="1"/>
          <p:nvPr/>
        </p:nvSpPr>
        <p:spPr>
          <a:xfrm>
            <a:off x="979487" y="3037262"/>
            <a:ext cx="609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28 км</a:t>
            </a:r>
          </a:p>
        </p:txBody>
      </p:sp>
      <p:sp>
        <p:nvSpPr>
          <p:cNvPr id="16" name="Правая фигурная скобка 15">
            <a:extLst>
              <a:ext uri="{FF2B5EF4-FFF2-40B4-BE49-F238E27FC236}">
                <a16:creationId xmlns:a16="http://schemas.microsoft.com/office/drawing/2014/main" id="{EE1C98CF-AA22-453E-9989-D09722FACAED}"/>
              </a:ext>
            </a:extLst>
          </p:cNvPr>
          <p:cNvSpPr/>
          <p:nvPr/>
        </p:nvSpPr>
        <p:spPr>
          <a:xfrm rot="5400000">
            <a:off x="1116132" y="2269471"/>
            <a:ext cx="153778" cy="1493870"/>
          </a:xfrm>
          <a:prstGeom prst="righ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EA57D3E-FFCA-4C61-B7A0-192C46F6C694}"/>
              </a:ext>
            </a:extLst>
          </p:cNvPr>
          <p:cNvSpPr txBox="1"/>
          <p:nvPr/>
        </p:nvSpPr>
        <p:spPr>
          <a:xfrm>
            <a:off x="3835251" y="1881684"/>
            <a:ext cx="2044698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Решение: </a:t>
            </a:r>
          </a:p>
          <a:p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1) </a:t>
            </a:r>
            <a:r>
              <a:rPr lang="en-US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удален = </a:t>
            </a:r>
            <a:r>
              <a:rPr lang="en-US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en-US" sz="1400" b="1" baseline="-25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V</a:t>
            </a:r>
            <a:r>
              <a:rPr lang="en-US" sz="1400" b="1" baseline="-25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  <a:p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30 – 16 = 14 (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км/ч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2)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 28 : 14 = 2 (ч)</a:t>
            </a:r>
          </a:p>
          <a:p>
            <a:r>
              <a:rPr lang="ru-RU" sz="1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Ответ: через 2 часа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BFDC7DA-3FEB-49BB-96C1-BDA583ECA9D4}"/>
              </a:ext>
            </a:extLst>
          </p:cNvPr>
          <p:cNvSpPr txBox="1"/>
          <p:nvPr/>
        </p:nvSpPr>
        <p:spPr>
          <a:xfrm>
            <a:off x="2280557" y="2520893"/>
            <a:ext cx="17608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Через сколько часов между ними</a:t>
            </a:r>
          </a:p>
          <a:p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будет 28 км ?</a:t>
            </a:r>
          </a:p>
        </p:txBody>
      </p:sp>
    </p:spTree>
    <p:extLst>
      <p:ext uri="{BB962C8B-B14F-4D97-AF65-F5344CB8AC3E}">
        <p14:creationId xmlns:p14="http://schemas.microsoft.com/office/powerpoint/2010/main" val="19787069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22288" y="22225"/>
            <a:ext cx="4900931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 ЗАДАЧ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7974991-ECF0-4CE8-B470-D967E01B2CC5}"/>
              </a:ext>
            </a:extLst>
          </p:cNvPr>
          <p:cNvSpPr/>
          <p:nvPr/>
        </p:nvSpPr>
        <p:spPr>
          <a:xfrm>
            <a:off x="64292" y="411944"/>
            <a:ext cx="56388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471.</a:t>
            </a:r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 Два велосипедиста отправились в разные стороны одновременно. Через 3 часа расстояние между ними стало равным 99 км. Скорость одного из велосипедистов равна </a:t>
            </a:r>
          </a:p>
          <a:p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15 км / ч. Найдите скорость второго велосипедиста </a:t>
            </a:r>
            <a:endParaRPr lang="ru-RU" sz="1400" b="1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E189273-132B-4358-BC39-53D06D0D6E3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562" t="10399" r="10963"/>
          <a:stretch/>
        </p:blipFill>
        <p:spPr>
          <a:xfrm>
            <a:off x="217487" y="1622425"/>
            <a:ext cx="3657600" cy="131319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F1CC1A7-2AD8-469D-BE50-01929EC77C00}"/>
              </a:ext>
            </a:extLst>
          </p:cNvPr>
          <p:cNvSpPr txBox="1"/>
          <p:nvPr/>
        </p:nvSpPr>
        <p:spPr>
          <a:xfrm>
            <a:off x="4103687" y="1412860"/>
            <a:ext cx="1371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Дано: </a:t>
            </a:r>
          </a:p>
          <a:p>
            <a:r>
              <a:rPr lang="en-US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en-US" sz="1400" b="1" baseline="-25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15 км/ч</a:t>
            </a:r>
          </a:p>
          <a:p>
            <a:r>
              <a:rPr lang="en-US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99 км</a:t>
            </a:r>
          </a:p>
          <a:p>
            <a:r>
              <a:rPr lang="en-US" sz="1400" b="1" u="sng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ru-RU" sz="1400" b="1" u="sng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3 ч</a:t>
            </a:r>
          </a:p>
          <a:p>
            <a:r>
              <a:rPr lang="en-US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ru-RU" sz="1400" b="1" baseline="-25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? км/ч</a:t>
            </a:r>
            <a:endParaRPr lang="en-US" sz="1400" b="1" u="sng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02230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22288" y="22225"/>
            <a:ext cx="4900931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 ЗАДАЧ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E189273-132B-4358-BC39-53D06D0D6E3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562" t="10399" r="10963"/>
          <a:stretch/>
        </p:blipFill>
        <p:spPr>
          <a:xfrm>
            <a:off x="979487" y="446988"/>
            <a:ext cx="3657600" cy="94683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F1CC1A7-2AD8-469D-BE50-01929EC77C00}"/>
              </a:ext>
            </a:extLst>
          </p:cNvPr>
          <p:cNvSpPr txBox="1"/>
          <p:nvPr/>
        </p:nvSpPr>
        <p:spPr>
          <a:xfrm>
            <a:off x="65087" y="1280900"/>
            <a:ext cx="1371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Дано: </a:t>
            </a:r>
          </a:p>
          <a:p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en-US" sz="14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= 15 км/ч</a:t>
            </a:r>
          </a:p>
          <a:p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 = 99 км</a:t>
            </a:r>
          </a:p>
          <a:p>
            <a:r>
              <a:rPr lang="en-US" sz="1400" b="1" u="sng" dirty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ru-RU" sz="1400" b="1" u="sng" dirty="0">
                <a:latin typeface="Arial" panose="020B0604020202020204" pitchFamily="34" charset="0"/>
                <a:cs typeface="Arial" panose="020B0604020202020204" pitchFamily="34" charset="0"/>
              </a:rPr>
              <a:t> = 3 ч</a:t>
            </a:r>
          </a:p>
          <a:p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ru-RU" sz="14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- ? км/ч</a:t>
            </a:r>
            <a:endParaRPr lang="en-US" sz="1400" b="1" u="sng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C9B5AE07-6902-40CF-88CC-CA915D7238F0}"/>
                  </a:ext>
                </a:extLst>
              </p:cNvPr>
              <p:cNvSpPr txBox="1"/>
              <p:nvPr/>
            </p:nvSpPr>
            <p:spPr>
              <a:xfrm>
                <a:off x="1208087" y="1267168"/>
                <a:ext cx="4560888" cy="169277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Решение:</a:t>
                </a:r>
                <a:endParaRPr lang="en-US" sz="160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14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</a:t>
                </a:r>
                <a:r>
                  <a:rPr lang="ru-RU" sz="16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:r>
                  <a:rPr lang="en-US" sz="16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 </a:t>
                </a:r>
                <a14:m>
                  <m:oMath xmlns:m="http://schemas.openxmlformats.org/officeDocument/2006/math">
                    <m:r>
                      <a:rPr lang="en-US" altLang="ru-RU" sz="16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 </m:t>
                    </m:r>
                  </m:oMath>
                </a14:m>
                <a:r>
                  <a:rPr lang="en-US" sz="16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</a:t>
                </a:r>
                <a:r>
                  <a:rPr lang="ru-RU" sz="16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en-US" sz="14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</a:t>
                </a:r>
                <a:r>
                  <a:rPr lang="en-US" sz="1400" b="1" baseline="-25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</a:t>
                </a:r>
                <a:r>
                  <a:rPr lang="ru-RU" sz="14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15</a:t>
                </a:r>
                <a:r>
                  <a:rPr lang="en-US" altLang="ru-RU" sz="1400" b="1" dirty="0">
                    <a:solidFill>
                      <a:schemeClr val="tx1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ru-RU" sz="14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</m:oMath>
                </a14:m>
                <a:r>
                  <a:rPr lang="en-US" sz="14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3 = 45 (</a:t>
                </a:r>
                <a:r>
                  <a:rPr lang="ru-RU" sz="14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км</a:t>
                </a:r>
                <a:r>
                  <a:rPr lang="en-US" sz="14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  <a:r>
                  <a:rPr lang="ru-RU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–</a:t>
                </a:r>
                <a:r>
                  <a:rPr lang="en-US" sz="14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4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расстояние 1 вел.</a:t>
                </a:r>
              </a:p>
              <a:p>
                <a:r>
                  <a:rPr lang="en-US" sz="14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</a:t>
                </a:r>
                <a:r>
                  <a:rPr lang="ru-RU" sz="1400" b="1" baseline="-25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ru-RU" sz="14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99 – 45 = 54 (км) – расстояние 2 вел.</a:t>
                </a:r>
              </a:p>
              <a:p>
                <a:r>
                  <a:rPr lang="en-US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V</a:t>
                </a:r>
                <a:r>
                  <a:rPr lang="ru-RU" sz="14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:r>
                  <a:rPr lang="en-US" sz="14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 </a:t>
                </a:r>
                <a:r>
                  <a:rPr lang="ru-RU" sz="14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en-US" sz="14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t</a:t>
                </a:r>
                <a:endParaRPr lang="ru-RU" sz="14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V</a:t>
                </a:r>
                <a:r>
                  <a:rPr lang="ru-RU" sz="1400" b="1" baseline="-25000" dirty="0"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en-US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= 54 : 3 = 18 (км/ч) – скорость 2 вел.</a:t>
                </a:r>
              </a:p>
              <a:p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Ответ: 18 км/ч – скорость 2 велосипедиста</a:t>
                </a: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C9B5AE07-6902-40CF-88CC-CA915D7238F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08087" y="1267168"/>
                <a:ext cx="4560888" cy="1692771"/>
              </a:xfrm>
              <a:prstGeom prst="rect">
                <a:avLst/>
              </a:prstGeom>
              <a:blipFill>
                <a:blip r:embed="rId4"/>
                <a:stretch>
                  <a:fillRect l="-668" t="-1079" b="-359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606145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22288" y="22225"/>
            <a:ext cx="4900931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 ЗАДАЧ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788DE1E7-7007-4F47-8F42-690DB44591A5}"/>
              </a:ext>
            </a:extLst>
          </p:cNvPr>
          <p:cNvSpPr/>
          <p:nvPr/>
        </p:nvSpPr>
        <p:spPr>
          <a:xfrm>
            <a:off x="0" y="327025"/>
            <a:ext cx="563879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200" b="1" dirty="0">
                <a:solidFill>
                  <a:srgbClr val="0070C0"/>
                </a:solidFill>
                <a:latin typeface="Arial" panose="020B0604020202020204" pitchFamily="34" charset="0"/>
              </a:rPr>
              <a:t>472.</a:t>
            </a:r>
            <a:r>
              <a:rPr lang="ru-RU" sz="1200" b="1" dirty="0">
                <a:solidFill>
                  <a:srgbClr val="211D1E"/>
                </a:solidFill>
                <a:latin typeface="Arial" panose="020B0604020202020204" pitchFamily="34" charset="0"/>
              </a:rPr>
              <a:t> Из одного пункта два лыжника одновременно отправились в путь в противоположных направлениях . Скорость первого лыжника - 11 км/ ч, скорость второго - 12 км / ч. Через сколько часов они окажутся на расстоянии 46 км друг от друга ?</a:t>
            </a:r>
            <a:endParaRPr lang="ru-RU" sz="1200" b="1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3CC9E0A-A42C-4F24-9E4C-7DA133ED8F0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0162" t="29121" b="-1"/>
          <a:stretch/>
        </p:blipFill>
        <p:spPr>
          <a:xfrm>
            <a:off x="1331653" y="1155438"/>
            <a:ext cx="3276600" cy="83099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8901439-209F-4015-8CFE-20F9288450C3}"/>
              </a:ext>
            </a:extLst>
          </p:cNvPr>
          <p:cNvSpPr txBox="1"/>
          <p:nvPr/>
        </p:nvSpPr>
        <p:spPr>
          <a:xfrm>
            <a:off x="141287" y="1851025"/>
            <a:ext cx="1371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Дано: </a:t>
            </a:r>
          </a:p>
          <a:p>
            <a:r>
              <a:rPr lang="en-US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en-US" sz="1400" b="1" baseline="-25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11 км/ч</a:t>
            </a:r>
          </a:p>
          <a:p>
            <a:r>
              <a:rPr lang="en-US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ru-RU" sz="1400" b="1" baseline="-25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12 км/ч</a:t>
            </a:r>
          </a:p>
          <a:p>
            <a:r>
              <a:rPr lang="en-US" sz="1400" b="1" u="sng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ru-RU" sz="1400" b="1" u="sng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46 км</a:t>
            </a:r>
          </a:p>
          <a:p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? ч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BCEBD43-1A4C-4B57-884E-9279B687BA5A}"/>
              </a:ext>
            </a:extLst>
          </p:cNvPr>
          <p:cNvSpPr txBox="1"/>
          <p:nvPr/>
        </p:nvSpPr>
        <p:spPr>
          <a:xfrm>
            <a:off x="3646487" y="1239147"/>
            <a:ext cx="6096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EF919C2-D4C0-4C98-8A18-AA2634D998B5}"/>
              </a:ext>
            </a:extLst>
          </p:cNvPr>
          <p:cNvSpPr txBox="1"/>
          <p:nvPr/>
        </p:nvSpPr>
        <p:spPr>
          <a:xfrm>
            <a:off x="1360487" y="1806853"/>
            <a:ext cx="25146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Решение:</a:t>
            </a:r>
            <a:endParaRPr lang="en-US" sz="16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1) </a:t>
            </a:r>
            <a:r>
              <a:rPr lang="en-US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ru-RU" sz="1400" b="1" baseline="-25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удал</a:t>
            </a:r>
            <a:r>
              <a:rPr lang="en-US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V</a:t>
            </a:r>
            <a:r>
              <a:rPr lang="ru-RU" sz="1400" b="1" baseline="-25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en-US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ru-RU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ru-RU" sz="1400" b="1" baseline="-25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</a:p>
          <a:p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ru-RU" sz="14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удал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 11 + 12 = 23 (км/ч)</a:t>
            </a:r>
            <a:endParaRPr lang="ru-RU" sz="1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2) 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altLang="ru-RU" sz="1400" b="1" dirty="0">
                <a:solidFill>
                  <a:srgbClr val="0070C0"/>
                </a:solidFill>
                <a:ea typeface="Cambria Math" panose="02040503050406030204" pitchFamily="18" charset="0"/>
              </a:rPr>
              <a:t> </a:t>
            </a:r>
            <a:r>
              <a:rPr lang="ru-RU" altLang="ru-RU" sz="1400" b="1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= </a:t>
            </a:r>
            <a:r>
              <a:rPr lang="en-US" altLang="ru-RU" sz="1400" b="1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S</a:t>
            </a:r>
            <a:r>
              <a:rPr lang="ru-RU" altLang="ru-RU" sz="1400" b="1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 : </a:t>
            </a:r>
            <a:r>
              <a:rPr lang="en-US" altLang="ru-RU" sz="1400" b="1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V</a:t>
            </a:r>
            <a:endParaRPr lang="ru-RU" altLang="ru-RU" sz="1400" b="1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  <a:p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altLang="ru-RU" sz="1400" b="1" dirty="0">
                <a:solidFill>
                  <a:srgbClr val="0070C0"/>
                </a:solidFill>
                <a:ea typeface="Cambria Math" panose="02040503050406030204" pitchFamily="18" charset="0"/>
              </a:rPr>
              <a:t> </a:t>
            </a:r>
            <a:r>
              <a:rPr lang="ru-RU" altLang="ru-RU" sz="1400" b="1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= 46 : 23 = 2 (ч) </a:t>
            </a:r>
          </a:p>
          <a:p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Ответ: через 2 часа </a:t>
            </a:r>
            <a:endParaRPr lang="ru-RU" sz="1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47144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22288" y="22225"/>
            <a:ext cx="4900931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 ЗАДАЧ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93320C93-2886-4E54-A32D-885E711B74AD}"/>
              </a:ext>
            </a:extLst>
          </p:cNvPr>
          <p:cNvSpPr/>
          <p:nvPr/>
        </p:nvSpPr>
        <p:spPr>
          <a:xfrm>
            <a:off x="64292" y="396281"/>
            <a:ext cx="5638800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473. </a:t>
            </a:r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Из пункта А выехал велосипедист, а из пункта В – пешеход в том же направлении. Расстояние между пунктами равно 21 км. Скорость велосипедиста равна 12 км / ч, а пешехода - 5 км / ч. На сколько сократится расстояние между ними через а) 1 час; б) 2 часа; в) 3 часа? </a:t>
            </a:r>
            <a:endParaRPr lang="ru-RU" sz="1400" b="1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6314872-E6BA-4CEA-80BC-81C329EB09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784" y="1602234"/>
            <a:ext cx="3880200" cy="132084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3DD18A1-BF95-4DD7-B5C1-613DADD9431F}"/>
              </a:ext>
            </a:extLst>
          </p:cNvPr>
          <p:cNvSpPr txBox="1"/>
          <p:nvPr/>
        </p:nvSpPr>
        <p:spPr>
          <a:xfrm>
            <a:off x="4103686" y="1601536"/>
            <a:ext cx="1599405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Дано: </a:t>
            </a:r>
          </a:p>
          <a:p>
            <a:r>
              <a:rPr lang="en-US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ru-RU" sz="1400" b="1" baseline="-25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12 км/ч</a:t>
            </a:r>
          </a:p>
          <a:p>
            <a:r>
              <a:rPr lang="en-US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ru-RU" sz="1400" b="1" baseline="-25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</a:t>
            </a:r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5 км/ч</a:t>
            </a:r>
          </a:p>
          <a:p>
            <a:r>
              <a:rPr lang="en-US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21 км</a:t>
            </a:r>
          </a:p>
          <a:p>
            <a:r>
              <a:rPr lang="en-US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ru-RU" sz="1400" b="1" baseline="-25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1 ч -? км</a:t>
            </a:r>
            <a:endParaRPr lang="ru-RU" sz="1400" b="1" u="sng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ru-RU" sz="1400" b="1" baseline="-25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2 ч -? км</a:t>
            </a:r>
          </a:p>
          <a:p>
            <a:r>
              <a:rPr lang="en-US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ru-RU" sz="1400" b="1" baseline="-25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3 ч -? км</a:t>
            </a:r>
          </a:p>
        </p:txBody>
      </p:sp>
    </p:spTree>
    <p:extLst>
      <p:ext uri="{BB962C8B-B14F-4D97-AF65-F5344CB8AC3E}">
        <p14:creationId xmlns:p14="http://schemas.microsoft.com/office/powerpoint/2010/main" val="205458933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28894fd3cdfd233c3e99ae538a8a45d2b0bf95"/>
</p:tagLst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19273</TotalTime>
  <Words>1190</Words>
  <Application>Microsoft Office PowerPoint</Application>
  <PresentationFormat>Произвольный</PresentationFormat>
  <Paragraphs>147</Paragraphs>
  <Slides>12</Slides>
  <Notes>12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9" baseType="lpstr">
      <vt:lpstr>Arial</vt:lpstr>
      <vt:lpstr>Calibri</vt:lpstr>
      <vt:lpstr>Cambria Math</vt:lpstr>
      <vt:lpstr>Times New Roman</vt:lpstr>
      <vt:lpstr>Trebuchet MS</vt:lpstr>
      <vt:lpstr>Wingdings 3</vt:lpstr>
      <vt:lpstr>Грань</vt:lpstr>
      <vt:lpstr>МАТЕМАТИКА</vt:lpstr>
      <vt:lpstr>ПРОВЕРКА  САМОСТОЯТЕЛЬНОЙ  РАБОТЫ</vt:lpstr>
      <vt:lpstr>РАСШИРЯЕМ  ЗНАНИЯ </vt:lpstr>
      <vt:lpstr>РАСШИРЯЕМ  ЗНАНИЯ </vt:lpstr>
      <vt:lpstr>РАСШИРЯЕМ  ЗНАНИЯ </vt:lpstr>
      <vt:lpstr>РЕШЕНИЕ  ЗАДАЧ</vt:lpstr>
      <vt:lpstr>РЕШЕНИЕ  ЗАДАЧ</vt:lpstr>
      <vt:lpstr>РЕШЕНИЕ  ЗАДАЧ</vt:lpstr>
      <vt:lpstr>РЕШЕНИЕ  ЗАДАЧ</vt:lpstr>
      <vt:lpstr>РЕШЕНИЕ  ЗАДАЧ</vt:lpstr>
      <vt:lpstr>РЕШЕНИЕ  ЗАДАЧ</vt:lpstr>
      <vt:lpstr>ЗАДАНИЯ ДЛЯ САМОСТОЯТЕЛЬНОЙ РАБОТЫ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Komilov</dc:creator>
  <cp:lastModifiedBy>Пользователь Windows</cp:lastModifiedBy>
  <cp:revision>1515</cp:revision>
  <cp:lastPrinted>2020-09-30T03:25:16Z</cp:lastPrinted>
  <dcterms:created xsi:type="dcterms:W3CDTF">2020-04-09T07:32:19Z</dcterms:created>
  <dcterms:modified xsi:type="dcterms:W3CDTF">2020-10-26T15:40:56Z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