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723" r:id="rId3"/>
    <p:sldId id="693" r:id="rId4"/>
    <p:sldId id="729" r:id="rId5"/>
    <p:sldId id="731" r:id="rId6"/>
    <p:sldId id="710" r:id="rId7"/>
    <p:sldId id="732" r:id="rId8"/>
    <p:sldId id="730" r:id="rId9"/>
    <p:sldId id="724" r:id="rId10"/>
    <p:sldId id="733" r:id="rId11"/>
    <p:sldId id="725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DDFEFF"/>
    <a:srgbClr val="FDFEFF"/>
    <a:srgbClr val="B0D1BA"/>
    <a:srgbClr val="C7C8E1"/>
    <a:srgbClr val="00A859"/>
    <a:srgbClr val="FFFAC4"/>
    <a:srgbClr val="030121"/>
    <a:srgbClr val="B89E96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601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735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737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939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388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991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665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85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629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75468" y="1046062"/>
            <a:ext cx="2185219" cy="194796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ЗАДАЧ НА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ДВИЖЕНИЕ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ДВУХ ТЕЛ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3687" y="1211017"/>
            <a:ext cx="346397" cy="17830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1026" name="Picture 2" descr="Задачи на движение">
            <a:extLst>
              <a:ext uri="{FF2B5EF4-FFF2-40B4-BE49-F238E27FC236}">
                <a16:creationId xmlns:a16="http://schemas.microsoft.com/office/drawing/2014/main" id="{1A156840-4D4F-4A23-A876-68263BD5F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87" y="1204714"/>
            <a:ext cx="2438401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6314872-E6BA-4CEA-80BC-81C329EB0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887" y="445325"/>
            <a:ext cx="2667000" cy="948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DD18A1-BF95-4DD7-B5C1-613DADD9431F}"/>
              </a:ext>
            </a:extLst>
          </p:cNvPr>
          <p:cNvSpPr txBox="1"/>
          <p:nvPr/>
        </p:nvSpPr>
        <p:spPr>
          <a:xfrm>
            <a:off x="0" y="941090"/>
            <a:ext cx="12533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км/ч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 км/ч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21 км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ч -? км</a:t>
            </a:r>
            <a:endParaRPr lang="ru-RU" sz="14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 ч -? км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 ч -? км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0B15685-BC2B-4B19-A908-C18C6852217B}"/>
                  </a:ext>
                </a:extLst>
              </p:cNvPr>
              <p:cNvSpPr txBox="1"/>
              <p:nvPr/>
            </p:nvSpPr>
            <p:spPr>
              <a:xfrm>
                <a:off x="1237458" y="954822"/>
                <a:ext cx="4529928" cy="2339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сближ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V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в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п</a:t>
                </a:r>
                <a:r>
                  <a:rPr lang="ru-RU" sz="14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сближ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12 – 5 = 7 (км/ч)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 </a:t>
                </a:r>
                <a14:m>
                  <m:oMath xmlns:m="http://schemas.openxmlformats.org/officeDocument/2006/math">
                    <m:r>
                      <a:rPr lang="en-US" alt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altLang="ru-RU" sz="1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4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= </a:t>
                </a:r>
                <a:r>
                  <a:rPr lang="en-US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7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(км)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21 – 7 = 14 (км) – </a:t>
                </a:r>
                <a:r>
                  <a:rPr lang="ru-RU" altLang="ru-RU" sz="12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через 1 ч</a:t>
                </a:r>
              </a:p>
              <a:p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3)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altLang="ru-RU" sz="1400" b="1" dirty="0"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= 14 (км)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21 – 14 = 7 (км) – </a:t>
                </a:r>
                <a:r>
                  <a:rPr lang="ru-RU" altLang="ru-RU" sz="11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через 2 ч</a:t>
                </a:r>
                <a:endParaRPr lang="ru-RU" altLang="ru-RU" sz="1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4)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:r>
                  <a:rPr lang="en-US" alt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4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alt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21 (км)   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21 – 21 = 0 (км)</a:t>
                </a:r>
                <a:r>
                  <a:rPr lang="ru-RU" altLang="ru-RU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altLang="ru-RU" sz="12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– </a:t>
                </a:r>
                <a:r>
                  <a:rPr lang="ru-RU" altLang="ru-RU" sz="105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через 3 ч</a:t>
                </a:r>
                <a:endParaRPr lang="ru-RU" altLang="ru-RU" sz="1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ru-RU" alt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Ответ: через 1 час – расстояние станет 14 км,</a:t>
                </a:r>
              </a:p>
              <a:p>
                <a:r>
                  <a:rPr lang="ru-RU" alt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через 2 часа- 7 км, через 3 часа  они встретятся </a:t>
                </a:r>
              </a:p>
              <a:p>
                <a:endParaRPr lang="ru-RU" altLang="ru-RU" sz="14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0B15685-BC2B-4B19-A908-C18C68522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458" y="954822"/>
                <a:ext cx="4529928" cy="2339102"/>
              </a:xfrm>
              <a:prstGeom prst="rect">
                <a:avLst/>
              </a:prstGeom>
              <a:blipFill>
                <a:blip r:embed="rId4"/>
                <a:stretch>
                  <a:fillRect l="-808" t="-7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986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37F41F-763E-48AD-8565-2B8EA34A4B55}"/>
              </a:ext>
            </a:extLst>
          </p:cNvPr>
          <p:cNvSpPr/>
          <p:nvPr/>
        </p:nvSpPr>
        <p:spPr>
          <a:xfrm>
            <a:off x="-1" y="329716"/>
            <a:ext cx="570388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474.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Две машины выехали из города в одном направлении . Скорость первого автомобиля составляет 60 км / ч, а второго - 90 км / ч. Вторая машина отправилась с опозданием на 2 часа. Может ли вторая машина добраться до первой машины? Сколько часов для этого понадобится? Как далеко отъедут они от города? Ответьте на вопросы, используя рисунок и таблицу.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09C121-2989-460B-9EA1-B095D8156F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962" t="29718"/>
          <a:stretch/>
        </p:blipFill>
        <p:spPr>
          <a:xfrm>
            <a:off x="587026" y="1267039"/>
            <a:ext cx="2655887" cy="5281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E2BFC6-AC0B-4E1F-B640-D7731DC433B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70" t="4794" b="-1"/>
          <a:stretch/>
        </p:blipFill>
        <p:spPr>
          <a:xfrm>
            <a:off x="130175" y="1793743"/>
            <a:ext cx="3886199" cy="1400446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1E88C5E-5F7E-49B4-A290-E7AD725539C4}"/>
              </a:ext>
            </a:extLst>
          </p:cNvPr>
          <p:cNvSpPr/>
          <p:nvPr/>
        </p:nvSpPr>
        <p:spPr>
          <a:xfrm>
            <a:off x="4016374" y="1398191"/>
            <a:ext cx="1792350" cy="18466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Ответы: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2 машина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доберётся до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первой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2) понадобится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4 часа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3) от города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отъедут на 360 км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09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1FE7200-1490-4FDE-BDE4-9DEB46FE64AA}"/>
              </a:ext>
            </a:extLst>
          </p:cNvPr>
          <p:cNvSpPr/>
          <p:nvPr/>
        </p:nvSpPr>
        <p:spPr>
          <a:xfrm>
            <a:off x="95345" y="414893"/>
            <a:ext cx="56387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475.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Из двух туристических баз, находящихся на расстоянии 27 км друг от друга, одновременно вышли две группы туристов. Первая группа движется со скоростью 4 км / ч, а вторая - со </a:t>
            </a:r>
            <a:r>
              <a:rPr lang="ru-RU" sz="1200" b="1">
                <a:solidFill>
                  <a:srgbClr val="211D1E"/>
                </a:solidFill>
                <a:latin typeface="Arial" panose="020B0604020202020204" pitchFamily="34" charset="0"/>
              </a:rPr>
              <a:t>скоростью 5 км / ч. </a:t>
            </a:r>
            <a:endParaRPr lang="en-US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Через какое время они встретятся? </a:t>
            </a: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476.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Два трактора одновременно выехали из села в противоположных направлениях. Скорость первого трактора равна 34 км / ч, а другого - 32 км / ч. Сколько часов спустя расстояние между ними будет равным 132 км?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CDE68A-CFCA-4FD6-A107-E8056C6BA2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657" t="7643"/>
          <a:stretch/>
        </p:blipFill>
        <p:spPr>
          <a:xfrm>
            <a:off x="369887" y="1189464"/>
            <a:ext cx="4865687" cy="112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2051CF1-8086-4D65-A82D-F639F19DDD23}"/>
              </a:ext>
            </a:extLst>
          </p:cNvPr>
          <p:cNvSpPr/>
          <p:nvPr/>
        </p:nvSpPr>
        <p:spPr>
          <a:xfrm>
            <a:off x="95617" y="358580"/>
            <a:ext cx="55777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468. 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Найдите неизвестные в таблице. Составьте задачи, обратные данной и решите их. </a:t>
            </a:r>
            <a:endParaRPr lang="ru-RU" sz="1200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D6FFB41-63E6-4716-AF2D-095F967689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-5432" b="-1"/>
          <a:stretch/>
        </p:blipFill>
        <p:spPr>
          <a:xfrm>
            <a:off x="163938" y="810240"/>
            <a:ext cx="5475287" cy="8382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F108F1C-388F-4481-B739-D398C8C16475}"/>
              </a:ext>
            </a:extLst>
          </p:cNvPr>
          <p:cNvSpPr/>
          <p:nvPr/>
        </p:nvSpPr>
        <p:spPr>
          <a:xfrm>
            <a:off x="44390" y="1648440"/>
            <a:ext cx="57205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469.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Велосипедист проехал 64 км за 4 часа. Скорость мотоциклиста больше скорости велосипедиста на 25 км / ч. Какое расстояние проедет мотоциклист за 3 часа?     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123 км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470.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Расстояние между Ташкентом и Бухарой составляет</a:t>
            </a:r>
            <a:r>
              <a:rPr lang="en-US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около </a:t>
            </a:r>
            <a:r>
              <a:rPr lang="en-US" sz="1200" b="1" dirty="0">
                <a:solidFill>
                  <a:srgbClr val="221E1F"/>
                </a:solidFill>
                <a:latin typeface="Arial" panose="020B0604020202020204" pitchFamily="34" charset="0"/>
              </a:rPr>
              <a:t>6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00 км. Скорость автомобиля - </a:t>
            </a:r>
            <a:r>
              <a:rPr lang="en-US" sz="1200" b="1" dirty="0">
                <a:solidFill>
                  <a:srgbClr val="221E1F"/>
                </a:solidFill>
                <a:latin typeface="Arial" panose="020B0604020202020204" pitchFamily="34" charset="0"/>
              </a:rPr>
              <a:t>6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0 км / час, скорость мотоциклиста - 50 км / час. На сколько часов автомобиль прибудет в Бухару раньше мотоциклиста?      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на 2 часа раньше прибудет автомобиль</a:t>
            </a:r>
            <a:endParaRPr lang="ru-RU" sz="1200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41590-73A8-45D8-910B-4DCDA84E7642}"/>
              </a:ext>
            </a:extLst>
          </p:cNvPr>
          <p:cNvSpPr txBox="1"/>
          <p:nvPr/>
        </p:nvSpPr>
        <p:spPr>
          <a:xfrm>
            <a:off x="4256087" y="1259252"/>
            <a:ext cx="1066800" cy="369332"/>
          </a:xfrm>
          <a:prstGeom prst="rect">
            <a:avLst/>
          </a:prstGeom>
          <a:solidFill>
            <a:srgbClr val="C7C8E1"/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часа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2CA176-9D43-41DE-B83C-EFE570DE5841}"/>
              </a:ext>
            </a:extLst>
          </p:cNvPr>
          <p:cNvSpPr txBox="1"/>
          <p:nvPr/>
        </p:nvSpPr>
        <p:spPr>
          <a:xfrm>
            <a:off x="3152988" y="1435741"/>
            <a:ext cx="463549" cy="253916"/>
          </a:xfrm>
          <a:prstGeom prst="rect">
            <a:avLst/>
          </a:prstGeom>
          <a:solidFill>
            <a:srgbClr val="B0D1BA"/>
          </a:solidFill>
        </p:spPr>
        <p:txBody>
          <a:bodyPr wrap="square" rtlCol="0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05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4E0D11C-9D2B-4BAC-B702-2E11934F8781}"/>
              </a:ext>
            </a:extLst>
          </p:cNvPr>
          <p:cNvCxnSpPr>
            <a:cxnSpLocks/>
          </p:cNvCxnSpPr>
          <p:nvPr/>
        </p:nvCxnSpPr>
        <p:spPr>
          <a:xfrm flipV="1">
            <a:off x="2825087" y="1435740"/>
            <a:ext cx="1167987" cy="177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5E45CE8-34C9-4C47-8C30-040B28E40126}"/>
              </a:ext>
            </a:extLst>
          </p:cNvPr>
          <p:cNvCxnSpPr/>
          <p:nvPr/>
        </p:nvCxnSpPr>
        <p:spPr>
          <a:xfrm>
            <a:off x="3036887" y="1648440"/>
            <a:ext cx="5796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FA09422-8516-4809-8B7E-4A152675406D}"/>
              </a:ext>
            </a:extLst>
          </p:cNvPr>
          <p:cNvCxnSpPr>
            <a:cxnSpLocks/>
          </p:cNvCxnSpPr>
          <p:nvPr/>
        </p:nvCxnSpPr>
        <p:spPr>
          <a:xfrm>
            <a:off x="211671" y="1639330"/>
            <a:ext cx="3757084" cy="30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48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РАСШИРЯЕМ  ЗНАНИЯ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AFD1637-C9B9-4E10-9C1B-31CA57FC7A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299" t="4882"/>
          <a:stretch/>
        </p:blipFill>
        <p:spPr>
          <a:xfrm>
            <a:off x="527048" y="1027018"/>
            <a:ext cx="4713287" cy="112450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2683720-D74B-4375-AFFA-51157D4BCE4C}"/>
              </a:ext>
            </a:extLst>
          </p:cNvPr>
          <p:cNvSpPr/>
          <p:nvPr/>
        </p:nvSpPr>
        <p:spPr>
          <a:xfrm>
            <a:off x="0" y="390250"/>
            <a:ext cx="57689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     Из пункта А два пешехода одновременно отправились в путь в противоположных направлениях. Скорость первого пешехода - 6 км / ч, скорость второго - 4 км / ч. На каком расстоянии друг от друга они будут через 2 часа ?</a:t>
            </a:r>
            <a:endParaRPr lang="ru-RU" sz="1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4D7DBC8-8A1D-444E-83F7-CD98511F423A}"/>
                  </a:ext>
                </a:extLst>
              </p:cNvPr>
              <p:cNvSpPr/>
              <p:nvPr/>
            </p:nvSpPr>
            <p:spPr>
              <a:xfrm>
                <a:off x="32028" y="2151526"/>
                <a:ext cx="2927789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способ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1) 6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= 12 (км)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 1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пешехода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4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= 8 (км)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пешехода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3) 8 + 12 = 20 (км) –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через 2 ч</a:t>
                </a:r>
                <a:endParaRPr lang="ru-RU" sz="1400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04D7DBC8-8A1D-444E-83F7-CD98511F42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8" y="2151526"/>
                <a:ext cx="2927789" cy="954107"/>
              </a:xfrm>
              <a:prstGeom prst="rect">
                <a:avLst/>
              </a:prstGeom>
              <a:blipFill>
                <a:blip r:embed="rId4"/>
                <a:stretch>
                  <a:fillRect l="-624" t="-1282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4038C34-DDF7-49AF-9DB9-904500C17133}"/>
                  </a:ext>
                </a:extLst>
              </p:cNvPr>
              <p:cNvSpPr/>
              <p:nvPr/>
            </p:nvSpPr>
            <p:spPr>
              <a:xfrm>
                <a:off x="2869314" y="2151525"/>
                <a:ext cx="2866041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способ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4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+ </a:t>
                </a:r>
                <a:r>
                  <a:rPr lang="ru-RU" alt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8 (км/ч)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удаления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10</a:t>
                </a:r>
                <a:r>
                  <a:rPr lang="en-US" altLang="ru-RU" sz="14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= 20 (км)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S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через 2 ч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20 км</a:t>
                </a:r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4038C34-DDF7-49AF-9DB9-904500C171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9314" y="2151525"/>
                <a:ext cx="2866041" cy="954107"/>
              </a:xfrm>
              <a:prstGeom prst="rect">
                <a:avLst/>
              </a:prstGeom>
              <a:blipFill>
                <a:blip r:embed="rId5"/>
                <a:stretch>
                  <a:fillRect l="-638" t="-1282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30F695-8248-46C2-A737-4128D769732F}"/>
              </a:ext>
            </a:extLst>
          </p:cNvPr>
          <p:cNvSpPr/>
          <p:nvPr/>
        </p:nvSpPr>
        <p:spPr>
          <a:xfrm>
            <a:off x="3189287" y="2003425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0FAE4C5-B0C5-4816-A1F8-0F167324E7E6}"/>
              </a:ext>
            </a:extLst>
          </p:cNvPr>
          <p:cNvSpPr/>
          <p:nvPr/>
        </p:nvSpPr>
        <p:spPr>
          <a:xfrm>
            <a:off x="1512887" y="2117725"/>
            <a:ext cx="861407" cy="8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81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РАСШИРЯЕМ  ЗНАНИЯ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6202CA3-5BAB-4B2E-9CE9-7A49BA5CE7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78" t="7885" b="1"/>
          <a:stretch/>
        </p:blipFill>
        <p:spPr>
          <a:xfrm>
            <a:off x="592773" y="1177475"/>
            <a:ext cx="4343400" cy="107721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E81A8FD-A781-4A4A-A938-265389E2A6F5}"/>
              </a:ext>
            </a:extLst>
          </p:cNvPr>
          <p:cNvSpPr/>
          <p:nvPr/>
        </p:nvSpPr>
        <p:spPr>
          <a:xfrm>
            <a:off x="65087" y="362955"/>
            <a:ext cx="570229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Два пешехода из двух населенных пунктов одновременно отправились в путь навстречу друг  другу. Расстояние между населенными пунктами равно 27 км. Скорость первого пешехода равна 5 км / ч, а второго - 4 км / ч. Через какое время они встретятся ?</a:t>
            </a:r>
            <a:endParaRPr lang="ru-RU" sz="1400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A4EF152-BDC6-4DAE-BDC8-619020D4787B}"/>
              </a:ext>
            </a:extLst>
          </p:cNvPr>
          <p:cNvSpPr/>
          <p:nvPr/>
        </p:nvSpPr>
        <p:spPr>
          <a:xfrm>
            <a:off x="970278" y="2145407"/>
            <a:ext cx="389191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1) 5</a:t>
            </a:r>
            <a:r>
              <a:rPr lang="en-US" altLang="ru-RU" sz="1600" b="1" dirty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ru-RU" altLang="ru-RU" sz="1600" b="1" dirty="0">
                <a:solidFill>
                  <a:srgbClr val="0070C0"/>
                </a:solidFill>
                <a:ea typeface="Cambria Math" panose="02040503050406030204" pitchFamily="18" charset="0"/>
              </a:rPr>
              <a:t>+ </a:t>
            </a:r>
            <a:r>
              <a:rPr lang="ru-RU" altLang="ru-RU" sz="1600" b="1" dirty="0">
                <a:solidFill>
                  <a:srgbClr val="0070C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9 (км/ч)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сближения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27</a:t>
            </a:r>
            <a:r>
              <a:rPr lang="en-US" altLang="ru-RU" sz="1600" b="1" dirty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ru-RU" altLang="ru-RU" sz="1600" b="1" dirty="0">
                <a:solidFill>
                  <a:srgbClr val="0070C0"/>
                </a:solidFill>
                <a:ea typeface="Cambria Math" panose="02040503050406030204" pitchFamily="18" charset="0"/>
              </a:rPr>
              <a:t>: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= 3 (ч)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встречи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через 3 часа они встретятся</a:t>
            </a:r>
          </a:p>
        </p:txBody>
      </p:sp>
    </p:spTree>
    <p:extLst>
      <p:ext uri="{BB962C8B-B14F-4D97-AF65-F5344CB8AC3E}">
        <p14:creationId xmlns:p14="http://schemas.microsoft.com/office/powerpoint/2010/main" val="36931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РАСШИРЯЕМ  ЗНАНИЯ </a:t>
            </a:r>
          </a:p>
        </p:txBody>
      </p:sp>
      <p:pic>
        <p:nvPicPr>
          <p:cNvPr id="2050" name="Picture 2" descr="https://theslide.ru/img/thumbs/38e339805e17be0cc63fcaa3104b0eba-800x.jpg">
            <a:extLst>
              <a:ext uri="{FF2B5EF4-FFF2-40B4-BE49-F238E27FC236}">
                <a16:creationId xmlns:a16="http://schemas.microsoft.com/office/drawing/2014/main" id="{508E77F8-67D4-4475-87E5-3A91018975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9" t="3033" r="11229" b="10078"/>
          <a:stretch/>
        </p:blipFill>
        <p:spPr bwMode="auto">
          <a:xfrm>
            <a:off x="73056" y="621153"/>
            <a:ext cx="3733800" cy="235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D593AA-D12E-4545-8C79-159F2873C8ED}"/>
              </a:ext>
            </a:extLst>
          </p:cNvPr>
          <p:cNvSpPr txBox="1"/>
          <p:nvPr/>
        </p:nvSpPr>
        <p:spPr>
          <a:xfrm>
            <a:off x="73056" y="599075"/>
            <a:ext cx="228600" cy="369332"/>
          </a:xfrm>
          <a:prstGeom prst="rect">
            <a:avLst/>
          </a:prstGeom>
          <a:solidFill>
            <a:srgbClr val="DDFEFF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Правая фигурная скобка 3">
            <a:extLst>
              <a:ext uri="{FF2B5EF4-FFF2-40B4-BE49-F238E27FC236}">
                <a16:creationId xmlns:a16="http://schemas.microsoft.com/office/drawing/2014/main" id="{104E7A69-32BF-4A0D-BA13-BDB8C99E7C9B}"/>
              </a:ext>
            </a:extLst>
          </p:cNvPr>
          <p:cNvSpPr/>
          <p:nvPr/>
        </p:nvSpPr>
        <p:spPr>
          <a:xfrm rot="5400000">
            <a:off x="1305365" y="729103"/>
            <a:ext cx="186443" cy="1905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CB3C0E-BB38-4C74-BFFF-A90DB750D9B6}"/>
              </a:ext>
            </a:extLst>
          </p:cNvPr>
          <p:cNvSpPr txBox="1"/>
          <p:nvPr/>
        </p:nvSpPr>
        <p:spPr>
          <a:xfrm>
            <a:off x="1131887" y="1709020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28 км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08702-9C53-4953-9CD5-A2887D422759}"/>
              </a:ext>
            </a:extLst>
          </p:cNvPr>
          <p:cNvSpPr txBox="1"/>
          <p:nvPr/>
        </p:nvSpPr>
        <p:spPr>
          <a:xfrm>
            <a:off x="522288" y="829907"/>
            <a:ext cx="1158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= 30 км/ч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F23C0E-D954-4DB1-9B63-96F8534310DC}"/>
              </a:ext>
            </a:extLst>
          </p:cNvPr>
          <p:cNvSpPr txBox="1"/>
          <p:nvPr/>
        </p:nvSpPr>
        <p:spPr>
          <a:xfrm>
            <a:off x="2351087" y="862657"/>
            <a:ext cx="12351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= 16 км/ч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32BFB4-671E-478B-97EA-CCCDDBD13FD5}"/>
              </a:ext>
            </a:extLst>
          </p:cNvPr>
          <p:cNvSpPr txBox="1"/>
          <p:nvPr/>
        </p:nvSpPr>
        <p:spPr>
          <a:xfrm>
            <a:off x="2779139" y="1311382"/>
            <a:ext cx="1158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встречи 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CF3235-3B76-4848-BD50-789031E45C42}"/>
              </a:ext>
            </a:extLst>
          </p:cNvPr>
          <p:cNvSpPr txBox="1"/>
          <p:nvPr/>
        </p:nvSpPr>
        <p:spPr>
          <a:xfrm>
            <a:off x="3819788" y="388106"/>
            <a:ext cx="20446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сближ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30 – 16 = 14 (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км/ч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28 : 14 = 2 (ч)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через 2 часа встретятся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FC86FE-CC41-4C6F-9E85-F11CB262336F}"/>
              </a:ext>
            </a:extLst>
          </p:cNvPr>
          <p:cNvSpPr txBox="1"/>
          <p:nvPr/>
        </p:nvSpPr>
        <p:spPr>
          <a:xfrm>
            <a:off x="1939956" y="2162188"/>
            <a:ext cx="1158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= 30 км/ч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86AF68-4C4F-4F7D-B4BB-2FC82C8ED695}"/>
              </a:ext>
            </a:extLst>
          </p:cNvPr>
          <p:cNvSpPr txBox="1"/>
          <p:nvPr/>
        </p:nvSpPr>
        <p:spPr>
          <a:xfrm>
            <a:off x="470230" y="2256300"/>
            <a:ext cx="12351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= 16 км/ч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33B8FC-6F7E-497F-A6E1-6F01D6C63A2C}"/>
              </a:ext>
            </a:extLst>
          </p:cNvPr>
          <p:cNvSpPr txBox="1"/>
          <p:nvPr/>
        </p:nvSpPr>
        <p:spPr>
          <a:xfrm>
            <a:off x="979487" y="3037262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28 км</a:t>
            </a:r>
          </a:p>
        </p:txBody>
      </p:sp>
      <p:sp>
        <p:nvSpPr>
          <p:cNvPr id="16" name="Правая фигурная скобка 15">
            <a:extLst>
              <a:ext uri="{FF2B5EF4-FFF2-40B4-BE49-F238E27FC236}">
                <a16:creationId xmlns:a16="http://schemas.microsoft.com/office/drawing/2014/main" id="{EE1C98CF-AA22-453E-9989-D09722FACAED}"/>
              </a:ext>
            </a:extLst>
          </p:cNvPr>
          <p:cNvSpPr/>
          <p:nvPr/>
        </p:nvSpPr>
        <p:spPr>
          <a:xfrm rot="5400000">
            <a:off x="1116132" y="2269471"/>
            <a:ext cx="153778" cy="149387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A57D3E-FFCA-4C61-B7A0-192C46F6C694}"/>
              </a:ext>
            </a:extLst>
          </p:cNvPr>
          <p:cNvSpPr txBox="1"/>
          <p:nvPr/>
        </p:nvSpPr>
        <p:spPr>
          <a:xfrm>
            <a:off x="3835251" y="1881684"/>
            <a:ext cx="204469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удален =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30 – 16 = 14 (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км/ч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28 : 14 = 2 (ч)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через 2 часа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FDC7DA-3FEB-49BB-96C1-BDA583ECA9D4}"/>
              </a:ext>
            </a:extLst>
          </p:cNvPr>
          <p:cNvSpPr txBox="1"/>
          <p:nvPr/>
        </p:nvSpPr>
        <p:spPr>
          <a:xfrm>
            <a:off x="2280557" y="2520893"/>
            <a:ext cx="1760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Через сколько часов между ними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будет 28 км ?</a:t>
            </a:r>
          </a:p>
        </p:txBody>
      </p:sp>
    </p:spTree>
    <p:extLst>
      <p:ext uri="{BB962C8B-B14F-4D97-AF65-F5344CB8AC3E}">
        <p14:creationId xmlns:p14="http://schemas.microsoft.com/office/powerpoint/2010/main" val="197870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7974991-ECF0-4CE8-B470-D967E01B2CC5}"/>
              </a:ext>
            </a:extLst>
          </p:cNvPr>
          <p:cNvSpPr/>
          <p:nvPr/>
        </p:nvSpPr>
        <p:spPr>
          <a:xfrm>
            <a:off x="64292" y="411944"/>
            <a:ext cx="563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471.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Два велосипедиста отправились в разные стороны одновременно. Через 3 часа расстояние между ними стало равным 99 км. Скорость одного из велосипедистов равна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15 км / ч. Найдите скорость второго велосипедиста </a:t>
            </a:r>
            <a:endParaRPr lang="ru-RU" sz="14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E189273-132B-4358-BC39-53D06D0D6E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62" t="10399" r="10963"/>
          <a:stretch/>
        </p:blipFill>
        <p:spPr>
          <a:xfrm>
            <a:off x="217487" y="1622425"/>
            <a:ext cx="3657600" cy="13131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1CC1A7-2AD8-469D-BE50-01929EC77C00}"/>
              </a:ext>
            </a:extLst>
          </p:cNvPr>
          <p:cNvSpPr txBox="1"/>
          <p:nvPr/>
        </p:nvSpPr>
        <p:spPr>
          <a:xfrm>
            <a:off x="4103687" y="141286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 км/ч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99 км</a:t>
            </a:r>
          </a:p>
          <a:p>
            <a:r>
              <a:rPr lang="en-US" sz="14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 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? км/ч</a:t>
            </a:r>
            <a:endParaRPr lang="en-US" sz="14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22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E189273-132B-4358-BC39-53D06D0D6E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62" t="10399" r="10963"/>
          <a:stretch/>
        </p:blipFill>
        <p:spPr>
          <a:xfrm>
            <a:off x="979487" y="446988"/>
            <a:ext cx="3657600" cy="94683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1CC1A7-2AD8-469D-BE50-01929EC77C00}"/>
              </a:ext>
            </a:extLst>
          </p:cNvPr>
          <p:cNvSpPr txBox="1"/>
          <p:nvPr/>
        </p:nvSpPr>
        <p:spPr>
          <a:xfrm>
            <a:off x="65087" y="12809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 15 км/ч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= 99 км</a:t>
            </a:r>
          </a:p>
          <a:p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 = 3 ч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- ? км/ч</a:t>
            </a:r>
            <a:endParaRPr lang="en-US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B5AE07-6902-40CF-88CC-CA915D7238F0}"/>
                  </a:ext>
                </a:extLst>
              </p:cNvPr>
              <p:cNvSpPr txBox="1"/>
              <p:nvPr/>
            </p:nvSpPr>
            <p:spPr>
              <a:xfrm>
                <a:off x="1208087" y="1267168"/>
                <a:ext cx="4560888" cy="16927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4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15</a:t>
                </a:r>
                <a:r>
                  <a:rPr lang="en-US" altLang="ru-RU" sz="1400" b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 45 (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км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–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расстояние 1 вел.</a:t>
                </a: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sz="14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99 – 45 = 54 (км) – расстояние 2 вел.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54 : 3 = 18 (км/ч) – скорость 2 вел.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18 км/ч – скорость 2 велосипедиста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B5AE07-6902-40CF-88CC-CA915D7238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087" y="1267168"/>
                <a:ext cx="4560888" cy="1692771"/>
              </a:xfrm>
              <a:prstGeom prst="rect">
                <a:avLst/>
              </a:prstGeom>
              <a:blipFill>
                <a:blip r:embed="rId4"/>
                <a:stretch>
                  <a:fillRect l="-668" t="-1079" b="-35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61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88DE1E7-7007-4F47-8F42-690DB44591A5}"/>
              </a:ext>
            </a:extLst>
          </p:cNvPr>
          <p:cNvSpPr/>
          <p:nvPr/>
        </p:nvSpPr>
        <p:spPr>
          <a:xfrm>
            <a:off x="0" y="327025"/>
            <a:ext cx="56387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472.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Из одного пункта два лыжника одновременно отправились в путь в противоположных направлениях . Скорость первого лыжника - 11 км/ ч, скорость второго - 12 км / ч. Через сколько часов они окажутся на расстоянии 46 км друг от друга ?</a:t>
            </a:r>
            <a:endParaRPr lang="ru-RU" sz="12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CC9E0A-A42C-4F24-9E4C-7DA133ED8F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162" t="29121" b="-1"/>
          <a:stretch/>
        </p:blipFill>
        <p:spPr>
          <a:xfrm>
            <a:off x="1331653" y="1155438"/>
            <a:ext cx="3276600" cy="8309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901439-209F-4015-8CFE-20F9288450C3}"/>
              </a:ext>
            </a:extLst>
          </p:cNvPr>
          <p:cNvSpPr txBox="1"/>
          <p:nvPr/>
        </p:nvSpPr>
        <p:spPr>
          <a:xfrm>
            <a:off x="141287" y="1851025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 км/ч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км/ч</a:t>
            </a:r>
          </a:p>
          <a:p>
            <a:r>
              <a:rPr lang="en-US" sz="14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46 км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? ч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CEBD43-1A4C-4B57-884E-9279B687BA5A}"/>
              </a:ext>
            </a:extLst>
          </p:cNvPr>
          <p:cNvSpPr txBox="1"/>
          <p:nvPr/>
        </p:nvSpPr>
        <p:spPr>
          <a:xfrm>
            <a:off x="3646487" y="1239147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F919C2-D4C0-4C98-8A18-AA2634D998B5}"/>
              </a:ext>
            </a:extLst>
          </p:cNvPr>
          <p:cNvSpPr txBox="1"/>
          <p:nvPr/>
        </p:nvSpPr>
        <p:spPr>
          <a:xfrm>
            <a:off x="1360487" y="1806853"/>
            <a:ext cx="251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удал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V</a:t>
            </a:r>
            <a:r>
              <a:rPr lang="ru-RU" sz="1400" b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удал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11 + 12 = 23 (км/ч)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ru-RU" sz="1400" b="1" dirty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ru-RU" altLang="ru-RU" sz="1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</a:t>
            </a:r>
            <a:r>
              <a:rPr lang="en-US" altLang="ru-RU" sz="1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S</a:t>
            </a:r>
            <a:r>
              <a:rPr lang="ru-RU" altLang="ru-RU" sz="1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altLang="ru-RU" sz="1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V</a:t>
            </a:r>
            <a:endParaRPr lang="ru-RU" altLang="ru-RU" sz="14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ru-RU" sz="1400" b="1" dirty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ru-RU" altLang="ru-RU" sz="1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46 : 23 = 2 (ч)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через 2 часа 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71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3320C93-2886-4E54-A32D-885E711B74AD}"/>
              </a:ext>
            </a:extLst>
          </p:cNvPr>
          <p:cNvSpPr/>
          <p:nvPr/>
        </p:nvSpPr>
        <p:spPr>
          <a:xfrm>
            <a:off x="64292" y="396281"/>
            <a:ext cx="5638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473.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Из пункта А выехал велосипедист, а из пункта В – пешеход в том же направлении. Расстояние между пунктами равно 21 км. Скорость велосипедиста равна 12 км / ч, а пешехода - 5 км / ч. На сколько сократится расстояние между ними через а) 1 час; б) 2 часа; в) 3 часа?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6314872-E6BA-4CEA-80BC-81C329EB0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84" y="1602234"/>
            <a:ext cx="3880200" cy="13208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DD18A1-BF95-4DD7-B5C1-613DADD9431F}"/>
              </a:ext>
            </a:extLst>
          </p:cNvPr>
          <p:cNvSpPr txBox="1"/>
          <p:nvPr/>
        </p:nvSpPr>
        <p:spPr>
          <a:xfrm>
            <a:off x="4103686" y="1601536"/>
            <a:ext cx="15994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км/ч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 км/ч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21 км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ч -? км</a:t>
            </a:r>
            <a:endParaRPr lang="ru-RU" sz="14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 ч -? км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 ч -? км</a:t>
            </a:r>
          </a:p>
        </p:txBody>
      </p:sp>
    </p:spTree>
    <p:extLst>
      <p:ext uri="{BB962C8B-B14F-4D97-AF65-F5344CB8AC3E}">
        <p14:creationId xmlns:p14="http://schemas.microsoft.com/office/powerpoint/2010/main" val="20545893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19273</TotalTime>
  <Words>1190</Words>
  <Application>Microsoft Office PowerPoint</Application>
  <PresentationFormat>Произвольный</PresentationFormat>
  <Paragraphs>147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РАСШИРЯЕМ  ЗНАНИЯ </vt:lpstr>
      <vt:lpstr>РАСШИРЯЕМ  ЗНАНИЯ </vt:lpstr>
      <vt:lpstr>РАСШИРЯЕМ  ЗНАНИЯ 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1515</cp:revision>
  <cp:lastPrinted>2020-09-30T03:25:16Z</cp:lastPrinted>
  <dcterms:created xsi:type="dcterms:W3CDTF">2020-04-09T07:32:19Z</dcterms:created>
  <dcterms:modified xsi:type="dcterms:W3CDTF">2020-10-26T15:40:56Z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