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6"/>
  </p:notesMasterIdLst>
  <p:handoutMasterIdLst>
    <p:handoutMasterId r:id="rId17"/>
  </p:handoutMasterIdLst>
  <p:sldIdLst>
    <p:sldId id="528" r:id="rId2"/>
    <p:sldId id="723" r:id="rId3"/>
    <p:sldId id="678" r:id="rId4"/>
    <p:sldId id="725" r:id="rId5"/>
    <p:sldId id="727" r:id="rId6"/>
    <p:sldId id="726" r:id="rId7"/>
    <p:sldId id="724" r:id="rId8"/>
    <p:sldId id="730" r:id="rId9"/>
    <p:sldId id="731" r:id="rId10"/>
    <p:sldId id="732" r:id="rId11"/>
    <p:sldId id="728" r:id="rId12"/>
    <p:sldId id="729" r:id="rId13"/>
    <p:sldId id="733" r:id="rId14"/>
    <p:sldId id="480" r:id="rId15"/>
  </p:sldIdLst>
  <p:sldSz cx="5768975" cy="3244850"/>
  <p:notesSz cx="9866313" cy="6735763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BAB9D9"/>
    <a:srgbClr val="FAD2C9"/>
    <a:srgbClr val="FFFAC4"/>
    <a:srgbClr val="030121"/>
    <a:srgbClr val="B89E96"/>
    <a:srgbClr val="FFCCCC"/>
    <a:srgbClr val="FFFF99"/>
    <a:srgbClr val="7C84D2"/>
    <a:srgbClr val="EDF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4660"/>
  </p:normalViewPr>
  <p:slideViewPr>
    <p:cSldViewPr>
      <p:cViewPr varScale="1">
        <p:scale>
          <a:sx n="140" d="100"/>
          <a:sy n="140" d="100"/>
        </p:scale>
        <p:origin x="996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8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75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6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2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14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4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2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5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8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7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8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24.10.2020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35921" y="1400418"/>
            <a:ext cx="2185219" cy="1306762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РЕШЕНИЕ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ЗАДАЧ</a:t>
            </a: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93687" y="1495510"/>
            <a:ext cx="346397" cy="11543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30AF67-73C2-45A4-98AB-193CDF888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6" t="6371"/>
          <a:stretch/>
        </p:blipFill>
        <p:spPr>
          <a:xfrm>
            <a:off x="2921140" y="1272493"/>
            <a:ext cx="2667001" cy="13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15DE3-C1B0-4554-894E-A017C186E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3" t="1524" r="-385" b="6728"/>
          <a:stretch/>
        </p:blipFill>
        <p:spPr>
          <a:xfrm>
            <a:off x="102391" y="469860"/>
            <a:ext cx="5562600" cy="1143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A60B139-48EE-409F-AC41-879DEDB4ACE6}"/>
              </a:ext>
            </a:extLst>
          </p:cNvPr>
          <p:cNvCxnSpPr>
            <a:cxnSpLocks/>
          </p:cNvCxnSpPr>
          <p:nvPr/>
        </p:nvCxnSpPr>
        <p:spPr>
          <a:xfrm>
            <a:off x="140491" y="159390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0E9148-0C85-458D-9124-A778E165C729}"/>
              </a:ext>
            </a:extLst>
          </p:cNvPr>
          <p:cNvSpPr txBox="1"/>
          <p:nvPr/>
        </p:nvSpPr>
        <p:spPr>
          <a:xfrm>
            <a:off x="1970087" y="1220179"/>
            <a:ext cx="609600" cy="338554"/>
          </a:xfrm>
          <a:prstGeom prst="rect">
            <a:avLst/>
          </a:prstGeom>
          <a:solidFill>
            <a:srgbClr val="FAD2C9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19A4B8E-68B6-4D2C-94D7-976576A641C8}"/>
                  </a:ext>
                </a:extLst>
              </p:cNvPr>
              <p:cNvSpPr/>
              <p:nvPr/>
            </p:nvSpPr>
            <p:spPr>
              <a:xfrm>
                <a:off x="1422306" y="1707600"/>
                <a:ext cx="324672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ОБРАТНАЯ ЗАДАЧА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63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= 252 (км)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 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252 : 42 = 6 (ч)</a:t>
                </a:r>
              </a:p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Ответ: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6 ч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19A4B8E-68B6-4D2C-94D7-976576A64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06" y="1707600"/>
                <a:ext cx="3246723" cy="1569660"/>
              </a:xfrm>
              <a:prstGeom prst="rect">
                <a:avLst/>
              </a:prstGeom>
              <a:blipFill>
                <a:blip r:embed="rId4"/>
                <a:stretch>
                  <a:fillRect l="-938" t="-1163" b="-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069838-CFBD-4D62-BC00-1677884845F9}"/>
              </a:ext>
            </a:extLst>
          </p:cNvPr>
          <p:cNvSpPr/>
          <p:nvPr/>
        </p:nvSpPr>
        <p:spPr>
          <a:xfrm>
            <a:off x="4447383" y="1141517"/>
            <a:ext cx="975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7C7A9-EBB6-4723-B27C-8E58D87BF42A}"/>
              </a:ext>
            </a:extLst>
          </p:cNvPr>
          <p:cNvSpPr txBox="1"/>
          <p:nvPr/>
        </p:nvSpPr>
        <p:spPr>
          <a:xfrm>
            <a:off x="3208735" y="919734"/>
            <a:ext cx="304800" cy="261610"/>
          </a:xfrm>
          <a:prstGeom prst="rect">
            <a:avLst/>
          </a:prstGeom>
          <a:solidFill>
            <a:srgbClr val="BAB9D9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8D096A-88B3-43D6-BA0F-EAA28810AD43}"/>
              </a:ext>
            </a:extLst>
          </p:cNvPr>
          <p:cNvSpPr/>
          <p:nvPr/>
        </p:nvSpPr>
        <p:spPr>
          <a:xfrm>
            <a:off x="2966963" y="86587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69F5B0-8E8B-490A-9779-6A0400084E32}"/>
              </a:ext>
            </a:extLst>
          </p:cNvPr>
          <p:cNvSpPr/>
          <p:nvPr/>
        </p:nvSpPr>
        <p:spPr>
          <a:xfrm>
            <a:off x="65087" y="395321"/>
            <a:ext cx="5702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467. </a:t>
            </a:r>
            <a:r>
              <a:rPr lang="ru-RU" sz="1200" b="1" dirty="0">
                <a:solidFill>
                  <a:srgbClr val="221E1F"/>
                </a:solidFill>
                <a:latin typeface="Arial" panose="020B0604020202020204" pitchFamily="34" charset="0"/>
              </a:rPr>
              <a:t>Расстояние между Ташкентом и Самаркандом составляет 300 км. Скорость поезда «</a:t>
            </a:r>
            <a:r>
              <a:rPr lang="ru-RU" sz="1200" b="1" dirty="0" err="1">
                <a:solidFill>
                  <a:srgbClr val="221E1F"/>
                </a:solidFill>
                <a:latin typeface="Arial" panose="020B0604020202020204" pitchFamily="34" charset="0"/>
              </a:rPr>
              <a:t>Афросиаб</a:t>
            </a:r>
            <a:r>
              <a:rPr lang="ru-RU" sz="1200" b="1" dirty="0">
                <a:solidFill>
                  <a:srgbClr val="221E1F"/>
                </a:solidFill>
                <a:latin typeface="Arial" panose="020B0604020202020204" pitchFamily="34" charset="0"/>
              </a:rPr>
              <a:t>» составляет 150 км / ч, скорость скоростного поезда - 100 км / ч. На сколько часов поезд </a:t>
            </a:r>
            <a:r>
              <a:rPr lang="ru-RU" sz="1200" b="1" dirty="0" err="1">
                <a:solidFill>
                  <a:srgbClr val="221E1F"/>
                </a:solidFill>
                <a:latin typeface="Arial" panose="020B0604020202020204" pitchFamily="34" charset="0"/>
              </a:rPr>
              <a:t>Афросиаб</a:t>
            </a:r>
            <a:r>
              <a:rPr lang="ru-RU" sz="1200" b="1" dirty="0">
                <a:solidFill>
                  <a:srgbClr val="221E1F"/>
                </a:solidFill>
                <a:latin typeface="Arial" panose="020B0604020202020204" pitchFamily="34" charset="0"/>
              </a:rPr>
              <a:t> прибудет в Самарканд раньше скоростного поезда? </a:t>
            </a:r>
            <a:endParaRPr lang="ru-RU" sz="1200" b="1" dirty="0"/>
          </a:p>
        </p:txBody>
      </p:sp>
      <p:pic>
        <p:nvPicPr>
          <p:cNvPr id="3074" name="Picture 2" descr="Поезда Узбекистана. Железные дороги в Узбекистане. Расписание поездов в  Узбекистане">
            <a:extLst>
              <a:ext uri="{FF2B5EF4-FFF2-40B4-BE49-F238E27FC236}">
                <a16:creationId xmlns:a16="http://schemas.microsoft.com/office/drawing/2014/main" id="{A688985E-B350-48CD-ACAD-CC3762E14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0"/>
          <a:stretch/>
        </p:blipFill>
        <p:spPr bwMode="auto">
          <a:xfrm>
            <a:off x="3570287" y="1317625"/>
            <a:ext cx="2133601" cy="16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7ABD79-0455-4962-BFA5-E5405B78F6C0}"/>
              </a:ext>
            </a:extLst>
          </p:cNvPr>
          <p:cNvSpPr/>
          <p:nvPr/>
        </p:nvSpPr>
        <p:spPr>
          <a:xfrm>
            <a:off x="65087" y="1226317"/>
            <a:ext cx="3810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а) Дано:          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 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= 150 км/ч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= S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= 100 км/ч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150 = 2 (ч)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= 300 км     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100 = 3 (ч)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 -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? ч , раньше?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= 3 - 2 = 1 (ч)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на 1 час поезд «</a:t>
            </a:r>
            <a:r>
              <a:rPr lang="ru-RU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Афросиаб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прибудет в Самарканд раньше        скоростного поезда</a:t>
            </a:r>
          </a:p>
        </p:txBody>
      </p:sp>
    </p:spTree>
    <p:extLst>
      <p:ext uri="{BB962C8B-B14F-4D97-AF65-F5344CB8AC3E}">
        <p14:creationId xmlns:p14="http://schemas.microsoft.com/office/powerpoint/2010/main" val="99654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F86713-4946-4F85-98BC-73D38685B48C}"/>
              </a:ext>
            </a:extLst>
          </p:cNvPr>
          <p:cNvSpPr/>
          <p:nvPr/>
        </p:nvSpPr>
        <p:spPr>
          <a:xfrm>
            <a:off x="1115350" y="341298"/>
            <a:ext cx="39027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464.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 Автомобиль проехал 261 км за 3 часа. Скорость мотоциклиста на 5 км / ч меньше скорости автомобиля. Какое расстояние преодолеет мотоциклист </a:t>
            </a:r>
          </a:p>
          <a:p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за 5 часов? </a:t>
            </a:r>
            <a:endParaRPr lang="ru-RU" sz="1400" b="1" dirty="0"/>
          </a:p>
        </p:txBody>
      </p:sp>
      <p:pic>
        <p:nvPicPr>
          <p:cNvPr id="2054" name="Picture 6" descr="https://thepresentation.ru/img/thumbs/60fec7ba9495693b1406e90970e5e8dc-800x.jpg">
            <a:extLst>
              <a:ext uri="{FF2B5EF4-FFF2-40B4-BE49-F238E27FC236}">
                <a16:creationId xmlns:a16="http://schemas.microsoft.com/office/drawing/2014/main" id="{09FD6859-CE93-4F84-9A99-DC4B42D63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7" r="83450" b="56071"/>
          <a:stretch/>
        </p:blipFill>
        <p:spPr bwMode="auto">
          <a:xfrm>
            <a:off x="4792415" y="550490"/>
            <a:ext cx="976560" cy="6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машина">
            <a:extLst>
              <a:ext uri="{FF2B5EF4-FFF2-40B4-BE49-F238E27FC236}">
                <a16:creationId xmlns:a16="http://schemas.microsoft.com/office/drawing/2014/main" id="{BCD6E5D2-E3B8-4E7F-A6CB-0E9C9B83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12" y="634175"/>
            <a:ext cx="1219946" cy="6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ECCB9F0-28AB-46B4-A3A9-3C1FCCA45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36810"/>
              </p:ext>
            </p:extLst>
          </p:nvPr>
        </p:nvGraphicFramePr>
        <p:xfrm>
          <a:off x="162254" y="1613943"/>
          <a:ext cx="5442876" cy="135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719">
                  <a:extLst>
                    <a:ext uri="{9D8B030D-6E8A-4147-A177-3AD203B41FA5}">
                      <a16:colId xmlns:a16="http://schemas.microsoft.com/office/drawing/2014/main" val="2428538019"/>
                    </a:ext>
                  </a:extLst>
                </a:gridCol>
                <a:gridCol w="1360719">
                  <a:extLst>
                    <a:ext uri="{9D8B030D-6E8A-4147-A177-3AD203B41FA5}">
                      <a16:colId xmlns:a16="http://schemas.microsoft.com/office/drawing/2014/main" val="2963351478"/>
                    </a:ext>
                  </a:extLst>
                </a:gridCol>
                <a:gridCol w="1360719">
                  <a:extLst>
                    <a:ext uri="{9D8B030D-6E8A-4147-A177-3AD203B41FA5}">
                      <a16:colId xmlns:a16="http://schemas.microsoft.com/office/drawing/2014/main" val="1882379827"/>
                    </a:ext>
                  </a:extLst>
                </a:gridCol>
                <a:gridCol w="1360719">
                  <a:extLst>
                    <a:ext uri="{9D8B030D-6E8A-4147-A177-3AD203B41FA5}">
                      <a16:colId xmlns:a16="http://schemas.microsoft.com/office/drawing/2014/main" val="138610943"/>
                    </a:ext>
                  </a:extLst>
                </a:gridCol>
              </a:tblGrid>
              <a:tr h="445412">
                <a:tc>
                  <a:txBody>
                    <a:bodyPr/>
                    <a:lstStyle/>
                    <a:p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</a:t>
                      </a:r>
                    </a:p>
                    <a:p>
                      <a:pPr marL="0" marR="0" lvl="0" indent="0" algn="l" defTabSz="2163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км/ч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</a:t>
                      </a:r>
                    </a:p>
                    <a:p>
                      <a:pPr marL="0" marR="0" lvl="0" indent="0" algn="l" defTabSz="2163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ч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Расстояние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65623"/>
                  </a:ext>
                </a:extLst>
              </a:tr>
              <a:tr h="44541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632466"/>
                  </a:ext>
                </a:extLst>
              </a:tr>
              <a:tr h="44541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мотоцикл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на 5 км/ч</a:t>
                      </a: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меньше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41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2A5613F-5F02-4F1C-869C-2CC0F8E74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54113"/>
              </p:ext>
            </p:extLst>
          </p:nvPr>
        </p:nvGraphicFramePr>
        <p:xfrm>
          <a:off x="155978" y="433256"/>
          <a:ext cx="5442876" cy="135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719">
                  <a:extLst>
                    <a:ext uri="{9D8B030D-6E8A-4147-A177-3AD203B41FA5}">
                      <a16:colId xmlns:a16="http://schemas.microsoft.com/office/drawing/2014/main" val="2428538019"/>
                    </a:ext>
                  </a:extLst>
                </a:gridCol>
                <a:gridCol w="1360719">
                  <a:extLst>
                    <a:ext uri="{9D8B030D-6E8A-4147-A177-3AD203B41FA5}">
                      <a16:colId xmlns:a16="http://schemas.microsoft.com/office/drawing/2014/main" val="2963351478"/>
                    </a:ext>
                  </a:extLst>
                </a:gridCol>
                <a:gridCol w="1360719">
                  <a:extLst>
                    <a:ext uri="{9D8B030D-6E8A-4147-A177-3AD203B41FA5}">
                      <a16:colId xmlns:a16="http://schemas.microsoft.com/office/drawing/2014/main" val="1882379827"/>
                    </a:ext>
                  </a:extLst>
                </a:gridCol>
                <a:gridCol w="1360719">
                  <a:extLst>
                    <a:ext uri="{9D8B030D-6E8A-4147-A177-3AD203B41FA5}">
                      <a16:colId xmlns:a16="http://schemas.microsoft.com/office/drawing/2014/main" val="138610943"/>
                    </a:ext>
                  </a:extLst>
                </a:gridCol>
              </a:tblGrid>
              <a:tr h="445412">
                <a:tc>
                  <a:txBody>
                    <a:bodyPr/>
                    <a:lstStyle/>
                    <a:p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</a:t>
                      </a:r>
                    </a:p>
                    <a:p>
                      <a:pPr marL="0" marR="0" lvl="0" indent="0" algn="l" defTabSz="2163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км/ч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</a:t>
                      </a:r>
                    </a:p>
                    <a:p>
                      <a:pPr marL="0" marR="0" lvl="0" indent="0" algn="l" defTabSz="2163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ч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Расстояние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65623"/>
                  </a:ext>
                </a:extLst>
              </a:tr>
              <a:tr h="44541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632466"/>
                  </a:ext>
                </a:extLst>
              </a:tr>
              <a:tr h="44541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мотоцикл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на 5 км/ч</a:t>
                      </a:r>
                    </a:p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меньше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4176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FD9F662-30D5-4046-8294-7D1FF51714EE}"/>
                  </a:ext>
                </a:extLst>
              </p:cNvPr>
              <p:cNvSpPr/>
              <p:nvPr/>
            </p:nvSpPr>
            <p:spPr>
              <a:xfrm>
                <a:off x="170121" y="1698625"/>
                <a:ext cx="5389039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</a:t>
                </a:r>
                <a:endParaRPr lang="ru-RU" sz="16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261 : 3 = 87 (км/ч)</a:t>
                </a:r>
                <a:r>
                  <a:rPr 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–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скорость автомобиля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2) 87 – 5 = 82 (км/ч) – скорость мотоцикла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3)</a:t>
                </a:r>
                <a:r>
                  <a:rPr lang="en-US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 = v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</a:t>
                </a:r>
              </a:p>
              <a:p>
                <a:r>
                  <a:rPr lang="en-US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S = </a:t>
                </a:r>
                <a:r>
                  <a:rPr 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82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dirty="0"/>
                  <a:t> </a:t>
                </a:r>
                <a:r>
                  <a:rPr 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</a:t>
                </a:r>
                <a:r>
                  <a:rPr lang="ru-RU" sz="1600" dirty="0"/>
                  <a:t> =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410 (км) – проедет мотоциклист за 5 ч</a:t>
                </a:r>
              </a:p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410 км  проедет мотоциклист за 5 ч</a:t>
                </a: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FD9F662-30D5-4046-8294-7D1FF5171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1" y="1698625"/>
                <a:ext cx="5389039" cy="1569660"/>
              </a:xfrm>
              <a:prstGeom prst="rect">
                <a:avLst/>
              </a:prstGeom>
              <a:blipFill>
                <a:blip r:embed="rId3"/>
                <a:stretch>
                  <a:fillRect l="-679" t="-1167" b="-4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05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051CF1-8086-4D65-A82D-F639F19DDD23}"/>
              </a:ext>
            </a:extLst>
          </p:cNvPr>
          <p:cNvSpPr/>
          <p:nvPr/>
        </p:nvSpPr>
        <p:spPr>
          <a:xfrm>
            <a:off x="95617" y="358580"/>
            <a:ext cx="5577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468.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Найдите неизвестные в таблице. Составьте задачи, обратные данной и решите их. </a:t>
            </a:r>
            <a:endParaRPr lang="ru-RU" sz="1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6FFB41-63E6-4716-AF2D-095F9676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1" t="-5432" b="-1"/>
          <a:stretch/>
        </p:blipFill>
        <p:spPr>
          <a:xfrm>
            <a:off x="163938" y="810240"/>
            <a:ext cx="5475287" cy="838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108F1C-388F-4481-B739-D398C8C16475}"/>
              </a:ext>
            </a:extLst>
          </p:cNvPr>
          <p:cNvSpPr/>
          <p:nvPr/>
        </p:nvSpPr>
        <p:spPr>
          <a:xfrm>
            <a:off x="44390" y="1648440"/>
            <a:ext cx="57205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469.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 Велосипедист проехал 64 км за 4 часа. Скорость мотоциклиста больше скорости велосипедиста на 25 км / ч. Какое расстояние проедет мотоциклист за 3 часа?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470.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 Расстояние между Ташкентом и Бухарой составляет </a:t>
            </a:r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6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00 км. Скорость автомобиля - </a:t>
            </a:r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6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0 км / час, скорость мотоциклиста - 50 км / час. На сколько часов автомобиль прибудет в Бухару раньше мотоциклиста?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B15490-A35F-4E0F-BB21-9ED4E111DEA5}"/>
              </a:ext>
            </a:extLst>
          </p:cNvPr>
          <p:cNvSpPr/>
          <p:nvPr/>
        </p:nvSpPr>
        <p:spPr>
          <a:xfrm>
            <a:off x="133717" y="1522889"/>
            <a:ext cx="55015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458.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 Спортсмен преодолел дистанцию 200 м за 25 с. Найдите скорость спортсмена.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м/с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459.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Используя формулу пройденного расстояния, найдите время t, если: </a:t>
            </a:r>
          </a:p>
          <a:p>
            <a:pPr algn="just"/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а) S = 121 км, v = 11 км / ч      б) S = 990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к</a:t>
            </a:r>
            <a:r>
              <a:rPr lang="ru-RU" sz="1400" b="1" dirty="0">
                <a:latin typeface="Arial" panose="020B0604020202020204" pitchFamily="34" charset="0"/>
              </a:rPr>
              <a:t>м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, v = 11 км / ч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а)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t =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11 ч     б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)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D6C3D3-81B5-4360-968A-F39AA06EBE04}"/>
              </a:ext>
            </a:extLst>
          </p:cNvPr>
          <p:cNvSpPr/>
          <p:nvPr/>
        </p:nvSpPr>
        <p:spPr>
          <a:xfrm>
            <a:off x="-1" y="322560"/>
            <a:ext cx="5768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456.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Используя формулу пройденного расстояния, найдите скорость v, если: </a:t>
            </a:r>
          </a:p>
          <a:p>
            <a:pPr algn="just"/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a) S = 450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км, </a:t>
            </a:r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t = 90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ч           б) </a:t>
            </a:r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S = 280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м, </a:t>
            </a:r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t = 7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с</a:t>
            </a:r>
          </a:p>
          <a:p>
            <a:pPr algn="just"/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в) S = 180 км, t = 9 ч             г) S = 140 м, t = 28 с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а)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 км/ч  б)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 м/с в)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 км/ч г)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 м/с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E306DD-E469-45AD-9062-BE686A9F4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3" t="12989"/>
          <a:stretch/>
        </p:blipFill>
        <p:spPr>
          <a:xfrm>
            <a:off x="102392" y="900733"/>
            <a:ext cx="5638799" cy="10302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A04639-7E18-42B5-B648-71D11F5E44A1}"/>
              </a:ext>
            </a:extLst>
          </p:cNvPr>
          <p:cNvSpPr/>
          <p:nvPr/>
        </p:nvSpPr>
        <p:spPr>
          <a:xfrm>
            <a:off x="102392" y="377513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460.</a:t>
            </a:r>
            <a:r>
              <a:rPr lang="ru-RU" sz="1400" b="1" dirty="0">
                <a:latin typeface="Arial" panose="020B0604020202020204" pitchFamily="34" charset="0"/>
              </a:rPr>
              <a:t> Лев бежит со скоростью 1 км/мин, а тигр – 1300 м/мин. Кто больше пробежит за 4 минуты? На сколько метров? </a:t>
            </a:r>
            <a:endParaRPr lang="ru-RU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0B16038-D01E-48E1-9BE9-C79E39C931AA}"/>
                  </a:ext>
                </a:extLst>
              </p:cNvPr>
              <p:cNvSpPr/>
              <p:nvPr/>
            </p:nvSpPr>
            <p:spPr>
              <a:xfrm>
                <a:off x="-26195" y="1838466"/>
                <a:ext cx="579516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      а) Дано:                             Решение: </a:t>
                </a: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 км/мин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 = v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1300 м/мин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= 4 (км)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4000 (м)</a:t>
                </a: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ru-RU" sz="1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 t = 4 мин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1300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=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5200 (м)</a:t>
                </a:r>
                <a:r>
                  <a:rPr lang="en-US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 –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км ,больше?       5200 – 4000 = 1200 (м)-больше тигр</a:t>
                </a:r>
              </a:p>
              <a:p>
                <a:pPr algn="just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тигр пробежит больше за 4 мин, чем лев на 1200 метров</a:t>
                </a:r>
                <a:endPara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0B16038-D01E-48E1-9BE9-C79E39C93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95" y="1838466"/>
                <a:ext cx="5795169" cy="1384995"/>
              </a:xfrm>
              <a:prstGeom prst="rect">
                <a:avLst/>
              </a:prstGeom>
              <a:blipFill>
                <a:blip r:embed="rId4"/>
                <a:stretch>
                  <a:fillRect l="-316" t="-881" r="-211" b="-3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04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2270B6-F7FE-4CC8-8A25-35F7BFC7B857}"/>
              </a:ext>
            </a:extLst>
          </p:cNvPr>
          <p:cNvSpPr/>
          <p:nvPr/>
        </p:nvSpPr>
        <p:spPr>
          <a:xfrm>
            <a:off x="88264" y="433256"/>
            <a:ext cx="5592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461. </a:t>
            </a:r>
            <a:r>
              <a:rPr lang="ru-RU" sz="1600" b="1" dirty="0">
                <a:solidFill>
                  <a:srgbClr val="221E1F"/>
                </a:solidFill>
                <a:latin typeface="Arial" panose="020B0604020202020204" pitchFamily="34" charset="0"/>
              </a:rPr>
              <a:t>Составьте задачу согласно рисунку и решите ее </a:t>
            </a:r>
            <a:endParaRPr lang="ru-RU" sz="1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FB6093-635A-4F5F-A5B4-E0BBE7E7C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3" t="976" r="4068"/>
          <a:stretch/>
        </p:blipFill>
        <p:spPr>
          <a:xfrm>
            <a:off x="487291" y="822871"/>
            <a:ext cx="4882227" cy="88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3D4892C-15DF-4C72-B413-43BE55EDC5CD}"/>
                  </a:ext>
                </a:extLst>
              </p:cNvPr>
              <p:cNvSpPr/>
              <p:nvPr/>
            </p:nvSpPr>
            <p:spPr>
              <a:xfrm>
                <a:off x="-26194" y="1741937"/>
                <a:ext cx="579516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      а) Дано:                             Решение: </a:t>
                </a: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ru-RU" sz="1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кр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100 км/ч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S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</a:t>
                </a: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ru-RU" sz="1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син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90 км/ч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1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кр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900 : 100 = 9 (ч)</a:t>
                </a:r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1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ru-RU" sz="1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= 900 км 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1400" b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син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900 : 90 = 10 (ч)</a:t>
                </a:r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t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ч, быстрее?         10 – 9 = 1(ч) – </a:t>
                </a: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быстрее красная машина</a:t>
                </a:r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Ответ: красная машина приедет быстрее на 1 час</a:t>
                </a:r>
                <a:endPara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3D4892C-15DF-4C72-B413-43BE55EDC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94" y="1741937"/>
                <a:ext cx="5795169" cy="1384995"/>
              </a:xfrm>
              <a:prstGeom prst="rect">
                <a:avLst/>
              </a:prstGeom>
              <a:blipFill>
                <a:blip r:embed="rId4"/>
                <a:stretch>
                  <a:fillRect t="-881" b="-3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55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6F9167-CC7E-4EAA-9001-F37F35F3F58C}"/>
              </a:ext>
            </a:extLst>
          </p:cNvPr>
          <p:cNvSpPr/>
          <p:nvPr/>
        </p:nvSpPr>
        <p:spPr>
          <a:xfrm>
            <a:off x="105235" y="370916"/>
            <a:ext cx="5556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462.</a:t>
            </a:r>
            <a:r>
              <a:rPr lang="ru-RU" sz="1200" b="1" dirty="0">
                <a:solidFill>
                  <a:srgbClr val="221E1F"/>
                </a:solidFill>
                <a:latin typeface="Arial" panose="020B0604020202020204" pitchFamily="34" charset="0"/>
              </a:rPr>
              <a:t> Машина двигалась 4 часа со скоростью 74 км / ч и остановилась. После небольшого перерыва она стала двигаться со скоростью, на 10 км/ч меньше предыдущей и проехала 2 часа. Какое расстояние она проехала 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CA0D76-5522-40D4-9B08-F989F79FD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6" t="2790" r="52" b="3411"/>
          <a:stretch/>
        </p:blipFill>
        <p:spPr>
          <a:xfrm>
            <a:off x="212061" y="1197777"/>
            <a:ext cx="5174325" cy="705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165A6-08E7-4DBB-B276-24565CE586D2}"/>
              </a:ext>
            </a:extLst>
          </p:cNvPr>
          <p:cNvSpPr txBox="1"/>
          <p:nvPr/>
        </p:nvSpPr>
        <p:spPr>
          <a:xfrm>
            <a:off x="4534388" y="1170594"/>
            <a:ext cx="10250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меньше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82D8B31-6A9F-4951-9E69-50C5BCB31B3A}"/>
                  </a:ext>
                </a:extLst>
              </p:cNvPr>
              <p:cNvSpPr/>
              <p:nvPr/>
            </p:nvSpPr>
            <p:spPr>
              <a:xfrm>
                <a:off x="-13648" y="1857669"/>
                <a:ext cx="579516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  а) Дано:                                      </a:t>
                </a:r>
                <a:r>
                  <a:rPr lang="en-US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74 – 10 = 64 (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км/ч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74 км/ч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v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? на 10 км/ч меньше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74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altLang="ru-RU" sz="1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296 (км) – за 4 ч</a:t>
                </a:r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ч ,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2ч               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4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64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altLang="ru-RU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128 (км) – за 2 ч</a:t>
                </a:r>
              </a:p>
              <a:p>
                <a:pPr algn="just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S–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км                                     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296 + 128 = 424 (км) – всего</a:t>
                </a:r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Ответ: 424 км проехала машина</a:t>
                </a:r>
                <a:endPara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82D8B31-6A9F-4951-9E69-50C5BCB31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48" y="1857669"/>
                <a:ext cx="5795169" cy="1384995"/>
              </a:xfrm>
              <a:prstGeom prst="rect">
                <a:avLst/>
              </a:prstGeom>
              <a:blipFill>
                <a:blip r:embed="rId4"/>
                <a:stretch>
                  <a:fillRect t="-881" r="-211" b="-3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7E89898-5BCC-4A50-B645-F5EEA4ED569A}"/>
              </a:ext>
            </a:extLst>
          </p:cNvPr>
          <p:cNvCxnSpPr/>
          <p:nvPr/>
        </p:nvCxnSpPr>
        <p:spPr>
          <a:xfrm flipV="1">
            <a:off x="258951" y="2765425"/>
            <a:ext cx="1295400" cy="13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8267ABBD-27BD-4156-BA13-DF35B86FAB0D}"/>
              </a:ext>
            </a:extLst>
          </p:cNvPr>
          <p:cNvSpPr/>
          <p:nvPr/>
        </p:nvSpPr>
        <p:spPr>
          <a:xfrm rot="15766577">
            <a:off x="2412245" y="2232518"/>
            <a:ext cx="348051" cy="1386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AD4F04-DB3C-4AA1-9ED2-9D4ED0255EDA}"/>
              </a:ext>
            </a:extLst>
          </p:cNvPr>
          <p:cNvSpPr/>
          <p:nvPr/>
        </p:nvSpPr>
        <p:spPr>
          <a:xfrm>
            <a:off x="61018" y="428819"/>
            <a:ext cx="5736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463. </a:t>
            </a:r>
            <a:r>
              <a:rPr lang="ru-RU" sz="1200" b="1" dirty="0">
                <a:solidFill>
                  <a:srgbClr val="221E1F"/>
                </a:solidFill>
                <a:latin typeface="Arial" panose="020B0604020202020204" pitchFamily="34" charset="0"/>
              </a:rPr>
              <a:t>Расстояние от дома до школы равно 1 км 200 м. По дороге в школу </a:t>
            </a:r>
            <a:r>
              <a:rPr lang="ru-RU" sz="1200" b="1" dirty="0" err="1">
                <a:solidFill>
                  <a:srgbClr val="221E1F"/>
                </a:solidFill>
                <a:latin typeface="Arial" panose="020B0604020202020204" pitchFamily="34" charset="0"/>
              </a:rPr>
              <a:t>Олимжон</a:t>
            </a:r>
            <a:r>
              <a:rPr lang="ru-RU" sz="1200" b="1" dirty="0">
                <a:solidFill>
                  <a:srgbClr val="221E1F"/>
                </a:solidFill>
                <a:latin typeface="Arial" panose="020B0604020202020204" pitchFamily="34" charset="0"/>
              </a:rPr>
              <a:t> преодолел 1 км за 20 минут. Посмотрев на часы, он определил, что у него осталось 7 минут до начала первого урока. Придет ли ученик на урок вовремя, если продолжит свой путь с такой же скоростью? </a:t>
            </a:r>
            <a:endParaRPr lang="ru-RU" sz="1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FD74DE-36B2-4353-A785-89AF61A14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6" t="13625"/>
          <a:stretch/>
        </p:blipFill>
        <p:spPr>
          <a:xfrm>
            <a:off x="1393158" y="1223076"/>
            <a:ext cx="4196427" cy="8152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1AFC31-227B-4E54-8149-B9620A727F1A}"/>
              </a:ext>
            </a:extLst>
          </p:cNvPr>
          <p:cNvSpPr/>
          <p:nvPr/>
        </p:nvSpPr>
        <p:spPr>
          <a:xfrm>
            <a:off x="88891" y="1632383"/>
            <a:ext cx="34813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</a:t>
            </a:r>
          </a:p>
          <a:p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S = 1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км</a:t>
            </a:r>
            <a:r>
              <a:rPr lang="en-US" sz="1400" b="1" dirty="0">
                <a:solidFill>
                  <a:srgbClr val="221E1F"/>
                </a:solidFill>
                <a:latin typeface="Arial" panose="020B0604020202020204" pitchFamily="34" charset="0"/>
              </a:rPr>
              <a:t> 20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0 м</a:t>
            </a:r>
          </a:p>
          <a:p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1 км – за 20 мин</a:t>
            </a:r>
          </a:p>
          <a:p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Осталось – 7 мин</a:t>
            </a:r>
          </a:p>
          <a:p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Придёт ли вовремя? 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4BFF854-B58D-4554-B1AD-030910E69590}"/>
                  </a:ext>
                </a:extLst>
              </p:cNvPr>
              <p:cNvSpPr/>
              <p:nvPr/>
            </p:nvSpPr>
            <p:spPr>
              <a:xfrm>
                <a:off x="2325793" y="2050806"/>
                <a:ext cx="3480055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 </a:t>
                </a:r>
                <a:r>
                  <a:rPr lang="ru-RU" sz="1400" b="1" dirty="0">
                    <a:latin typeface="Arial" panose="020B0604020202020204" pitchFamily="34" charset="0"/>
                  </a:rPr>
                  <a:t>1км 200 м = 1200 м</a:t>
                </a:r>
              </a:p>
              <a:p>
                <a:r>
                  <a:rPr lang="ru-RU" sz="1400" b="1" dirty="0">
                    <a:latin typeface="Arial" panose="020B0604020202020204" pitchFamily="34" charset="0"/>
                  </a:rPr>
                  <a:t>1) 1км = 1000 м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ru-RU" alt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alt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 </a:t>
                </a:r>
                <a:r>
                  <a:rPr lang="ru-RU" alt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14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ru-RU" sz="14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S</a:t>
                </a:r>
                <a:r>
                  <a:rPr lang="ru-RU" sz="14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b="1" i="1">
                        <a:solidFill>
                          <a:srgbClr val="00A85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1400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</a:t>
                </a:r>
                <a:endParaRPr lang="ru-RU" sz="1400" b="1" dirty="0">
                  <a:solidFill>
                    <a:srgbClr val="00A859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</a:rPr>
                  <a:t> 1000 : 20 = 50 (м/мин)- </a:t>
                </a:r>
                <a:r>
                  <a:rPr lang="en-US" sz="1400" b="1" dirty="0">
                    <a:latin typeface="Arial" panose="020B0604020202020204" pitchFamily="34" charset="0"/>
                  </a:rPr>
                  <a:t>v</a:t>
                </a:r>
                <a:r>
                  <a:rPr lang="ru-RU" sz="1400" b="1" dirty="0">
                    <a:latin typeface="Arial" panose="020B0604020202020204" pitchFamily="34" charset="0"/>
                  </a:rPr>
                  <a:t> </a:t>
                </a:r>
                <a:r>
                  <a:rPr lang="ru-RU" sz="1400" b="1" dirty="0" err="1">
                    <a:latin typeface="Arial" panose="020B0604020202020204" pitchFamily="34" charset="0"/>
                  </a:rPr>
                  <a:t>Олимжона</a:t>
                </a:r>
                <a:endParaRPr lang="ru-RU" sz="1400" b="1" dirty="0">
                  <a:latin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</a:rPr>
                  <a:t>2) 1200 – 1000 = 200 (м) – осталось</a:t>
                </a:r>
              </a:p>
              <a:p>
                <a:r>
                  <a:rPr lang="ru-RU" sz="1400" b="1" dirty="0">
                    <a:latin typeface="Arial" panose="020B0604020202020204" pitchFamily="34" charset="0"/>
                  </a:rPr>
                  <a:t>3) 200 : 50 = 4 (мин) – успеет вовремя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4BFF854-B58D-4554-B1AD-030910E69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793" y="2050806"/>
                <a:ext cx="3480055" cy="1169551"/>
              </a:xfrm>
              <a:prstGeom prst="rect">
                <a:avLst/>
              </a:prstGeom>
              <a:blipFill>
                <a:blip r:embed="rId4"/>
                <a:stretch>
                  <a:fillRect l="-526" t="-521"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15AD72-0F54-455C-B6C8-963F27C2425C}"/>
              </a:ext>
            </a:extLst>
          </p:cNvPr>
          <p:cNvSpPr/>
          <p:nvPr/>
        </p:nvSpPr>
        <p:spPr>
          <a:xfrm>
            <a:off x="-1" y="2916451"/>
            <a:ext cx="226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придёт вовремя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750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936B90-05C7-4E0B-A11E-0A6F90DD0BEA}"/>
              </a:ext>
            </a:extLst>
          </p:cNvPr>
          <p:cNvSpPr/>
          <p:nvPr/>
        </p:nvSpPr>
        <p:spPr>
          <a:xfrm>
            <a:off x="252078" y="331812"/>
            <a:ext cx="5263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466. </a:t>
            </a:r>
            <a:r>
              <a:rPr lang="ru-RU" sz="1400" b="1" dirty="0">
                <a:solidFill>
                  <a:srgbClr val="221E1F"/>
                </a:solidFill>
                <a:latin typeface="Arial" panose="020B0604020202020204" pitchFamily="34" charset="0"/>
              </a:rPr>
              <a:t>Найдите неизвестные в таблице. Составьте задачи, обратные данной и  решите их.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15DE3-C1B0-4554-894E-A017C186E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3" t="1524" r="-385" b="6728"/>
          <a:stretch/>
        </p:blipFill>
        <p:spPr>
          <a:xfrm>
            <a:off x="140670" y="809131"/>
            <a:ext cx="5562600" cy="1143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A60B139-48EE-409F-AC41-879DEDB4ACE6}"/>
              </a:ext>
            </a:extLst>
          </p:cNvPr>
          <p:cNvCxnSpPr>
            <a:cxnSpLocks/>
          </p:cNvCxnSpPr>
          <p:nvPr/>
        </p:nvCxnSpPr>
        <p:spPr>
          <a:xfrm>
            <a:off x="175098" y="1942258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6DC6A3F-6CC4-4B5A-AC44-800674BD2374}"/>
                  </a:ext>
                </a:extLst>
              </p:cNvPr>
              <p:cNvSpPr/>
              <p:nvPr/>
            </p:nvSpPr>
            <p:spPr>
              <a:xfrm>
                <a:off x="1512887" y="1899186"/>
                <a:ext cx="3520516" cy="1169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  <a:r>
                  <a:rPr lang="en-US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ПРЯМАЯ ЗАДАЧА</a:t>
                </a: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v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42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= 252 (км)</a:t>
                </a: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ru-RU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ru-RU" altLang="ru-RU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altLang="ru-RU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 </a:t>
                </a: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252 : 4 = 63 (км/ч) – пасс. поезда</a:t>
                </a: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6DC6A3F-6CC4-4B5A-AC44-800674BD2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87" y="1899186"/>
                <a:ext cx="3520516" cy="1169551"/>
              </a:xfrm>
              <a:prstGeom prst="rect">
                <a:avLst/>
              </a:prstGeom>
              <a:blipFill>
                <a:blip r:embed="rId4"/>
                <a:stretch>
                  <a:fillRect l="-519" t="-1047" b="-4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C47FA3-D02B-4C04-B7C0-2AE1DE2AA78F}"/>
              </a:ext>
            </a:extLst>
          </p:cNvPr>
          <p:cNvSpPr/>
          <p:nvPr/>
        </p:nvSpPr>
        <p:spPr>
          <a:xfrm>
            <a:off x="4560887" y="1388261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5C434F-30EC-4368-A8F0-BE3F15BA0B1E}"/>
              </a:ext>
            </a:extLst>
          </p:cNvPr>
          <p:cNvSpPr/>
          <p:nvPr/>
        </p:nvSpPr>
        <p:spPr>
          <a:xfrm>
            <a:off x="1817687" y="1622425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63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5B8ADE-6625-408B-9BA7-69E193D6963B}"/>
              </a:ext>
            </a:extLst>
          </p:cNvPr>
          <p:cNvSpPr/>
          <p:nvPr/>
        </p:nvSpPr>
        <p:spPr>
          <a:xfrm>
            <a:off x="1741487" y="2931369"/>
            <a:ext cx="2032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63 км/ч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15DE3-C1B0-4554-894E-A017C186E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3" t="1524" r="-385" b="6728"/>
          <a:stretch/>
        </p:blipFill>
        <p:spPr>
          <a:xfrm>
            <a:off x="102391" y="450905"/>
            <a:ext cx="5562600" cy="1143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A60B139-48EE-409F-AC41-879DEDB4ACE6}"/>
              </a:ext>
            </a:extLst>
          </p:cNvPr>
          <p:cNvCxnSpPr>
            <a:cxnSpLocks/>
          </p:cNvCxnSpPr>
          <p:nvPr/>
        </p:nvCxnSpPr>
        <p:spPr>
          <a:xfrm>
            <a:off x="140491" y="159390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0E9148-0C85-458D-9124-A778E165C729}"/>
              </a:ext>
            </a:extLst>
          </p:cNvPr>
          <p:cNvSpPr txBox="1"/>
          <p:nvPr/>
        </p:nvSpPr>
        <p:spPr>
          <a:xfrm>
            <a:off x="1893887" y="1220179"/>
            <a:ext cx="685800" cy="338554"/>
          </a:xfrm>
          <a:prstGeom prst="rect">
            <a:avLst/>
          </a:prstGeom>
          <a:solidFill>
            <a:srgbClr val="FAD2C9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FB2C5-0F0C-4504-BB58-FCB14F66E6EB}"/>
              </a:ext>
            </a:extLst>
          </p:cNvPr>
          <p:cNvSpPr txBox="1"/>
          <p:nvPr/>
        </p:nvSpPr>
        <p:spPr>
          <a:xfrm>
            <a:off x="1741487" y="926853"/>
            <a:ext cx="838200" cy="230832"/>
          </a:xfrm>
          <a:prstGeom prst="rect">
            <a:avLst/>
          </a:prstGeom>
          <a:solidFill>
            <a:srgbClr val="FAD2C9"/>
          </a:solidFill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19A4B8E-68B6-4D2C-94D7-976576A641C8}"/>
                  </a:ext>
                </a:extLst>
              </p:cNvPr>
              <p:cNvSpPr/>
              <p:nvPr/>
            </p:nvSpPr>
            <p:spPr>
              <a:xfrm>
                <a:off x="1468495" y="1671396"/>
                <a:ext cx="324672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ОБРАТНАЯ ЗАДАЧА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63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= 252 (км)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 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252 : 6 = 42 (км/ч)</a:t>
                </a:r>
              </a:p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Ответ: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42 км/ч</a:t>
                </a:r>
                <a:endParaRPr lang="ru-RU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19A4B8E-68B6-4D2C-94D7-976576A64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495" y="1671396"/>
                <a:ext cx="3246723" cy="1569660"/>
              </a:xfrm>
              <a:prstGeom prst="rect">
                <a:avLst/>
              </a:prstGeom>
              <a:blipFill>
                <a:blip r:embed="rId4"/>
                <a:stretch>
                  <a:fillRect l="-1128" t="-1163" b="-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069838-CFBD-4D62-BC00-1677884845F9}"/>
              </a:ext>
            </a:extLst>
          </p:cNvPr>
          <p:cNvSpPr/>
          <p:nvPr/>
        </p:nvSpPr>
        <p:spPr>
          <a:xfrm>
            <a:off x="4484309" y="1141517"/>
            <a:ext cx="990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A9D905-27C5-4BAB-BB9E-83F7DE65A91B}"/>
              </a:ext>
            </a:extLst>
          </p:cNvPr>
          <p:cNvSpPr/>
          <p:nvPr/>
        </p:nvSpPr>
        <p:spPr>
          <a:xfrm>
            <a:off x="1817687" y="880536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42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74666F-F835-49E1-B120-4B84EE94BFAD}"/>
              </a:ext>
            </a:extLst>
          </p:cNvPr>
          <p:cNvSpPr/>
          <p:nvPr/>
        </p:nvSpPr>
        <p:spPr>
          <a:xfrm>
            <a:off x="212061" y="1510849"/>
            <a:ext cx="381000" cy="33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15DE3-C1B0-4554-894E-A017C186E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3" t="1524" r="-385" b="6728"/>
          <a:stretch/>
        </p:blipFill>
        <p:spPr>
          <a:xfrm>
            <a:off x="102391" y="469860"/>
            <a:ext cx="5562600" cy="11430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A60B139-48EE-409F-AC41-879DEDB4ACE6}"/>
              </a:ext>
            </a:extLst>
          </p:cNvPr>
          <p:cNvCxnSpPr>
            <a:cxnSpLocks/>
          </p:cNvCxnSpPr>
          <p:nvPr/>
        </p:nvCxnSpPr>
        <p:spPr>
          <a:xfrm>
            <a:off x="140491" y="1593905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0E9148-0C85-458D-9124-A778E165C729}"/>
              </a:ext>
            </a:extLst>
          </p:cNvPr>
          <p:cNvSpPr txBox="1"/>
          <p:nvPr/>
        </p:nvSpPr>
        <p:spPr>
          <a:xfrm>
            <a:off x="1970087" y="1220179"/>
            <a:ext cx="609600" cy="338554"/>
          </a:xfrm>
          <a:prstGeom prst="rect">
            <a:avLst/>
          </a:prstGeom>
          <a:solidFill>
            <a:srgbClr val="FAD2C9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19A4B8E-68B6-4D2C-94D7-976576A641C8}"/>
                  </a:ext>
                </a:extLst>
              </p:cNvPr>
              <p:cNvSpPr/>
              <p:nvPr/>
            </p:nvSpPr>
            <p:spPr>
              <a:xfrm>
                <a:off x="1413525" y="1660635"/>
                <a:ext cx="324672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ОБРАТНАЯ ЗАДАЧА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v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42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= 252 (км)</a:t>
                </a: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 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252 : 6</a:t>
                </a:r>
                <a:r>
                  <a:rPr lang="en-US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</a:t>
                </a:r>
                <a:r>
                  <a:rPr lang="ru-RU" altLang="ru-RU" sz="1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4 (ч)</a:t>
                </a:r>
              </a:p>
              <a:p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Ответ: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ru-RU" sz="16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alt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4 ч</a:t>
                </a: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19A4B8E-68B6-4D2C-94D7-976576A64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25" y="1660635"/>
                <a:ext cx="3246723" cy="1569660"/>
              </a:xfrm>
              <a:prstGeom prst="rect">
                <a:avLst/>
              </a:prstGeom>
              <a:blipFill>
                <a:blip r:embed="rId4"/>
                <a:stretch>
                  <a:fillRect l="-1128" t="-1163" b="-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069838-CFBD-4D62-BC00-1677884845F9}"/>
              </a:ext>
            </a:extLst>
          </p:cNvPr>
          <p:cNvSpPr/>
          <p:nvPr/>
        </p:nvSpPr>
        <p:spPr>
          <a:xfrm>
            <a:off x="4447383" y="1141517"/>
            <a:ext cx="975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6725D-4D08-4925-A331-05D4423349DF}"/>
              </a:ext>
            </a:extLst>
          </p:cNvPr>
          <p:cNvSpPr txBox="1"/>
          <p:nvPr/>
        </p:nvSpPr>
        <p:spPr>
          <a:xfrm>
            <a:off x="3189286" y="1220179"/>
            <a:ext cx="483781" cy="338554"/>
          </a:xfrm>
          <a:prstGeom prst="rect">
            <a:avLst/>
          </a:prstGeom>
          <a:solidFill>
            <a:srgbClr val="BAB9D9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F1D745-1FA2-4305-95A0-F178A8DB2D66}"/>
              </a:ext>
            </a:extLst>
          </p:cNvPr>
          <p:cNvSpPr/>
          <p:nvPr/>
        </p:nvSpPr>
        <p:spPr>
          <a:xfrm>
            <a:off x="3036887" y="1174013"/>
            <a:ext cx="28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19538</TotalTime>
  <Words>1339</Words>
  <Application>Microsoft Office PowerPoint</Application>
  <PresentationFormat>Произвольный</PresentationFormat>
  <Paragraphs>168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ПРОВЕРКА  САМОСТОЯТЕЛЬНОЙ  РАБОТЫ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ЗАДАНИЯ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Пользователь Windows</cp:lastModifiedBy>
  <cp:revision>1506</cp:revision>
  <cp:lastPrinted>2020-09-30T03:25:16Z</cp:lastPrinted>
  <dcterms:created xsi:type="dcterms:W3CDTF">2020-04-09T07:32:19Z</dcterms:created>
  <dcterms:modified xsi:type="dcterms:W3CDTF">2020-10-24T15:01:49Z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