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708" r:id="rId3"/>
    <p:sldId id="693" r:id="rId4"/>
    <p:sldId id="718" r:id="rId5"/>
    <p:sldId id="709" r:id="rId6"/>
    <p:sldId id="710" r:id="rId7"/>
    <p:sldId id="719" r:id="rId8"/>
    <p:sldId id="678" r:id="rId9"/>
    <p:sldId id="711" r:id="rId10"/>
    <p:sldId id="712" r:id="rId11"/>
    <p:sldId id="713" r:id="rId12"/>
    <p:sldId id="722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AC4"/>
    <a:srgbClr val="030121"/>
    <a:srgbClr val="B89E96"/>
    <a:srgbClr val="FFCCCC"/>
    <a:srgbClr val="FFFF99"/>
    <a:srgbClr val="7C84D2"/>
    <a:srgbClr val="EDFDBB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316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596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5771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295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737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146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162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99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390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425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76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24.10.2020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75468" y="1142522"/>
            <a:ext cx="2185219" cy="168891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НА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ДВИЖЕНИЕ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7" y="1317625"/>
            <a:ext cx="346397" cy="1447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028" name="Picture 4" descr="Схемы-опоры по математике для решения задач на движение">
            <a:extLst>
              <a:ext uri="{FF2B5EF4-FFF2-40B4-BE49-F238E27FC236}">
                <a16:creationId xmlns:a16="http://schemas.microsoft.com/office/drawing/2014/main" id="{CB4A46F2-3D6A-4F3E-AC27-4857C59E3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940" y="1096691"/>
            <a:ext cx="2009776" cy="168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8EE662-82E4-4224-8579-C6F4E15B9767}"/>
              </a:ext>
            </a:extLst>
          </p:cNvPr>
          <p:cNvSpPr/>
          <p:nvPr/>
        </p:nvSpPr>
        <p:spPr>
          <a:xfrm>
            <a:off x="65087" y="387273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455.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Земля вращается вокруг Солнца со скоростью 30 км / с. Какое расстояние пройдет Земля за 1 час? А за минуту?</a:t>
            </a:r>
            <a:endParaRPr lang="ru-RU" sz="1600" b="1" dirty="0"/>
          </a:p>
        </p:txBody>
      </p:sp>
      <p:pic>
        <p:nvPicPr>
          <p:cNvPr id="9218" name="Picture 2" descr="Четверть американцев не знают о том, что Земля вращается вокруг Солнца">
            <a:extLst>
              <a:ext uri="{FF2B5EF4-FFF2-40B4-BE49-F238E27FC236}">
                <a16:creationId xmlns:a16="http://schemas.microsoft.com/office/drawing/2014/main" id="{D48AB7AD-7F8E-4A34-8499-24676CF24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356" y="1067093"/>
            <a:ext cx="241949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A38145D-9A1D-45F3-8D7F-7BADAE1511EC}"/>
                  </a:ext>
                </a:extLst>
              </p:cNvPr>
              <p:cNvSpPr/>
              <p:nvPr/>
            </p:nvSpPr>
            <p:spPr>
              <a:xfrm>
                <a:off x="10837" y="1139232"/>
                <a:ext cx="5159650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Дано:  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30 км/с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 ч            t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 ч = 60 мин =</a:t>
                </a:r>
                <a:endParaRPr lang="ru-RU" sz="16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 мин       60</a:t>
                </a:r>
                <a:r>
                  <a:rPr lang="en-US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60 = 3600 с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км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30</a:t>
                </a:r>
                <a:r>
                  <a:rPr lang="en-US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3600 = 108 000 (км)</a:t>
                </a: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км        t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 мин = 60 с</a:t>
                </a: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30</a:t>
                </a:r>
                <a:r>
                  <a:rPr lang="en-US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60 = 1 800 (км)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108 000 км,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1 800 км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A38145D-9A1D-45F3-8D7F-7BADAE1511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7" y="1139232"/>
                <a:ext cx="5159650" cy="2123658"/>
              </a:xfrm>
              <a:prstGeom prst="rect">
                <a:avLst/>
              </a:prstGeom>
              <a:blipFill>
                <a:blip r:embed="rId4"/>
                <a:stretch>
                  <a:fillRect t="-862" b="-28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00CAE02-9F2C-4AC7-9FE1-B6FBAEE55105}"/>
              </a:ext>
            </a:extLst>
          </p:cNvPr>
          <p:cNvCxnSpPr/>
          <p:nvPr/>
        </p:nvCxnSpPr>
        <p:spPr>
          <a:xfrm>
            <a:off x="141287" y="2232025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0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C7142A-E17D-44A0-9C32-8E82BC445E4D}"/>
              </a:ext>
            </a:extLst>
          </p:cNvPr>
          <p:cNvSpPr/>
          <p:nvPr/>
        </p:nvSpPr>
        <p:spPr>
          <a:xfrm>
            <a:off x="102392" y="387976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457.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Какой путь может пройти пешеход за 25 минут, движущийся со скоростью 70 м / мин?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Составьте задачи, обратные данной и решите их. </a:t>
            </a:r>
            <a:endParaRPr lang="ru-RU" sz="1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3E3F71A-AA7A-45F9-9EF2-882C837F7074}"/>
                  </a:ext>
                </a:extLst>
              </p:cNvPr>
              <p:cNvSpPr/>
              <p:nvPr/>
            </p:nvSpPr>
            <p:spPr>
              <a:xfrm>
                <a:off x="102392" y="1218973"/>
                <a:ext cx="2932213" cy="1661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ПРЯМАЯ ЗАДАЧА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Дано:     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70 м/мин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25 мин 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25 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м 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1 750 (м)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1750 м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3E3F71A-AA7A-45F9-9EF2-882C837F70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2" y="1218973"/>
                <a:ext cx="2932213" cy="1661993"/>
              </a:xfrm>
              <a:prstGeom prst="rect">
                <a:avLst/>
              </a:prstGeom>
              <a:blipFill>
                <a:blip r:embed="rId3"/>
                <a:stretch>
                  <a:fillRect l="-1247" t="-1099" b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2" name="Picture 2" descr="Загадки про пешехода и переход с ответами ~ Я happy МАМА">
            <a:extLst>
              <a:ext uri="{FF2B5EF4-FFF2-40B4-BE49-F238E27FC236}">
                <a16:creationId xmlns:a16="http://schemas.microsoft.com/office/drawing/2014/main" id="{8578821D-83CB-4F17-8F17-1F0E8602A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487" y="1252765"/>
            <a:ext cx="2219331" cy="15462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29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3E3F71A-AA7A-45F9-9EF2-882C837F7074}"/>
                  </a:ext>
                </a:extLst>
              </p:cNvPr>
              <p:cNvSpPr/>
              <p:nvPr/>
            </p:nvSpPr>
            <p:spPr>
              <a:xfrm>
                <a:off x="65753" y="294272"/>
                <a:ext cx="2201244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ПРЯМАЯ ЗАДАЧА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Дано:           Решение :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70 м/мин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2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25 мин 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lang="en-US" alt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25  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м           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1 750 (м)</a:t>
                </a:r>
              </a:p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1750 м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3E3F71A-AA7A-45F9-9EF2-882C837F70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3" y="294272"/>
                <a:ext cx="2201244" cy="1384995"/>
              </a:xfrm>
              <a:prstGeom prst="rect">
                <a:avLst/>
              </a:prstGeom>
              <a:blipFill>
                <a:blip r:embed="rId3"/>
                <a:stretch>
                  <a:fillRect l="-277" b="-1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2" name="Picture 2" descr="Загадки про пешехода и переход с ответами ~ Я happy МАМА">
            <a:extLst>
              <a:ext uri="{FF2B5EF4-FFF2-40B4-BE49-F238E27FC236}">
                <a16:creationId xmlns:a16="http://schemas.microsoft.com/office/drawing/2014/main" id="{8578821D-83CB-4F17-8F17-1F0E8602A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380" y="409988"/>
            <a:ext cx="2133600" cy="123227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610CA55-6D74-46D1-9A4E-D65C1A251D8B}"/>
                  </a:ext>
                </a:extLst>
              </p:cNvPr>
              <p:cNvSpPr/>
              <p:nvPr/>
            </p:nvSpPr>
            <p:spPr>
              <a:xfrm>
                <a:off x="65753" y="1591409"/>
                <a:ext cx="2840842" cy="1631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ОБРАТНАЯ ЗАДАЧА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Дано:    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1750 м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 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v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70 м/мин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1750 : 70</a:t>
                </a: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мин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25 (мин)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 =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25 мин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610CA55-6D74-46D1-9A4E-D65C1A251D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3" y="1591409"/>
                <a:ext cx="2840842" cy="1631216"/>
              </a:xfrm>
              <a:prstGeom prst="rect">
                <a:avLst/>
              </a:prstGeom>
              <a:blipFill>
                <a:blip r:embed="rId5"/>
                <a:stretch>
                  <a:fillRect l="-1288" t="-1119" b="-4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3D9A81FF-5112-43F9-93B9-3A61C664DDA9}"/>
                  </a:ext>
                </a:extLst>
              </p:cNvPr>
              <p:cNvSpPr/>
              <p:nvPr/>
            </p:nvSpPr>
            <p:spPr>
              <a:xfrm>
                <a:off x="2862380" y="1591409"/>
                <a:ext cx="2905006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ОБРАТНАЯ ЗАДАЧА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Дано:  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1750 м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25 мин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1750 :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v–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м/мин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70(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м/мин)</a:t>
                </a:r>
                <a:endParaRPr lang="en-US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70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м/мин</a:t>
                </a:r>
                <a:endParaRPr lang="en-US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3D9A81FF-5112-43F9-93B9-3A61C664DD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380" y="1591409"/>
                <a:ext cx="2905006" cy="1631216"/>
              </a:xfrm>
              <a:prstGeom prst="rect">
                <a:avLst/>
              </a:prstGeom>
              <a:blipFill>
                <a:blip r:embed="rId6"/>
                <a:stretch>
                  <a:fillRect l="-1261" t="-1119" b="-4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3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7B15490-A35F-4E0F-BB21-9ED4E111DEA5}"/>
              </a:ext>
            </a:extLst>
          </p:cNvPr>
          <p:cNvSpPr/>
          <p:nvPr/>
        </p:nvSpPr>
        <p:spPr>
          <a:xfrm>
            <a:off x="126147" y="1572775"/>
            <a:ext cx="55777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458.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Спортсмен преодолел дистанцию 200 м за 25 с. Найдите скорость спортсмена.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459.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Используя формулу пройденного расстояния, найдите время t, если: </a:t>
            </a:r>
          </a:p>
          <a:p>
            <a:pPr algn="just"/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а) S = 121 км, v = 11 км / ч     б) S = 990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к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м, v = 11 </a:t>
            </a:r>
            <a:r>
              <a:rPr lang="ru-RU" sz="1600" b="1" dirty="0">
                <a:latin typeface="Arial" panose="020B0604020202020204" pitchFamily="34" charset="0"/>
              </a:rPr>
              <a:t>к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м / ч</a:t>
            </a:r>
            <a:endParaRPr lang="en-US" sz="1600" b="1" dirty="0">
              <a:solidFill>
                <a:srgbClr val="221E1F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                                                                       </a:t>
            </a:r>
            <a:endParaRPr lang="ru-RU" sz="2000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D6C3D3-81B5-4360-968A-F39AA06EBE04}"/>
              </a:ext>
            </a:extLst>
          </p:cNvPr>
          <p:cNvSpPr/>
          <p:nvPr/>
        </p:nvSpPr>
        <p:spPr>
          <a:xfrm>
            <a:off x="133717" y="495557"/>
            <a:ext cx="55015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456.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Используя формулу пройденного расстояния, найдите скорость v, если: </a:t>
            </a:r>
          </a:p>
          <a:p>
            <a:pPr algn="just"/>
            <a:r>
              <a:rPr lang="en-US" sz="1600" b="1" dirty="0">
                <a:solidFill>
                  <a:srgbClr val="221E1F"/>
                </a:solidFill>
                <a:latin typeface="Arial" panose="020B0604020202020204" pitchFamily="34" charset="0"/>
              </a:rPr>
              <a:t>a) S = 450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км, </a:t>
            </a:r>
            <a:r>
              <a:rPr lang="en-US" sz="1600" b="1" dirty="0">
                <a:solidFill>
                  <a:srgbClr val="221E1F"/>
                </a:solidFill>
                <a:latin typeface="Arial" panose="020B0604020202020204" pitchFamily="34" charset="0"/>
              </a:rPr>
              <a:t>t = 90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ч          б) </a:t>
            </a:r>
            <a:r>
              <a:rPr lang="en-US" sz="1600" b="1" dirty="0">
                <a:solidFill>
                  <a:srgbClr val="221E1F"/>
                </a:solidFill>
                <a:latin typeface="Arial" panose="020B0604020202020204" pitchFamily="34" charset="0"/>
              </a:rPr>
              <a:t>S = 280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м, </a:t>
            </a:r>
            <a:r>
              <a:rPr lang="en-US" sz="1600" b="1" dirty="0">
                <a:solidFill>
                  <a:srgbClr val="221E1F"/>
                </a:solidFill>
                <a:latin typeface="Arial" panose="020B0604020202020204" pitchFamily="34" charset="0"/>
              </a:rPr>
              <a:t>t = 7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с</a:t>
            </a:r>
          </a:p>
          <a:p>
            <a:pPr algn="just"/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в) S = 180 км, t = 9 </a:t>
            </a:r>
            <a:r>
              <a:rPr lang="ru-RU" sz="1600" b="1">
                <a:solidFill>
                  <a:srgbClr val="221E1F"/>
                </a:solidFill>
                <a:latin typeface="Arial" panose="020B0604020202020204" pitchFamily="34" charset="0"/>
              </a:rPr>
              <a:t>ч            г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) S = 140 м, t = 28 с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5315C1F-4843-4F90-A7A9-668023647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785" y="403225"/>
            <a:ext cx="1838655" cy="1200328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246A769-269E-43E2-A8A9-C2D0E39F9EE4}"/>
              </a:ext>
            </a:extLst>
          </p:cNvPr>
          <p:cNvSpPr/>
          <p:nvPr/>
        </p:nvSpPr>
        <p:spPr>
          <a:xfrm>
            <a:off x="40538" y="479692"/>
            <a:ext cx="35337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438.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Составьте задачу согласно рис. 13 и решите ее.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ширина веранды 4 метра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400" b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0285EF9-74DD-4A9F-9653-4040A5840562}"/>
              </a:ext>
            </a:extLst>
          </p:cNvPr>
          <p:cNvSpPr/>
          <p:nvPr/>
        </p:nvSpPr>
        <p:spPr>
          <a:xfrm>
            <a:off x="34925" y="894955"/>
            <a:ext cx="37615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440.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Периметр боксерского ринга опоясан 4 канатами (рис. 15). Если  ринг имеет форму квадрата со стороной 6 м, сколько метров каната потребовалось, чтобы опоясать его? 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96 метров каната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448.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Периметр прямоугольника равен </a:t>
            </a:r>
          </a:p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64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, а длина - 18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 Найдите ширину.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= 14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метров </a:t>
            </a:r>
            <a:endParaRPr lang="ru-RU" sz="105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441BD67-CBFA-4413-85E8-CC7F7C1DE73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657" t="8283" r="2930"/>
          <a:stretch/>
        </p:blipFill>
        <p:spPr>
          <a:xfrm>
            <a:off x="3759271" y="1739605"/>
            <a:ext cx="1905001" cy="13306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3A620E-13E1-4361-BAF9-0ADF61EB2277}"/>
              </a:ext>
            </a:extLst>
          </p:cNvPr>
          <p:cNvSpPr txBox="1"/>
          <p:nvPr/>
        </p:nvSpPr>
        <p:spPr>
          <a:xfrm>
            <a:off x="3971499" y="1135134"/>
            <a:ext cx="1299736" cy="261610"/>
          </a:xfrm>
          <a:prstGeom prst="rect">
            <a:avLst/>
          </a:prstGeom>
          <a:solidFill>
            <a:srgbClr val="FFFAC4"/>
          </a:solidFill>
        </p:spPr>
        <p:txBody>
          <a:bodyPr wrap="square" rtlCol="0">
            <a:spAutoFit/>
          </a:bodyPr>
          <a:lstStyle/>
          <a:p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Столовая-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  <a:r>
              <a:rPr lang="ru-RU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30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EC4AD97-D967-43BE-9E3C-1FF77F5367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12" t="475" r="172" b="-475"/>
          <a:stretch/>
        </p:blipFill>
        <p:spPr>
          <a:xfrm>
            <a:off x="73467" y="430717"/>
            <a:ext cx="5573714" cy="1545476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11DC5A3-97EC-44C3-BABF-F7BB8F32DA97}"/>
              </a:ext>
            </a:extLst>
          </p:cNvPr>
          <p:cNvSpPr/>
          <p:nvPr/>
        </p:nvSpPr>
        <p:spPr>
          <a:xfrm>
            <a:off x="64292" y="2011589"/>
            <a:ext cx="563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   Для того, чтобы найти пройденное расстояние нужно скорость умножить на время движения: </a:t>
            </a:r>
            <a:r>
              <a:rPr lang="ru-RU" b="1" dirty="0">
                <a:latin typeface="Arial" panose="020B0604020202020204" pitchFamily="34" charset="0"/>
              </a:rPr>
              <a:t>60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∙ 4 = 240 км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76814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AutoShape 85">
                <a:extLst>
                  <a:ext uri="{FF2B5EF4-FFF2-40B4-BE49-F238E27FC236}">
                    <a16:creationId xmlns:a16="http://schemas.microsoft.com/office/drawing/2014/main" id="{2160ECE5-6A69-4F84-AB39-B6884787A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6941" y="478903"/>
                <a:ext cx="1714547" cy="2590799"/>
              </a:xfrm>
              <a:prstGeom prst="wedgeRectCallout">
                <a:avLst>
                  <a:gd name="adj1" fmla="val -23577"/>
                  <a:gd name="adj2" fmla="val 46239"/>
                </a:avLst>
              </a:prstGeom>
              <a:solidFill>
                <a:schemeClr val="bg1"/>
              </a:solidFill>
              <a:ln w="38100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000" b="1" dirty="0">
                    <a:solidFill>
                      <a:srgbClr val="0070C0"/>
                    </a:solidFill>
                  </a:rPr>
                  <a:t>расстояние</a:t>
                </a:r>
                <a:endParaRPr lang="en-US" altLang="ru-RU" sz="2000" b="1" dirty="0">
                  <a:solidFill>
                    <a:srgbClr val="0070C0"/>
                  </a:solidFill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2800" b="1" dirty="0">
                    <a:solidFill>
                      <a:srgbClr val="0070C0"/>
                    </a:solidFill>
                  </a:rPr>
                  <a:t>S = </a:t>
                </a:r>
                <a:r>
                  <a:rPr lang="en-US" altLang="ru-RU" sz="2800" b="1" dirty="0">
                    <a:solidFill>
                      <a:srgbClr val="00A859"/>
                    </a:solidFill>
                  </a:rPr>
                  <a:t>V </a:t>
                </a:r>
                <a14:m>
                  <m:oMath xmlns:m="http://schemas.openxmlformats.org/officeDocument/2006/math">
                    <m:r>
                      <a:rPr lang="en-US" altLang="ru-RU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altLang="ru-RU" sz="28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ru-RU" sz="2800" b="1" dirty="0">
                    <a:solidFill>
                      <a:srgbClr val="C00000"/>
                    </a:solidFill>
                  </a:rPr>
                  <a:t>t</a:t>
                </a:r>
                <a:r>
                  <a:rPr lang="ru-RU" altLang="ru-RU" sz="2800" b="1" dirty="0">
                    <a:solidFill>
                      <a:srgbClr val="0070C0"/>
                    </a:solidFill>
                  </a:rPr>
                  <a:t>                                         </a:t>
                </a:r>
                <a:r>
                  <a:rPr lang="ru-RU" altLang="ru-RU" sz="1400" b="1" dirty="0">
                    <a:solidFill>
                      <a:srgbClr val="0070C0"/>
                    </a:solidFill>
                  </a:rPr>
                  <a:t>Чтобы найти расстояние, надо           скорость умножить на</a:t>
                </a:r>
                <a:r>
                  <a:rPr lang="en-US" altLang="ru-RU" sz="1000" b="1" dirty="0">
                    <a:solidFill>
                      <a:srgbClr val="0070C0"/>
                    </a:solidFill>
                  </a:rPr>
                  <a:t>  </a:t>
                </a:r>
                <a:r>
                  <a:rPr lang="ru-RU" altLang="ru-RU" sz="1400" b="1" dirty="0">
                    <a:solidFill>
                      <a:srgbClr val="0070C0"/>
                    </a:solidFill>
                  </a:rPr>
                  <a:t>время.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400" b="1" dirty="0"/>
                  <a:t>Измеряется в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400" b="1" dirty="0"/>
                  <a:t>мм, см, </a:t>
                </a:r>
                <a:r>
                  <a:rPr lang="ru-RU" altLang="ru-RU" sz="1400" b="1" dirty="0" err="1"/>
                  <a:t>дм</a:t>
                </a:r>
                <a:r>
                  <a:rPr lang="ru-RU" altLang="ru-RU" sz="1400" b="1" dirty="0"/>
                  <a:t>, м, км</a:t>
                </a:r>
              </a:p>
            </p:txBody>
          </p:sp>
        </mc:Choice>
        <mc:Fallback xmlns="">
          <p:sp>
            <p:nvSpPr>
              <p:cNvPr id="8" name="AutoShape 85">
                <a:extLst>
                  <a:ext uri="{FF2B5EF4-FFF2-40B4-BE49-F238E27FC236}">
                    <a16:creationId xmlns:a16="http://schemas.microsoft.com/office/drawing/2014/main" id="{2160ECE5-6A69-4F84-AB39-B6884787AA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36941" y="478903"/>
                <a:ext cx="1714547" cy="2590799"/>
              </a:xfrm>
              <a:prstGeom prst="wedgeRectCallout">
                <a:avLst>
                  <a:gd name="adj1" fmla="val -23577"/>
                  <a:gd name="adj2" fmla="val 46239"/>
                </a:avLst>
              </a:prstGeom>
              <a:blipFill>
                <a:blip r:embed="rId3"/>
                <a:stretch>
                  <a:fillRect l="-2431" t="-464"/>
                </a:stretch>
              </a:blipFill>
              <a:ln w="38100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utoShape 85">
            <a:extLst>
              <a:ext uri="{FF2B5EF4-FFF2-40B4-BE49-F238E27FC236}">
                <a16:creationId xmlns:a16="http://schemas.microsoft.com/office/drawing/2014/main" id="{FBA6FBF9-8C11-429E-ADDF-8572DADB4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" y="479425"/>
            <a:ext cx="1676400" cy="2590800"/>
          </a:xfrm>
          <a:prstGeom prst="wedgeRectCallout">
            <a:avLst>
              <a:gd name="adj1" fmla="val -23577"/>
              <a:gd name="adj2" fmla="val 46239"/>
            </a:avLst>
          </a:prstGeom>
          <a:solidFill>
            <a:schemeClr val="bg1"/>
          </a:solidFill>
          <a:ln w="38100">
            <a:solidFill>
              <a:srgbClr val="00A859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70C0"/>
                </a:solidFill>
              </a:rPr>
              <a:t>  </a:t>
            </a:r>
            <a:r>
              <a:rPr lang="ru-RU" altLang="ru-RU" sz="2000" b="1" dirty="0">
                <a:solidFill>
                  <a:srgbClr val="00A859"/>
                </a:solidFill>
              </a:rPr>
              <a:t>скорость</a:t>
            </a:r>
            <a:endParaRPr lang="en-US" altLang="ru-RU" sz="2000" b="1" dirty="0">
              <a:solidFill>
                <a:srgbClr val="00A859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ru-RU" sz="2800" b="1" dirty="0">
                <a:solidFill>
                  <a:srgbClr val="00A859"/>
                </a:solidFill>
              </a:rPr>
              <a:t>V </a:t>
            </a:r>
            <a:r>
              <a:rPr lang="ru-RU" altLang="ru-RU" sz="2800" b="1" dirty="0">
                <a:solidFill>
                  <a:srgbClr val="00A859"/>
                </a:solidFill>
              </a:rPr>
              <a:t>= </a:t>
            </a:r>
            <a:r>
              <a:rPr lang="en-US" altLang="ru-RU" sz="2800" b="1" dirty="0">
                <a:solidFill>
                  <a:srgbClr val="0070C0"/>
                </a:solidFill>
              </a:rPr>
              <a:t>S </a:t>
            </a:r>
            <a:r>
              <a:rPr lang="ru-RU" altLang="ru-RU" sz="2800" b="1" dirty="0">
                <a:solidFill>
                  <a:srgbClr val="0070C0"/>
                </a:solidFill>
              </a:rPr>
              <a:t>:</a:t>
            </a:r>
            <a:r>
              <a:rPr lang="en-US" altLang="ru-RU" sz="2800" b="1" dirty="0">
                <a:solidFill>
                  <a:srgbClr val="0070C0"/>
                </a:solidFill>
              </a:rPr>
              <a:t> </a:t>
            </a:r>
            <a:r>
              <a:rPr lang="en-US" altLang="ru-RU" sz="2800" b="1" dirty="0">
                <a:solidFill>
                  <a:srgbClr val="C00000"/>
                </a:solidFill>
              </a:rPr>
              <a:t>t</a:t>
            </a:r>
            <a:r>
              <a:rPr lang="ru-RU" altLang="ru-RU" sz="2800" b="1" dirty="0">
                <a:solidFill>
                  <a:srgbClr val="0070C0"/>
                </a:solidFill>
              </a:rPr>
              <a:t>                                         </a:t>
            </a:r>
            <a:r>
              <a:rPr lang="ru-RU" altLang="ru-RU" sz="1400" b="1" dirty="0">
                <a:solidFill>
                  <a:srgbClr val="00A859"/>
                </a:solidFill>
              </a:rPr>
              <a:t>Чтобы найти скорость, надо           расстояние разделить на</a:t>
            </a:r>
            <a:r>
              <a:rPr lang="en-US" altLang="ru-RU" sz="1000" b="1" dirty="0">
                <a:solidFill>
                  <a:srgbClr val="00A859"/>
                </a:solidFill>
              </a:rPr>
              <a:t>  </a:t>
            </a:r>
            <a:r>
              <a:rPr lang="ru-RU" altLang="ru-RU" sz="1400" b="1" dirty="0">
                <a:solidFill>
                  <a:srgbClr val="00A859"/>
                </a:solidFill>
              </a:rPr>
              <a:t>время.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/>
              <a:t>Измеряется в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/>
              <a:t>м/с, м/мин, км/с,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/>
              <a:t>км/мин, км/час</a:t>
            </a:r>
          </a:p>
          <a:p>
            <a:pPr algn="ctr">
              <a:spcBef>
                <a:spcPct val="0"/>
              </a:spcBef>
              <a:buNone/>
            </a:pPr>
            <a:endParaRPr lang="ru-RU" altLang="ru-RU" sz="1400" b="1" dirty="0"/>
          </a:p>
        </p:txBody>
      </p:sp>
      <p:sp>
        <p:nvSpPr>
          <p:cNvPr id="12" name="AutoShape 85">
            <a:extLst>
              <a:ext uri="{FF2B5EF4-FFF2-40B4-BE49-F238E27FC236}">
                <a16:creationId xmlns:a16="http://schemas.microsoft.com/office/drawing/2014/main" id="{36B0CA9F-C927-4D4B-A5EC-77364D655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14" y="478903"/>
            <a:ext cx="1676400" cy="2590799"/>
          </a:xfrm>
          <a:prstGeom prst="wedgeRectCallout">
            <a:avLst>
              <a:gd name="adj1" fmla="val -23577"/>
              <a:gd name="adj2" fmla="val 46239"/>
            </a:avLst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70C0"/>
                </a:solidFill>
              </a:rPr>
              <a:t>    </a:t>
            </a:r>
            <a:r>
              <a:rPr lang="ru-RU" altLang="ru-RU" sz="2000" b="1" dirty="0">
                <a:solidFill>
                  <a:srgbClr val="C00000"/>
                </a:solidFill>
              </a:rPr>
              <a:t>время</a:t>
            </a:r>
            <a:endParaRPr lang="en-US" altLang="ru-RU" sz="2000" b="1" dirty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ru-RU" sz="2800" b="1" dirty="0">
                <a:solidFill>
                  <a:srgbClr val="C00000"/>
                </a:solidFill>
              </a:rPr>
              <a:t>t </a:t>
            </a:r>
            <a:r>
              <a:rPr lang="ru-RU" altLang="ru-RU" sz="2800" b="1" dirty="0">
                <a:solidFill>
                  <a:srgbClr val="C00000"/>
                </a:solidFill>
              </a:rPr>
              <a:t>= </a:t>
            </a:r>
            <a:r>
              <a:rPr lang="en-US" altLang="ru-RU" sz="2800" b="1" dirty="0">
                <a:solidFill>
                  <a:srgbClr val="0070C0"/>
                </a:solidFill>
              </a:rPr>
              <a:t>S </a:t>
            </a:r>
            <a:r>
              <a:rPr lang="ru-RU" altLang="ru-RU" sz="2800" b="1" dirty="0">
                <a:solidFill>
                  <a:srgbClr val="0070C0"/>
                </a:solidFill>
              </a:rPr>
              <a:t>:</a:t>
            </a:r>
            <a:r>
              <a:rPr lang="en-US" altLang="ru-RU" sz="2800" b="1" dirty="0">
                <a:solidFill>
                  <a:srgbClr val="00A859"/>
                </a:solidFill>
              </a:rPr>
              <a:t> V</a:t>
            </a:r>
            <a:r>
              <a:rPr lang="en-US" altLang="ru-RU" sz="2800" b="1" dirty="0">
                <a:solidFill>
                  <a:srgbClr val="0070C0"/>
                </a:solidFill>
              </a:rPr>
              <a:t> </a:t>
            </a:r>
            <a:r>
              <a:rPr lang="ru-RU" altLang="ru-RU" sz="1400" b="1" dirty="0">
                <a:solidFill>
                  <a:srgbClr val="C00000"/>
                </a:solidFill>
              </a:rPr>
              <a:t>Чтобы найти время, надо           расстояние разделить на</a:t>
            </a:r>
            <a:r>
              <a:rPr lang="en-US" altLang="ru-RU" sz="1000" b="1" dirty="0">
                <a:solidFill>
                  <a:srgbClr val="C00000"/>
                </a:solidFill>
              </a:rPr>
              <a:t>  </a:t>
            </a:r>
            <a:r>
              <a:rPr lang="ru-RU" altLang="ru-RU" sz="1400" b="1" dirty="0">
                <a:solidFill>
                  <a:srgbClr val="C00000"/>
                </a:solidFill>
              </a:rPr>
              <a:t>скорость.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/>
              <a:t>Измеряется в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/>
              <a:t> с, мин, час</a:t>
            </a:r>
          </a:p>
        </p:txBody>
      </p:sp>
    </p:spTree>
    <p:extLst>
      <p:ext uri="{BB962C8B-B14F-4D97-AF65-F5344CB8AC3E}">
        <p14:creationId xmlns:p14="http://schemas.microsoft.com/office/powerpoint/2010/main" val="469534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ОФОРМЛЯТЬ РЕШЕНИЕ ЗАДАЧИ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4EFA3D-55AD-4D38-9DC6-7442AB31D8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-1365" r="28" b="11477"/>
          <a:stretch/>
        </p:blipFill>
        <p:spPr>
          <a:xfrm>
            <a:off x="108742" y="413485"/>
            <a:ext cx="5549899" cy="10668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57D3FCB-5B47-47F7-BC45-FB787A7A4F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573" t="9581" r="3176"/>
          <a:stretch/>
        </p:blipFill>
        <p:spPr>
          <a:xfrm>
            <a:off x="489566" y="1546225"/>
            <a:ext cx="4572001" cy="16002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DAB2F33-D014-4D17-A65C-04F4AECBC090}"/>
              </a:ext>
            </a:extLst>
          </p:cNvPr>
          <p:cNvSpPr/>
          <p:nvPr/>
        </p:nvSpPr>
        <p:spPr>
          <a:xfrm>
            <a:off x="4408487" y="2460625"/>
            <a:ext cx="653080" cy="294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(час)</a:t>
            </a:r>
          </a:p>
        </p:txBody>
      </p:sp>
    </p:spTree>
    <p:extLst>
      <p:ext uri="{BB962C8B-B14F-4D97-AF65-F5344CB8AC3E}">
        <p14:creationId xmlns:p14="http://schemas.microsoft.com/office/powerpoint/2010/main" val="429084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B989841-6A32-40EE-8A29-2CF9FBB7A892}"/>
                  </a:ext>
                </a:extLst>
              </p:cNvPr>
              <p:cNvSpPr/>
              <p:nvPr/>
            </p:nvSpPr>
            <p:spPr>
              <a:xfrm>
                <a:off x="102392" y="327025"/>
                <a:ext cx="5562600" cy="2616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451.Найдите согласно формуле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 </a:t>
                </a:r>
              </a:p>
              <a:p>
                <a:pPr algn="just"/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а) пройденное расстояние , если скорость равна 9 км / мин , а время равно 34 минуты; б) пройденное расстояние за 5 часов со скоростью 15 км / ч</a:t>
                </a:r>
                <a:endParaRPr lang="en-US" sz="16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pPr algn="just"/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Дано:             Решение:    б) Дано:            Решение:</a:t>
                </a:r>
              </a:p>
              <a:p>
                <a:pPr algn="just"/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9 км/мин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1600" b="1" dirty="0">
                    <a:latin typeface="Arial" panose="020B0604020202020204" pitchFamily="34" charset="0"/>
                  </a:rPr>
                  <a:t>    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 5 ч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 = 34 мин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9</a:t>
                </a:r>
                <a:r>
                  <a:rPr lang="en-US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34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= 15 км/ч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15</a:t>
                </a:r>
                <a:r>
                  <a:rPr lang="en-US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км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306 (км)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км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75 (км)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306 км                     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75 км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B989841-6A32-40EE-8A29-2CF9FBB7A8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2" y="327025"/>
                <a:ext cx="5562600" cy="2616101"/>
              </a:xfrm>
              <a:prstGeom prst="rect">
                <a:avLst/>
              </a:prstGeom>
              <a:blipFill>
                <a:blip r:embed="rId3"/>
                <a:stretch>
                  <a:fillRect l="-658" t="-1166" r="-548" b="-2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022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989841-6A32-40EE-8A29-2CF9FBB7A892}"/>
              </a:ext>
            </a:extLst>
          </p:cNvPr>
          <p:cNvSpPr/>
          <p:nvPr/>
        </p:nvSpPr>
        <p:spPr>
          <a:xfrm>
            <a:off x="102392" y="327025"/>
            <a:ext cx="5562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452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.Найдите время t, используя формулу пройденного расстояния: </a:t>
            </a:r>
          </a:p>
          <a:p>
            <a:pPr algn="just"/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а) S = 72 км, v = 12 км / ч   б) S = 360 м, v = 9 0 м / ч </a:t>
            </a:r>
            <a:endParaRPr lang="ru-RU" sz="1600" b="1" dirty="0"/>
          </a:p>
          <a:p>
            <a:pPr algn="just"/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Дано:             Решение:    б) Дано:            Решение:</a:t>
            </a:r>
          </a:p>
          <a:p>
            <a:pPr algn="just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 72 км      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 360 м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= 12 км/ч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72 : 12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= 90 м/ч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360 : 90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ч          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6 (ч)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t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ч            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 (ч)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t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ч                            Ответ: t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ч </a:t>
            </a:r>
          </a:p>
        </p:txBody>
      </p:sp>
    </p:spTree>
    <p:extLst>
      <p:ext uri="{BB962C8B-B14F-4D97-AF65-F5344CB8AC3E}">
        <p14:creationId xmlns:p14="http://schemas.microsoft.com/office/powerpoint/2010/main" val="276713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7919F27-3DAD-4CED-AADA-9860DE2EF588}"/>
              </a:ext>
            </a:extLst>
          </p:cNvPr>
          <p:cNvSpPr/>
          <p:nvPr/>
        </p:nvSpPr>
        <p:spPr>
          <a:xfrm>
            <a:off x="157649" y="374470"/>
            <a:ext cx="55462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453.  Дополните условие задачи и решите её. 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Улитка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движется со скоростью ... см / мин. На какое расстояние она переместится за а) 5 минут; б) 1 час? </a:t>
            </a:r>
            <a:endParaRPr lang="ru-RU" sz="1400" b="1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C61BDBB-9B4B-47A3-A722-38976BD2E7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2" t="11825"/>
          <a:stretch/>
        </p:blipFill>
        <p:spPr>
          <a:xfrm>
            <a:off x="157649" y="1075613"/>
            <a:ext cx="5322888" cy="831978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D7BBDAA-FB5F-4BE6-8E70-7FE60F5E0F3C}"/>
              </a:ext>
            </a:extLst>
          </p:cNvPr>
          <p:cNvSpPr/>
          <p:nvPr/>
        </p:nvSpPr>
        <p:spPr>
          <a:xfrm>
            <a:off x="2351087" y="55766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ABB9761-AB58-475B-BE71-887D0B6947B2}"/>
                  </a:ext>
                </a:extLst>
              </p:cNvPr>
              <p:cNvSpPr/>
              <p:nvPr/>
            </p:nvSpPr>
            <p:spPr>
              <a:xfrm>
                <a:off x="124603" y="1848086"/>
                <a:ext cx="2759089" cy="1415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Дано: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6 см/мин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5 мин 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 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см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30 (см)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30 см</a:t>
                </a: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ABB9761-AB58-475B-BE71-887D0B6947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03" y="1848086"/>
                <a:ext cx="2759089" cy="1415772"/>
              </a:xfrm>
              <a:prstGeom prst="rect">
                <a:avLst/>
              </a:prstGeom>
              <a:blipFill>
                <a:blip r:embed="rId4"/>
                <a:stretch>
                  <a:fillRect l="-1104" t="-1293" b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338DF63-F20A-499A-A559-AE7D3AC690EB}"/>
                  </a:ext>
                </a:extLst>
              </p:cNvPr>
              <p:cNvSpPr/>
              <p:nvPr/>
            </p:nvSpPr>
            <p:spPr>
              <a:xfrm>
                <a:off x="2882417" y="1829078"/>
                <a:ext cx="2930610" cy="1415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Дано: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6 см/мин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1 ч  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60 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см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360 (см)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360 см</a:t>
                </a: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338DF63-F20A-499A-A559-AE7D3AC690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417" y="1829078"/>
                <a:ext cx="2930610" cy="1415772"/>
              </a:xfrm>
              <a:prstGeom prst="rect">
                <a:avLst/>
              </a:prstGeom>
              <a:blipFill>
                <a:blip r:embed="rId5"/>
                <a:stretch>
                  <a:fillRect l="-1247" t="-1293" b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EABE9BF-A813-4A8F-9245-03C634C80465}"/>
              </a:ext>
            </a:extLst>
          </p:cNvPr>
          <p:cNvSpPr/>
          <p:nvPr/>
        </p:nvSpPr>
        <p:spPr>
          <a:xfrm>
            <a:off x="2732087" y="1167794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 час = 60 мин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04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050EA7-FEEC-4452-9B0D-8876E39BF13D}"/>
              </a:ext>
            </a:extLst>
          </p:cNvPr>
          <p:cNvSpPr/>
          <p:nvPr/>
        </p:nvSpPr>
        <p:spPr>
          <a:xfrm>
            <a:off x="102392" y="433256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454.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В спринтерской гонке спортсмен преодолел дистанцию 10 км со скоростью 5 м / с. Как долго бежал спортсмен?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D48D17-BAB6-4055-BEF0-1C81F73CC1ED}"/>
                  </a:ext>
                </a:extLst>
              </p:cNvPr>
              <p:cNvSpPr/>
              <p:nvPr/>
            </p:nvSpPr>
            <p:spPr>
              <a:xfrm>
                <a:off x="212061" y="1393825"/>
                <a:ext cx="3167855" cy="1631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Дано:           Решение :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10 км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 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v </a:t>
                </a:r>
                <a:r>
                  <a:rPr lang="ru-RU" sz="1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= 5 м/с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10 км = 10 000 м</a:t>
                </a: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с 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10 000 : 5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 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2 000 (с)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 =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2 000 с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D48D17-BAB6-4055-BEF0-1C81F73CC1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61" y="1393825"/>
                <a:ext cx="3167855" cy="1631216"/>
              </a:xfrm>
              <a:prstGeom prst="rect">
                <a:avLst/>
              </a:prstGeom>
              <a:blipFill>
                <a:blip r:embed="rId3"/>
                <a:stretch>
                  <a:fillRect l="-1156" t="-1124" r="-193" b="-52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 descr="ᐈ Бегун спринтер фото, фотографии бегун | скачать на Depositphotos®">
            <a:extLst>
              <a:ext uri="{FF2B5EF4-FFF2-40B4-BE49-F238E27FC236}">
                <a16:creationId xmlns:a16="http://schemas.microsoft.com/office/drawing/2014/main" id="{A3B8E796-D45F-478C-856D-D83E4A4750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44" t="3033" r="18444" b="3033"/>
          <a:stretch/>
        </p:blipFill>
        <p:spPr bwMode="auto">
          <a:xfrm>
            <a:off x="3494087" y="1012825"/>
            <a:ext cx="1676400" cy="200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35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18962</TotalTime>
  <Words>1162</Words>
  <Application>Microsoft Office PowerPoint</Application>
  <PresentationFormat>Произвольный</PresentationFormat>
  <Paragraphs>140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ВСПОМНИМ</vt:lpstr>
      <vt:lpstr>КАК ОФОРМЛЯТЬ РЕШЕНИЕ ЗАДАЧИ</vt:lpstr>
      <vt:lpstr>РЕШЕНИЕ  ЗАДАЧ</vt:lpstr>
      <vt:lpstr>РЕШЕНИЕ 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1488</cp:revision>
  <cp:lastPrinted>2020-09-30T03:25:16Z</cp:lastPrinted>
  <dcterms:created xsi:type="dcterms:W3CDTF">2020-04-09T07:32:19Z</dcterms:created>
  <dcterms:modified xsi:type="dcterms:W3CDTF">2020-10-24T15:01:02Z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