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4"/>
  </p:notesMasterIdLst>
  <p:handoutMasterIdLst>
    <p:handoutMasterId r:id="rId15"/>
  </p:handoutMasterIdLst>
  <p:sldIdLst>
    <p:sldId id="528" r:id="rId2"/>
    <p:sldId id="647" r:id="rId3"/>
    <p:sldId id="661" r:id="rId4"/>
    <p:sldId id="662" r:id="rId5"/>
    <p:sldId id="663" r:id="rId6"/>
    <p:sldId id="664" r:id="rId7"/>
    <p:sldId id="495" r:id="rId8"/>
    <p:sldId id="659" r:id="rId9"/>
    <p:sldId id="665" r:id="rId10"/>
    <p:sldId id="666" r:id="rId11"/>
    <p:sldId id="667" r:id="rId12"/>
    <p:sldId id="480" r:id="rId13"/>
  </p:sldIdLst>
  <p:sldSz cx="5768975" cy="3244850"/>
  <p:notesSz cx="9866313" cy="6735763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E0F5"/>
    <a:srgbClr val="A4D2F0"/>
    <a:srgbClr val="FF6699"/>
    <a:srgbClr val="00A859"/>
    <a:srgbClr val="030121"/>
    <a:srgbClr val="FFCCCC"/>
    <a:srgbClr val="FFFF99"/>
    <a:srgbClr val="7C84D2"/>
    <a:srgbClr val="EDFDBB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14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4608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4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349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996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712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566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5972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4758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414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20.10.2020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94523" y="1089025"/>
            <a:ext cx="2599564" cy="1750473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РЕШЕНИЕ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ТЕКСТОВЫХ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ЗАДАЧ 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3688" y="1395877"/>
            <a:ext cx="304800" cy="129334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pic>
        <p:nvPicPr>
          <p:cNvPr id="17" name="Picture 2" descr="Смешные рисунки на тему математика | school-59.ru">
            <a:extLst>
              <a:ext uri="{FF2B5EF4-FFF2-40B4-BE49-F238E27FC236}">
                <a16:creationId xmlns:a16="http://schemas.microsoft.com/office/drawing/2014/main" id="{DD3EE414-3B4E-4980-A056-17A19B8B2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8" y="1184296"/>
            <a:ext cx="1748971" cy="1646181"/>
          </a:xfrm>
          <a:prstGeom prst="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2439" y="-51359"/>
            <a:ext cx="5767386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75F204D-26E2-4A5F-8D1B-5CF27CDECD30}"/>
              </a:ext>
            </a:extLst>
          </p:cNvPr>
          <p:cNvSpPr/>
          <p:nvPr/>
        </p:nvSpPr>
        <p:spPr>
          <a:xfrm>
            <a:off x="141287" y="354032"/>
            <a:ext cx="559191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408.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В двух корзинах 75 яблок. Если взять из первой корзины 6, а из второй 9 яблок, то количество яблок уравняется. Сколько яблок в каждой корзине?</a:t>
            </a:r>
            <a:endParaRPr lang="ru-RU" sz="1400" b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AE99857-AADC-42D4-A53A-8D58BB0AB01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508" t="7998"/>
          <a:stretch/>
        </p:blipFill>
        <p:spPr>
          <a:xfrm>
            <a:off x="951280" y="1034508"/>
            <a:ext cx="3951288" cy="9062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462994E-B49F-4908-9767-083D37E7964D}"/>
              </a:ext>
            </a:extLst>
          </p:cNvPr>
          <p:cNvSpPr txBox="1"/>
          <p:nvPr/>
        </p:nvSpPr>
        <p:spPr>
          <a:xfrm>
            <a:off x="1973986" y="1749686"/>
            <a:ext cx="15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9BA71CF-53A8-407D-87D6-0E665AF5B565}"/>
              </a:ext>
            </a:extLst>
          </p:cNvPr>
          <p:cNvSpPr/>
          <p:nvPr/>
        </p:nvSpPr>
        <p:spPr>
          <a:xfrm>
            <a:off x="38148" y="1183888"/>
            <a:ext cx="10138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1 корзина-</a:t>
            </a:r>
          </a:p>
          <a:p>
            <a:endParaRPr lang="ru-RU" sz="12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2 корзина-</a:t>
            </a:r>
            <a:endParaRPr lang="ru-RU" sz="12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E7E97CB-6FFD-47AD-BAF7-6F1F3543FDDA}"/>
              </a:ext>
            </a:extLst>
          </p:cNvPr>
          <p:cNvSpPr/>
          <p:nvPr/>
        </p:nvSpPr>
        <p:spPr>
          <a:xfrm>
            <a:off x="0" y="1903574"/>
            <a:ext cx="57649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Решение: уравняем количество яблок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1) 75 – 6 – 9 = 60 (яблок) – в двух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2) 60 : 2 = 30 (яблок) – в каждой поровну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3) 30 + 6 = 36 (яблок) – в 1 корзине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4) 30 + 9 = 39 (яблок) – во 2 корзине   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Проверка: 36 + 39 = 75(</a:t>
            </a:r>
            <a:r>
              <a:rPr lang="ru-RU" sz="1400" b="1" dirty="0" err="1">
                <a:solidFill>
                  <a:srgbClr val="C00000"/>
                </a:solidFill>
                <a:latin typeface="Arial" panose="020B0604020202020204" pitchFamily="34" charset="0"/>
              </a:rPr>
              <a:t>яб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)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   Ответ: в 1 корзине – 36 яблок, во 2 корзине – 39 яблок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</a:t>
            </a:r>
            <a:endParaRPr lang="ru-RU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077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2439" y="-51359"/>
            <a:ext cx="5767386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242965" y="630117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DC148AE-8A6C-46B1-B7A6-A40F01A45511}"/>
              </a:ext>
            </a:extLst>
          </p:cNvPr>
          <p:cNvSpPr/>
          <p:nvPr/>
        </p:nvSpPr>
        <p:spPr>
          <a:xfrm>
            <a:off x="61854" y="386961"/>
            <a:ext cx="5638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 У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Мадины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было х груш, у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Севары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на 2 груши больше. 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У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Камилы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на 1 грушу меньше, чем у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Мадины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. Сколько груш было у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Мадины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, если всего у них  было 10 груш? </a:t>
            </a:r>
            <a:endParaRPr lang="ru-RU" sz="1400" b="1" dirty="0"/>
          </a:p>
        </p:txBody>
      </p:sp>
      <p:pic>
        <p:nvPicPr>
          <p:cNvPr id="3074" name="Picture 2" descr="500+ лучших изображений доски «Фрукты» | фрукты, ягоды, овощи">
            <a:extLst>
              <a:ext uri="{FF2B5EF4-FFF2-40B4-BE49-F238E27FC236}">
                <a16:creationId xmlns:a16="http://schemas.microsoft.com/office/drawing/2014/main" id="{70719150-A2BE-427B-B3B3-DA6B49D9D9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0" t="19472" r="2340" b="12426"/>
          <a:stretch/>
        </p:blipFill>
        <p:spPr bwMode="auto">
          <a:xfrm>
            <a:off x="3771852" y="1206927"/>
            <a:ext cx="1779635" cy="151282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91A8FABD-6BC7-4FA2-9D64-28B51D58E194}"/>
              </a:ext>
            </a:extLst>
          </p:cNvPr>
          <p:cNvCxnSpPr>
            <a:cxnSpLocks/>
          </p:cNvCxnSpPr>
          <p:nvPr/>
        </p:nvCxnSpPr>
        <p:spPr>
          <a:xfrm>
            <a:off x="1055687" y="1393825"/>
            <a:ext cx="138887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187C31B5-D85E-4B75-BEAB-BB9571ECD39B}"/>
              </a:ext>
            </a:extLst>
          </p:cNvPr>
          <p:cNvCxnSpPr>
            <a:cxnSpLocks/>
          </p:cNvCxnSpPr>
          <p:nvPr/>
        </p:nvCxnSpPr>
        <p:spPr>
          <a:xfrm>
            <a:off x="1055687" y="1622425"/>
            <a:ext cx="1388872" cy="1687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C1F2C3EF-AB9B-480A-8B3F-E7B5E0E5FF5B}"/>
              </a:ext>
            </a:extLst>
          </p:cNvPr>
          <p:cNvCxnSpPr>
            <a:cxnSpLocks/>
          </p:cNvCxnSpPr>
          <p:nvPr/>
        </p:nvCxnSpPr>
        <p:spPr>
          <a:xfrm>
            <a:off x="1077795" y="1851025"/>
            <a:ext cx="1160745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7609AA9-9293-4462-898D-7229DB1F734F}"/>
              </a:ext>
            </a:extLst>
          </p:cNvPr>
          <p:cNvSpPr/>
          <p:nvPr/>
        </p:nvSpPr>
        <p:spPr>
          <a:xfrm>
            <a:off x="0" y="1195193"/>
            <a:ext cx="10351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Мадина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-</a:t>
            </a:r>
          </a:p>
          <a:p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Севара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-</a:t>
            </a:r>
          </a:p>
          <a:p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Камила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-</a:t>
            </a:r>
            <a:endParaRPr lang="ru-RU" sz="1600" dirty="0"/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3F7EC405-9E72-4FC5-A98F-AAF183D3E320}"/>
              </a:ext>
            </a:extLst>
          </p:cNvPr>
          <p:cNvCxnSpPr>
            <a:cxnSpLocks/>
          </p:cNvCxnSpPr>
          <p:nvPr/>
        </p:nvCxnSpPr>
        <p:spPr>
          <a:xfrm>
            <a:off x="1035155" y="1317624"/>
            <a:ext cx="0" cy="15240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A27143D3-8BC8-45CB-94D3-9A8052B8C89F}"/>
              </a:ext>
            </a:extLst>
          </p:cNvPr>
          <p:cNvCxnSpPr>
            <a:cxnSpLocks/>
          </p:cNvCxnSpPr>
          <p:nvPr/>
        </p:nvCxnSpPr>
        <p:spPr>
          <a:xfrm>
            <a:off x="2444559" y="1317623"/>
            <a:ext cx="0" cy="15240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9239AEB9-7F6C-425D-AF11-E75561E2A40E}"/>
              </a:ext>
            </a:extLst>
          </p:cNvPr>
          <p:cNvCxnSpPr>
            <a:cxnSpLocks/>
          </p:cNvCxnSpPr>
          <p:nvPr/>
        </p:nvCxnSpPr>
        <p:spPr>
          <a:xfrm>
            <a:off x="1052974" y="1534490"/>
            <a:ext cx="0" cy="152401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775751A3-DC98-43F8-AC3F-C1741E1D6C30}"/>
              </a:ext>
            </a:extLst>
          </p:cNvPr>
          <p:cNvCxnSpPr>
            <a:cxnSpLocks/>
          </p:cNvCxnSpPr>
          <p:nvPr/>
        </p:nvCxnSpPr>
        <p:spPr>
          <a:xfrm>
            <a:off x="1055249" y="1781126"/>
            <a:ext cx="0" cy="152401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F9CAD210-83B6-462E-947D-747911A808E5}"/>
              </a:ext>
            </a:extLst>
          </p:cNvPr>
          <p:cNvCxnSpPr>
            <a:cxnSpLocks/>
          </p:cNvCxnSpPr>
          <p:nvPr/>
        </p:nvCxnSpPr>
        <p:spPr>
          <a:xfrm>
            <a:off x="2895102" y="1546224"/>
            <a:ext cx="0" cy="152401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605D6737-D9DA-4AF7-808B-1C80C8A6D535}"/>
              </a:ext>
            </a:extLst>
          </p:cNvPr>
          <p:cNvCxnSpPr>
            <a:cxnSpLocks/>
          </p:cNvCxnSpPr>
          <p:nvPr/>
        </p:nvCxnSpPr>
        <p:spPr>
          <a:xfrm>
            <a:off x="2238540" y="1781126"/>
            <a:ext cx="0" cy="152401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A732E08C-741D-42FD-A750-463640161F63}"/>
              </a:ext>
            </a:extLst>
          </p:cNvPr>
          <p:cNvSpPr/>
          <p:nvPr/>
        </p:nvSpPr>
        <p:spPr>
          <a:xfrm>
            <a:off x="1459536" y="1061200"/>
            <a:ext cx="6222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Х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гр.</a:t>
            </a:r>
            <a:endParaRPr lang="ru-RU" dirty="0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A3C885F6-8830-4D53-A484-6C404104DCD2}"/>
              </a:ext>
            </a:extLst>
          </p:cNvPr>
          <p:cNvSpPr/>
          <p:nvPr/>
        </p:nvSpPr>
        <p:spPr>
          <a:xfrm>
            <a:off x="2082968" y="1876790"/>
            <a:ext cx="60144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1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гр.</a:t>
            </a:r>
            <a:endParaRPr lang="ru-RU" sz="1600" dirty="0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509E70B2-FE15-489D-AA28-FC024110BB30}"/>
              </a:ext>
            </a:extLst>
          </p:cNvPr>
          <p:cNvSpPr/>
          <p:nvPr/>
        </p:nvSpPr>
        <p:spPr>
          <a:xfrm>
            <a:off x="2381417" y="1300747"/>
            <a:ext cx="6511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2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гр.</a:t>
            </a:r>
            <a:endParaRPr lang="ru-RU" sz="1600" dirty="0"/>
          </a:p>
        </p:txBody>
      </p:sp>
      <p:sp>
        <p:nvSpPr>
          <p:cNvPr id="31" name="Дуга 30">
            <a:extLst>
              <a:ext uri="{FF2B5EF4-FFF2-40B4-BE49-F238E27FC236}">
                <a16:creationId xmlns:a16="http://schemas.microsoft.com/office/drawing/2014/main" id="{14E58F13-4C8A-4984-8995-CB0AB28D7681}"/>
              </a:ext>
            </a:extLst>
          </p:cNvPr>
          <p:cNvSpPr/>
          <p:nvPr/>
        </p:nvSpPr>
        <p:spPr>
          <a:xfrm rot="7923774">
            <a:off x="2375276" y="1177816"/>
            <a:ext cx="530173" cy="578115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6F560B2D-D5C9-4825-A284-02DA7A1601F0}"/>
              </a:ext>
            </a:extLst>
          </p:cNvPr>
          <p:cNvCxnSpPr>
            <a:cxnSpLocks/>
          </p:cNvCxnSpPr>
          <p:nvPr/>
        </p:nvCxnSpPr>
        <p:spPr>
          <a:xfrm>
            <a:off x="2444559" y="1550249"/>
            <a:ext cx="0" cy="15240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86DE9537-6A89-4034-B973-340E730B8BF3}"/>
              </a:ext>
            </a:extLst>
          </p:cNvPr>
          <p:cNvCxnSpPr>
            <a:cxnSpLocks/>
          </p:cNvCxnSpPr>
          <p:nvPr/>
        </p:nvCxnSpPr>
        <p:spPr>
          <a:xfrm>
            <a:off x="2450718" y="1774824"/>
            <a:ext cx="0" cy="15240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6B1B4B26-6F1D-4FAF-8DCF-2861CB508D53}"/>
              </a:ext>
            </a:extLst>
          </p:cNvPr>
          <p:cNvCxnSpPr/>
          <p:nvPr/>
        </p:nvCxnSpPr>
        <p:spPr>
          <a:xfrm flipV="1">
            <a:off x="2444559" y="1622424"/>
            <a:ext cx="436695" cy="84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AA372D28-00B2-4219-840B-2A88427D00E8}"/>
              </a:ext>
            </a:extLst>
          </p:cNvPr>
          <p:cNvCxnSpPr>
            <a:cxnSpLocks/>
          </p:cNvCxnSpPr>
          <p:nvPr/>
        </p:nvCxnSpPr>
        <p:spPr>
          <a:xfrm>
            <a:off x="2228074" y="1850785"/>
            <a:ext cx="216485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Дуга 40">
            <a:extLst>
              <a:ext uri="{FF2B5EF4-FFF2-40B4-BE49-F238E27FC236}">
                <a16:creationId xmlns:a16="http://schemas.microsoft.com/office/drawing/2014/main" id="{D09ABBFC-F952-442D-9362-87C95ECDC3C1}"/>
              </a:ext>
            </a:extLst>
          </p:cNvPr>
          <p:cNvSpPr/>
          <p:nvPr/>
        </p:nvSpPr>
        <p:spPr>
          <a:xfrm rot="7923774">
            <a:off x="2204182" y="1649813"/>
            <a:ext cx="250927" cy="241879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авая фигурная скобка 39">
            <a:extLst>
              <a:ext uri="{FF2B5EF4-FFF2-40B4-BE49-F238E27FC236}">
                <a16:creationId xmlns:a16="http://schemas.microsoft.com/office/drawing/2014/main" id="{C9A9F077-5C5B-4800-BF56-A5C47D3C6469}"/>
              </a:ext>
            </a:extLst>
          </p:cNvPr>
          <p:cNvSpPr/>
          <p:nvPr/>
        </p:nvSpPr>
        <p:spPr>
          <a:xfrm>
            <a:off x="2977124" y="1280036"/>
            <a:ext cx="212890" cy="68477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D1244C4B-9977-4DF8-8922-786F4D70F786}"/>
              </a:ext>
            </a:extLst>
          </p:cNvPr>
          <p:cNvSpPr/>
          <p:nvPr/>
        </p:nvSpPr>
        <p:spPr>
          <a:xfrm>
            <a:off x="3125497" y="1420077"/>
            <a:ext cx="70083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10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гр.</a:t>
            </a:r>
            <a:endParaRPr lang="ru-RU" sz="1400" dirty="0"/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7CBBF8E9-7D27-4A1D-B93E-A5F973A087DE}"/>
              </a:ext>
            </a:extLst>
          </p:cNvPr>
          <p:cNvSpPr/>
          <p:nvPr/>
        </p:nvSpPr>
        <p:spPr>
          <a:xfrm>
            <a:off x="61854" y="2086746"/>
            <a:ext cx="5638799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Решение: уравняем количество груш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1) 10 – 2 + 1 = 9 (гр.) – у троих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2) 9 : 3 = 3 (гр.) – у 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Мадины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Проверка: 1) 3 + 2 = 5 (гр.) – у </a:t>
            </a:r>
            <a:r>
              <a:rPr lang="ru-RU" sz="1200" b="1" dirty="0" err="1">
                <a:solidFill>
                  <a:srgbClr val="C00000"/>
                </a:solidFill>
                <a:latin typeface="Arial" panose="020B0604020202020204" pitchFamily="34" charset="0"/>
              </a:rPr>
              <a:t>Севары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   2) 3 – 1 = 2 (гр.) – у </a:t>
            </a:r>
            <a:r>
              <a:rPr lang="ru-RU" sz="1200" b="1" dirty="0" err="1">
                <a:solidFill>
                  <a:srgbClr val="C00000"/>
                </a:solidFill>
                <a:latin typeface="Arial" panose="020B0604020202020204" pitchFamily="34" charset="0"/>
              </a:rPr>
              <a:t>Камилы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3) 3 + 5 + 2 = 10 (всего)  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у 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Мадины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3 груши</a:t>
            </a:r>
            <a:endParaRPr lang="ru-RU" sz="12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248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BF07CBC-2998-47DC-9FF3-5458CA055735}"/>
              </a:ext>
            </a:extLst>
          </p:cNvPr>
          <p:cNvSpPr/>
          <p:nvPr/>
        </p:nvSpPr>
        <p:spPr>
          <a:xfrm>
            <a:off x="124132" y="468263"/>
            <a:ext cx="552071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409.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В лавке в первый день продали 1745 единиц товара, а во второй день - 2242 единиц. На сколько больше товара продали во второй день, чем в первый?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 410.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У </a:t>
            </a:r>
            <a:r>
              <a:rPr lang="ru-RU" b="1" dirty="0" err="1">
                <a:solidFill>
                  <a:srgbClr val="211D1E"/>
                </a:solidFill>
                <a:latin typeface="Arial" panose="020B0604020202020204" pitchFamily="34" charset="0"/>
              </a:rPr>
              <a:t>Илхома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было х тетрадей, у </a:t>
            </a:r>
            <a:r>
              <a:rPr lang="ru-RU" b="1" dirty="0" err="1">
                <a:solidFill>
                  <a:srgbClr val="211D1E"/>
                </a:solidFill>
                <a:latin typeface="Arial" panose="020B0604020202020204" pitchFamily="34" charset="0"/>
              </a:rPr>
              <a:t>Ботира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на 8 тетрадей больше. У </a:t>
            </a:r>
            <a:r>
              <a:rPr lang="ru-RU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Дилшода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на 3 тетради меньше, чем у </a:t>
            </a:r>
            <a:r>
              <a:rPr lang="ru-RU" b="1" dirty="0" err="1">
                <a:solidFill>
                  <a:srgbClr val="211D1E"/>
                </a:solidFill>
                <a:latin typeface="Arial" panose="020B0604020202020204" pitchFamily="34" charset="0"/>
              </a:rPr>
              <a:t>Илхома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. Сколько тетрадей было у </a:t>
            </a:r>
            <a:r>
              <a:rPr lang="ru-RU" b="1" dirty="0" err="1">
                <a:solidFill>
                  <a:srgbClr val="211D1E"/>
                </a:solidFill>
                <a:latin typeface="Arial" panose="020B0604020202020204" pitchFamily="34" charset="0"/>
              </a:rPr>
              <a:t>Илхома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, если всего у ребят было 62 тетради?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2439" y="-51359"/>
            <a:ext cx="5767386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СВОИ  ЗНАНИЯ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BAC6AAA-9381-4A75-BA3A-D2DDB1E4373C}"/>
              </a:ext>
            </a:extLst>
          </p:cNvPr>
          <p:cNvSpPr/>
          <p:nvPr/>
        </p:nvSpPr>
        <p:spPr>
          <a:xfrm>
            <a:off x="10494" y="318532"/>
            <a:ext cx="576091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2268F"/>
                </a:solidFill>
                <a:latin typeface="Arial" panose="020B0604020202020204" pitchFamily="34" charset="0"/>
              </a:rPr>
              <a:t>       </a:t>
            </a:r>
            <a:r>
              <a:rPr lang="ru-RU" sz="1200" b="1" dirty="0">
                <a:solidFill>
                  <a:srgbClr val="92268F"/>
                </a:solidFill>
                <a:latin typeface="Arial" panose="020B0604020202020204" pitchFamily="34" charset="0"/>
              </a:rPr>
              <a:t>Текстовая задача - описание проблемной ситуации </a:t>
            </a:r>
          </a:p>
          <a:p>
            <a:pPr algn="just"/>
            <a:r>
              <a:rPr lang="ru-RU" sz="1200" b="1" dirty="0">
                <a:solidFill>
                  <a:srgbClr val="221E1F"/>
                </a:solidFill>
                <a:latin typeface="Arial" panose="020B0604020202020204" pitchFamily="34" charset="0"/>
              </a:rPr>
              <a:t>    В текстовой задаче описывается проблемная ситуация, в ней требуется решить проблему. В дополнение к тексту задачи могут быть представлены различные рисунки, чертежи, таблицы и диаграммы, относящиеся к проблеме. </a:t>
            </a:r>
            <a:endParaRPr lang="ru-RU" sz="12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F269399-02A6-4308-86B4-E4BB8AAE58C9}"/>
              </a:ext>
            </a:extLst>
          </p:cNvPr>
          <p:cNvSpPr/>
          <p:nvPr/>
        </p:nvSpPr>
        <p:spPr>
          <a:xfrm>
            <a:off x="10494" y="1241425"/>
            <a:ext cx="576738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>
                <a:solidFill>
                  <a:srgbClr val="92268F"/>
                </a:solidFill>
                <a:latin typeface="Arial" panose="020B0604020202020204" pitchFamily="34" charset="0"/>
              </a:rPr>
              <a:t>      </a:t>
            </a:r>
            <a:r>
              <a:rPr lang="ru-RU" sz="1200" b="1" dirty="0">
                <a:solidFill>
                  <a:srgbClr val="92268F"/>
                </a:solidFill>
                <a:latin typeface="Arial" panose="020B0604020202020204" pitchFamily="34" charset="0"/>
              </a:rPr>
              <a:t>Проблемная ситуация переводится в математическую задачу</a:t>
            </a:r>
          </a:p>
          <a:p>
            <a:pPr algn="just"/>
            <a:r>
              <a:rPr lang="ru-RU" sz="1200" b="1" dirty="0">
                <a:solidFill>
                  <a:srgbClr val="221E1F"/>
                </a:solidFill>
                <a:latin typeface="Arial" panose="020B0604020202020204" pitchFamily="34" charset="0"/>
              </a:rPr>
              <a:t>   Чтобы решить текстовую задачу, сначала внимательно прочитайте текст и проанализируйте проблему. Посредством рас</a:t>
            </a:r>
            <a:r>
              <a:rPr lang="en-US" sz="1200" b="1" dirty="0">
                <a:solidFill>
                  <a:srgbClr val="221E1F"/>
                </a:solidFill>
                <a:latin typeface="Arial" panose="020B0604020202020204" pitchFamily="34" charset="0"/>
              </a:rPr>
              <a:t>c</a:t>
            </a:r>
            <a:r>
              <a:rPr lang="ru-RU" sz="1200" b="1" dirty="0" err="1">
                <a:solidFill>
                  <a:srgbClr val="221E1F"/>
                </a:solidFill>
                <a:latin typeface="Arial" panose="020B0604020202020204" pitchFamily="34" charset="0"/>
              </a:rPr>
              <a:t>уждений</a:t>
            </a:r>
            <a:r>
              <a:rPr lang="ru-RU" sz="1200" b="1" dirty="0">
                <a:solidFill>
                  <a:srgbClr val="221E1F"/>
                </a:solidFill>
                <a:latin typeface="Arial" panose="020B0604020202020204" pitchFamily="34" charset="0"/>
              </a:rPr>
              <a:t> проблема представляется с помощью диаграмм и математических символов и сводится к математической задаче. После этого можно приступать к решению задачи.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60E57F2-74A8-466C-A03E-EFAF4743276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411" t="-9676"/>
          <a:stretch/>
        </p:blipFill>
        <p:spPr>
          <a:xfrm>
            <a:off x="191409" y="2406106"/>
            <a:ext cx="5399087" cy="8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552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2439" y="-51359"/>
            <a:ext cx="5767386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ЭТАПЫ  РЕШЕНИЯ 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A951F20-FB15-43E2-8477-FBC5F642734E}"/>
              </a:ext>
            </a:extLst>
          </p:cNvPr>
          <p:cNvSpPr/>
          <p:nvPr/>
        </p:nvSpPr>
        <p:spPr>
          <a:xfrm>
            <a:off x="31321" y="315107"/>
            <a:ext cx="576494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>
                <a:solidFill>
                  <a:srgbClr val="92268F"/>
                </a:solidFill>
                <a:latin typeface="Arial" panose="020B0604020202020204" pitchFamily="34" charset="0"/>
              </a:rPr>
              <a:t>          </a:t>
            </a:r>
            <a:r>
              <a:rPr lang="ru-RU" sz="1200" b="1" dirty="0">
                <a:solidFill>
                  <a:srgbClr val="92268F"/>
                </a:solidFill>
                <a:latin typeface="Arial" panose="020B0604020202020204" pitchFamily="34" charset="0"/>
              </a:rPr>
              <a:t>Текстовые задачи решаются путем рассуждений </a:t>
            </a:r>
            <a:endParaRPr lang="ru-RU" sz="1400" b="1" dirty="0">
              <a:solidFill>
                <a:srgbClr val="92268F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sz="1200" b="1" dirty="0">
                <a:solidFill>
                  <a:srgbClr val="221E1F"/>
                </a:solidFill>
                <a:latin typeface="Arial" panose="020B0604020202020204" pitchFamily="34" charset="0"/>
              </a:rPr>
              <a:t>    </a:t>
            </a:r>
            <a:r>
              <a:rPr lang="ru-RU" sz="1200" b="1" dirty="0">
                <a:solidFill>
                  <a:srgbClr val="221E1F"/>
                </a:solidFill>
                <a:latin typeface="Arial" panose="020B0604020202020204" pitchFamily="34" charset="0"/>
              </a:rPr>
              <a:t>Процесс решения текстовой задачи условно делится на четыре этапа и на каждом этапе делаются следующие соображения: </a:t>
            </a:r>
            <a:endParaRPr lang="ru-RU" sz="1200" b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31B5ADF-99A8-4BB5-BDD3-ADC7D85EF61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96" t="9437" r="1926"/>
          <a:stretch/>
        </p:blipFill>
        <p:spPr>
          <a:xfrm>
            <a:off x="31321" y="992215"/>
            <a:ext cx="5733626" cy="223520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4147B3E-49D4-42AE-ADF1-E87B4CEB1EA7}"/>
              </a:ext>
            </a:extLst>
          </p:cNvPr>
          <p:cNvSpPr txBox="1"/>
          <p:nvPr/>
        </p:nvSpPr>
        <p:spPr>
          <a:xfrm>
            <a:off x="674687" y="2792210"/>
            <a:ext cx="100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определённых </a:t>
            </a:r>
          </a:p>
          <a:p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данных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33C1FB-040A-44B4-85E1-E66B5C974B0A}"/>
              </a:ext>
            </a:extLst>
          </p:cNvPr>
          <p:cNvSpPr txBox="1"/>
          <p:nvPr/>
        </p:nvSpPr>
        <p:spPr>
          <a:xfrm flipH="1">
            <a:off x="5018087" y="2308225"/>
            <a:ext cx="4571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290EC3-94F5-49B2-8F25-3B0EB5AA2D6C}"/>
              </a:ext>
            </a:extLst>
          </p:cNvPr>
          <p:cNvSpPr txBox="1"/>
          <p:nvPr/>
        </p:nvSpPr>
        <p:spPr>
          <a:xfrm>
            <a:off x="5399087" y="2323614"/>
            <a:ext cx="12686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5D1082-C2D8-43D4-AD44-199D7113CCFF}"/>
              </a:ext>
            </a:extLst>
          </p:cNvPr>
          <p:cNvSpPr txBox="1"/>
          <p:nvPr/>
        </p:nvSpPr>
        <p:spPr>
          <a:xfrm>
            <a:off x="3646487" y="2243389"/>
            <a:ext cx="2359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/>
              <a:t>,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98C58F-AA35-4397-8740-7DC7F9A6DE56}"/>
              </a:ext>
            </a:extLst>
          </p:cNvPr>
          <p:cNvSpPr txBox="1"/>
          <p:nvPr/>
        </p:nvSpPr>
        <p:spPr>
          <a:xfrm>
            <a:off x="3251959" y="2439030"/>
            <a:ext cx="1187010" cy="7001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A4D2F0"/>
            </a:solidFill>
          </a:ln>
        </p:spPr>
        <p:txBody>
          <a:bodyPr wrap="square" rtlCol="0">
            <a:spAutoFit/>
          </a:bodyPr>
          <a:lstStyle/>
          <a:p>
            <a:r>
              <a:rPr lang="ru-RU" sz="75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ние</a:t>
            </a:r>
            <a:r>
              <a:rPr lang="ru-RU" sz="7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промежуточных</a:t>
            </a:r>
          </a:p>
          <a:p>
            <a:r>
              <a:rPr lang="ru-RU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значений величин.</a:t>
            </a:r>
          </a:p>
          <a:p>
            <a:r>
              <a:rPr lang="ru-RU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2.Нахождение </a:t>
            </a:r>
          </a:p>
          <a:p>
            <a:r>
              <a:rPr lang="ru-RU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неизвестной величины</a:t>
            </a:r>
          </a:p>
        </p:txBody>
      </p:sp>
    </p:spTree>
    <p:extLst>
      <p:ext uri="{BB962C8B-B14F-4D97-AF65-F5344CB8AC3E}">
        <p14:creationId xmlns:p14="http://schemas.microsoft.com/office/powerpoint/2010/main" val="1468645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2439" y="-51359"/>
            <a:ext cx="5767386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СВОИ  ЗНАНИЯ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1DF5C50-C70A-409B-9EBE-F284914D94FF}"/>
              </a:ext>
            </a:extLst>
          </p:cNvPr>
          <p:cNvSpPr/>
          <p:nvPr/>
        </p:nvSpPr>
        <p:spPr>
          <a:xfrm>
            <a:off x="8055" y="398896"/>
            <a:ext cx="5764947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     В двух корзинах 38 груш. Во второй корзине на 10 груш меньше, чем в первой. Сколько груш в каждой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корзине?</a:t>
            </a:r>
            <a:endParaRPr lang="ru-RU" sz="1100" b="1" dirty="0">
              <a:solidFill>
                <a:srgbClr val="211D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Решение: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этап - ПОНИМАНИЕ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По условию задачи речь идет об одной величине – количестве груш 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Известные: количество всех груш 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Искомые неизвестные: количество груш в каждой корзине 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Известные зависимости: во 2-ой корзине на 10 груш меньше, чем в 1-й  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Представим сказанное выше в форме схемы:</a:t>
            </a:r>
            <a:endParaRPr lang="ru-RU" sz="105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B796C8C-C285-498E-8C54-51850AA346E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817"/>
          <a:stretch/>
        </p:blipFill>
        <p:spPr>
          <a:xfrm>
            <a:off x="65088" y="2060889"/>
            <a:ext cx="5638800" cy="1009336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764440D-AA5D-402A-876E-E58DF8E9F9AE}"/>
              </a:ext>
            </a:extLst>
          </p:cNvPr>
          <p:cNvSpPr/>
          <p:nvPr/>
        </p:nvSpPr>
        <p:spPr>
          <a:xfrm>
            <a:off x="2198687" y="2841625"/>
            <a:ext cx="15240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10 штук меньше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74517F5-FC59-41C9-9351-C2BF99AA15B8}"/>
              </a:ext>
            </a:extLst>
          </p:cNvPr>
          <p:cNvSpPr/>
          <p:nvPr/>
        </p:nvSpPr>
        <p:spPr>
          <a:xfrm>
            <a:off x="3875086" y="1927225"/>
            <a:ext cx="450851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281A24-92C3-44AD-9D6A-7592FD0CC692}"/>
              </a:ext>
            </a:extLst>
          </p:cNvPr>
          <p:cNvSpPr txBox="1"/>
          <p:nvPr/>
        </p:nvSpPr>
        <p:spPr>
          <a:xfrm>
            <a:off x="65087" y="2581224"/>
            <a:ext cx="1378211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Корзина 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6E567A-09A9-41C6-9AB6-EE781606A069}"/>
              </a:ext>
            </a:extLst>
          </p:cNvPr>
          <p:cNvSpPr txBox="1"/>
          <p:nvPr/>
        </p:nvSpPr>
        <p:spPr>
          <a:xfrm>
            <a:off x="36310" y="2141094"/>
            <a:ext cx="1378211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Корзина  1: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437870E-02FA-4A03-901D-3AF1034A6499}"/>
              </a:ext>
            </a:extLst>
          </p:cNvPr>
          <p:cNvSpPr/>
          <p:nvPr/>
        </p:nvSpPr>
        <p:spPr>
          <a:xfrm>
            <a:off x="141287" y="2060889"/>
            <a:ext cx="152400" cy="103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006E610D-34CA-4B8F-8D6A-4FA2B7850850}"/>
              </a:ext>
            </a:extLst>
          </p:cNvPr>
          <p:cNvSpPr/>
          <p:nvPr/>
        </p:nvSpPr>
        <p:spPr>
          <a:xfrm>
            <a:off x="197274" y="2417848"/>
            <a:ext cx="152400" cy="103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964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2439" y="-51359"/>
            <a:ext cx="5767386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СВОИ  ЗНАНИЯ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24EFA10-F501-4E98-A722-6476C19E9F50}"/>
              </a:ext>
            </a:extLst>
          </p:cNvPr>
          <p:cNvSpPr/>
          <p:nvPr/>
        </p:nvSpPr>
        <p:spPr>
          <a:xfrm>
            <a:off x="0" y="335070"/>
            <a:ext cx="5773002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   2 этап – ПЛАН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1. Решим задачу методом «уравнивания»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Для этого уравняем количества груш в каждой корзине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   3 этап –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  <a:endParaRPr lang="ru-RU" sz="11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1. Положим во вторую корзину 10 груш. Тогда в обоих корзинах всего будет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 + 10 = 48 (груш) </a:t>
            </a:r>
          </a:p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2. Теперь число груш в корзинах уравнялось и оно стало равным 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48 : 2 = 24 (груши) - в 1 корзине</a:t>
            </a:r>
          </a:p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3. Тогда, по условию задачи во второй корзине на 10 груш меньше, чем в первой, то есть в ней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–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= 14 (груш) – во 2 корзине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4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 этап –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</a:t>
            </a:r>
          </a:p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Сложим количества груш и сравним результат с 38: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+ 14 = 38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Правильный результат!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Ответ: В первой корзине 24 груши, а во второй 14 груш.</a:t>
            </a:r>
            <a:endParaRPr lang="ru-RU" sz="1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926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2439" y="-51359"/>
            <a:ext cx="5767386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СВОИ  ЗНАНИЯ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B156AB9-47E3-477C-A1E8-637CC28C0BE3}"/>
              </a:ext>
            </a:extLst>
          </p:cNvPr>
          <p:cNvSpPr/>
          <p:nvPr/>
        </p:nvSpPr>
        <p:spPr>
          <a:xfrm>
            <a:off x="0" y="348718"/>
            <a:ext cx="56388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405.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С приусадебного хозяйства в первый день собрали 126 кг клубники, во второй день собрали на 36 кг меньше, чем в первый день. В третий день собрали на 53 кг больше, чем во второй день. Сколько всего клубники собрали за три дня? </a:t>
            </a:r>
          </a:p>
          <a:p>
            <a:endParaRPr lang="ru-RU" sz="14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1 день –       </a:t>
            </a:r>
          </a:p>
          <a:p>
            <a:endParaRPr lang="ru-RU" sz="14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2 день –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3 день -  </a:t>
            </a:r>
            <a:endParaRPr lang="ru-RU" sz="1400" b="1" dirty="0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45867C1E-77E6-4F90-85FE-EE251F2C6891}"/>
              </a:ext>
            </a:extLst>
          </p:cNvPr>
          <p:cNvCxnSpPr>
            <a:cxnSpLocks/>
          </p:cNvCxnSpPr>
          <p:nvPr/>
        </p:nvCxnSpPr>
        <p:spPr>
          <a:xfrm>
            <a:off x="908857" y="1601432"/>
            <a:ext cx="11430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34ADD550-1C31-4332-8929-9C43EB00A3FC}"/>
              </a:ext>
            </a:extLst>
          </p:cNvPr>
          <p:cNvCxnSpPr>
            <a:cxnSpLocks/>
          </p:cNvCxnSpPr>
          <p:nvPr/>
        </p:nvCxnSpPr>
        <p:spPr>
          <a:xfrm>
            <a:off x="908857" y="1981295"/>
            <a:ext cx="75643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F31A97EE-48DC-4DB3-A8E5-FCB4681EB632}"/>
              </a:ext>
            </a:extLst>
          </p:cNvPr>
          <p:cNvCxnSpPr/>
          <p:nvPr/>
        </p:nvCxnSpPr>
        <p:spPr>
          <a:xfrm>
            <a:off x="913762" y="1525232"/>
            <a:ext cx="0" cy="152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3C50AAC7-B5C8-4628-9E35-34EDEAF904C6}"/>
              </a:ext>
            </a:extLst>
          </p:cNvPr>
          <p:cNvCxnSpPr/>
          <p:nvPr/>
        </p:nvCxnSpPr>
        <p:spPr>
          <a:xfrm>
            <a:off x="2053350" y="1525232"/>
            <a:ext cx="0" cy="152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BF2C76DE-0802-4BAA-9D21-7C99615F6C95}"/>
              </a:ext>
            </a:extLst>
          </p:cNvPr>
          <p:cNvCxnSpPr/>
          <p:nvPr/>
        </p:nvCxnSpPr>
        <p:spPr>
          <a:xfrm>
            <a:off x="908857" y="1882965"/>
            <a:ext cx="0" cy="152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BD91519A-0C49-4878-A398-2A9FA380EE0D}"/>
              </a:ext>
            </a:extLst>
          </p:cNvPr>
          <p:cNvCxnSpPr/>
          <p:nvPr/>
        </p:nvCxnSpPr>
        <p:spPr>
          <a:xfrm>
            <a:off x="1668178" y="1882965"/>
            <a:ext cx="0" cy="152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6" name="Picture 6" descr="Совхоз имени Ленина приглашает на сбор клубники. Оплата натурой | ЖЖитель:  путешествия и авиация | Яндекс Дзен">
            <a:extLst>
              <a:ext uri="{FF2B5EF4-FFF2-40B4-BE49-F238E27FC236}">
                <a16:creationId xmlns:a16="http://schemas.microsoft.com/office/drawing/2014/main" id="{BD4A17C6-87F0-4A8E-AA4B-9CE1FD0D5F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636"/>
          <a:stretch/>
        </p:blipFill>
        <p:spPr bwMode="auto">
          <a:xfrm>
            <a:off x="3448097" y="1393825"/>
            <a:ext cx="2190086" cy="160020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89D7ADD3-4689-4BE0-A3FE-2D1712569E84}"/>
              </a:ext>
            </a:extLst>
          </p:cNvPr>
          <p:cNvCxnSpPr>
            <a:cxnSpLocks/>
          </p:cNvCxnSpPr>
          <p:nvPr/>
        </p:nvCxnSpPr>
        <p:spPr>
          <a:xfrm>
            <a:off x="1728881" y="1973934"/>
            <a:ext cx="322976" cy="736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CD072BBF-4FA5-4662-AD26-A5779C4C88FB}"/>
              </a:ext>
            </a:extLst>
          </p:cNvPr>
          <p:cNvCxnSpPr>
            <a:cxnSpLocks/>
          </p:cNvCxnSpPr>
          <p:nvPr/>
        </p:nvCxnSpPr>
        <p:spPr>
          <a:xfrm flipV="1">
            <a:off x="2051857" y="1692422"/>
            <a:ext cx="7941" cy="30066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0C1302CF-B573-49AD-B2EB-A0E6767F9D2E}"/>
              </a:ext>
            </a:extLst>
          </p:cNvPr>
          <p:cNvSpPr/>
          <p:nvPr/>
        </p:nvSpPr>
        <p:spPr>
          <a:xfrm>
            <a:off x="1190403" y="1274086"/>
            <a:ext cx="712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126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кг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9F7DFEC2-36B3-45D7-BC2A-639F6EBB6B40}"/>
              </a:ext>
            </a:extLst>
          </p:cNvPr>
          <p:cNvSpPr/>
          <p:nvPr/>
        </p:nvSpPr>
        <p:spPr>
          <a:xfrm>
            <a:off x="674690" y="1960450"/>
            <a:ext cx="19260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на 36 кг меньше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C3B5D17B-AEBC-4597-B2F5-4ED3FB959ED1}"/>
              </a:ext>
            </a:extLst>
          </p:cNvPr>
          <p:cNvSpPr/>
          <p:nvPr/>
        </p:nvSpPr>
        <p:spPr>
          <a:xfrm>
            <a:off x="957930" y="1644997"/>
            <a:ext cx="5725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? кг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dirty="0">
              <a:solidFill>
                <a:srgbClr val="0070C0"/>
              </a:solidFill>
            </a:endParaRPr>
          </a:p>
        </p:txBody>
      </p: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4D553373-56C7-40DB-9A71-94E9942F29F3}"/>
              </a:ext>
            </a:extLst>
          </p:cNvPr>
          <p:cNvCxnSpPr>
            <a:cxnSpLocks/>
          </p:cNvCxnSpPr>
          <p:nvPr/>
        </p:nvCxnSpPr>
        <p:spPr>
          <a:xfrm>
            <a:off x="908857" y="2460625"/>
            <a:ext cx="151843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A8D1BA46-6528-41CE-A02E-37740EFEE0B6}"/>
              </a:ext>
            </a:extLst>
          </p:cNvPr>
          <p:cNvCxnSpPr/>
          <p:nvPr/>
        </p:nvCxnSpPr>
        <p:spPr>
          <a:xfrm>
            <a:off x="908857" y="2384425"/>
            <a:ext cx="0" cy="152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AFE24E54-F666-45E7-A6A3-838AA965C122}"/>
              </a:ext>
            </a:extLst>
          </p:cNvPr>
          <p:cNvCxnSpPr/>
          <p:nvPr/>
        </p:nvCxnSpPr>
        <p:spPr>
          <a:xfrm>
            <a:off x="2424374" y="2384425"/>
            <a:ext cx="0" cy="152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C4209911-C265-4603-B520-D4B4F8F6AE2D}"/>
              </a:ext>
            </a:extLst>
          </p:cNvPr>
          <p:cNvSpPr/>
          <p:nvPr/>
        </p:nvSpPr>
        <p:spPr>
          <a:xfrm>
            <a:off x="735392" y="2527775"/>
            <a:ext cx="19260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на 53 кг больше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11E349B8-4E90-40D3-B664-2FAE1E33D58C}"/>
              </a:ext>
            </a:extLst>
          </p:cNvPr>
          <p:cNvSpPr/>
          <p:nvPr/>
        </p:nvSpPr>
        <p:spPr>
          <a:xfrm>
            <a:off x="1065117" y="2117120"/>
            <a:ext cx="5725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? кг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dirty="0">
              <a:solidFill>
                <a:srgbClr val="0070C0"/>
              </a:solidFill>
            </a:endParaRPr>
          </a:p>
        </p:txBody>
      </p: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A2BDA9BB-1CC1-4F78-AD5B-49016D391A47}"/>
              </a:ext>
            </a:extLst>
          </p:cNvPr>
          <p:cNvCxnSpPr>
            <a:cxnSpLocks/>
          </p:cNvCxnSpPr>
          <p:nvPr/>
        </p:nvCxnSpPr>
        <p:spPr>
          <a:xfrm flipH="1" flipV="1">
            <a:off x="2120500" y="1993085"/>
            <a:ext cx="303874" cy="982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5A2E5AD9-7D7B-4F5D-AEF3-CC3FCD1E2E23}"/>
              </a:ext>
            </a:extLst>
          </p:cNvPr>
          <p:cNvCxnSpPr>
            <a:cxnSpLocks/>
          </p:cNvCxnSpPr>
          <p:nvPr/>
        </p:nvCxnSpPr>
        <p:spPr>
          <a:xfrm>
            <a:off x="2424374" y="2014329"/>
            <a:ext cx="0" cy="29389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авая фигурная скобка 43">
            <a:extLst>
              <a:ext uri="{FF2B5EF4-FFF2-40B4-BE49-F238E27FC236}">
                <a16:creationId xmlns:a16="http://schemas.microsoft.com/office/drawing/2014/main" id="{83D778FE-5060-4E21-96BC-5582526C9FFC}"/>
              </a:ext>
            </a:extLst>
          </p:cNvPr>
          <p:cNvSpPr/>
          <p:nvPr/>
        </p:nvSpPr>
        <p:spPr>
          <a:xfrm>
            <a:off x="2644899" y="1486373"/>
            <a:ext cx="172814" cy="1279049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7C142CE3-F5BD-428C-BB7D-E77AFD40E656}"/>
              </a:ext>
            </a:extLst>
          </p:cNvPr>
          <p:cNvSpPr/>
          <p:nvPr/>
        </p:nvSpPr>
        <p:spPr>
          <a:xfrm>
            <a:off x="2786897" y="1960450"/>
            <a:ext cx="5084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? кг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434644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>
            <a:extLst>
              <a:ext uri="{FF2B5EF4-FFF2-40B4-BE49-F238E27FC236}">
                <a16:creationId xmlns:a16="http://schemas.microsoft.com/office/drawing/2014/main" id="{A9188DA8-E7E0-4C62-BFCA-B653657BD406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ЗАДАЧИ НА ПОВТОРЕНИЕ</a:t>
            </a:r>
            <a:endParaRPr sz="1600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2AD77970-4E97-4618-ABF2-AE16DB11AEE9}"/>
              </a:ext>
            </a:extLst>
          </p:cNvPr>
          <p:cNvSpPr/>
          <p:nvPr/>
        </p:nvSpPr>
        <p:spPr>
          <a:xfrm>
            <a:off x="156400" y="631825"/>
            <a:ext cx="550339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  Решение: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1) 126 </a:t>
            </a:r>
            <a:r>
              <a:rPr lang="ru-RU" b="1" dirty="0">
                <a:latin typeface="Arial" panose="020B0604020202020204" pitchFamily="34" charset="0"/>
              </a:rPr>
              <a:t>–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26 = 100 (кг) - 2</a:t>
            </a:r>
            <a:r>
              <a:rPr lang="ru-RU" b="1" dirty="0">
                <a:latin typeface="Arial" panose="020B0604020202020204" pitchFamily="34" charset="0"/>
              </a:rPr>
              <a:t> день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2) 100 + 53 = 153 ( кг) - 3</a:t>
            </a:r>
            <a:r>
              <a:rPr lang="ru-RU" b="1" dirty="0">
                <a:latin typeface="Arial" panose="020B0604020202020204" pitchFamily="34" charset="0"/>
              </a:rPr>
              <a:t> день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3) 126 + 100 + 153 = 379 (кг)- всего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Проверка: 379 – (100 + 153) = 126 (кг)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в 1 день</a:t>
            </a:r>
          </a:p>
          <a:p>
            <a:pPr marL="342900" indent="-342900">
              <a:buAutoNum type="arabicParenR"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Ответ: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всего собрали 379 кг клубники</a:t>
            </a:r>
          </a:p>
        </p:txBody>
      </p:sp>
      <p:pic>
        <p:nvPicPr>
          <p:cNvPr id="17" name="Picture 6" descr="Совхоз имени Ленина приглашает на сбор клубники. Оплата натурой | ЖЖитель:  путешествия и авиация | Яндекс Дзен">
            <a:extLst>
              <a:ext uri="{FF2B5EF4-FFF2-40B4-BE49-F238E27FC236}">
                <a16:creationId xmlns:a16="http://schemas.microsoft.com/office/drawing/2014/main" id="{3F217547-1D47-42F5-ADDA-23354333CC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636"/>
          <a:stretch/>
        </p:blipFill>
        <p:spPr bwMode="auto">
          <a:xfrm>
            <a:off x="4027487" y="531009"/>
            <a:ext cx="1632306" cy="121920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3053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2439" y="-51359"/>
            <a:ext cx="5767386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71948F6-F6D4-4B8F-BCA2-16ED0AE592C1}"/>
              </a:ext>
            </a:extLst>
          </p:cNvPr>
          <p:cNvSpPr/>
          <p:nvPr/>
        </p:nvSpPr>
        <p:spPr>
          <a:xfrm>
            <a:off x="65087" y="396964"/>
            <a:ext cx="5699859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406.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В теплице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Абдурахмон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посадил в первый день 156 кустов саженцев помидоров, а во второй день на 34 саженцев меньше. Сколько всего саженцев помидоров посадил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Абдурахмон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? </a:t>
            </a:r>
          </a:p>
          <a:p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 день –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 день – </a:t>
            </a:r>
          </a:p>
          <a:p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Решение: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1) 156 – 34 = 122 (куст.) - во 2 день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2) 156 + 122 = 278 (куст.) – всего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Проверка: 278 – 122 = 156 (куст.) – 1 день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Ответ:</a:t>
            </a:r>
            <a:r>
              <a:rPr lang="ru-RU" sz="1400" b="1" dirty="0">
                <a:latin typeface="Arial" panose="020B0604020202020204" pitchFamily="34" charset="0"/>
              </a:rPr>
              <a:t> 278 кустов саженцев посадил </a:t>
            </a:r>
            <a:r>
              <a:rPr lang="ru-RU" sz="1400" b="1" dirty="0" err="1">
                <a:latin typeface="Arial" panose="020B0604020202020204" pitchFamily="34" charset="0"/>
              </a:rPr>
              <a:t>Абдурахмон</a:t>
            </a:r>
            <a:endParaRPr lang="ru-RU" sz="1400" b="1" dirty="0"/>
          </a:p>
        </p:txBody>
      </p:sp>
      <p:pic>
        <p:nvPicPr>
          <p:cNvPr id="1028" name="Picture 4" descr="Посадка помидор в теплицу: схема посадки, сорта, уход за рассадой после  высадки, фото | Дачный участок">
            <a:extLst>
              <a:ext uri="{FF2B5EF4-FFF2-40B4-BE49-F238E27FC236}">
                <a16:creationId xmlns:a16="http://schemas.microsoft.com/office/drawing/2014/main" id="{2E9A3DC2-BD5E-43FE-A3EB-F32C251B25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695" y="1171958"/>
            <a:ext cx="2249786" cy="159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621F35B-395D-48CC-A745-E1880ABAC658}"/>
              </a:ext>
            </a:extLst>
          </p:cNvPr>
          <p:cNvCxnSpPr/>
          <p:nvPr/>
        </p:nvCxnSpPr>
        <p:spPr>
          <a:xfrm>
            <a:off x="903287" y="1622425"/>
            <a:ext cx="1143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1FCF178A-16A6-42A2-B27A-A70B5711D2F5}"/>
              </a:ext>
            </a:extLst>
          </p:cNvPr>
          <p:cNvCxnSpPr/>
          <p:nvPr/>
        </p:nvCxnSpPr>
        <p:spPr>
          <a:xfrm>
            <a:off x="909473" y="1546225"/>
            <a:ext cx="0" cy="152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1D553CA-8523-4274-BCCB-F3E96F6B0B99}"/>
              </a:ext>
            </a:extLst>
          </p:cNvPr>
          <p:cNvCxnSpPr/>
          <p:nvPr/>
        </p:nvCxnSpPr>
        <p:spPr>
          <a:xfrm>
            <a:off x="2046287" y="1525232"/>
            <a:ext cx="0" cy="152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ADA07AA-B473-4A72-95B8-D9F0C055C58D}"/>
              </a:ext>
            </a:extLst>
          </p:cNvPr>
          <p:cNvSpPr/>
          <p:nvPr/>
        </p:nvSpPr>
        <p:spPr>
          <a:xfrm>
            <a:off x="909474" y="1310483"/>
            <a:ext cx="12948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156 куст. </a:t>
            </a:r>
            <a:endParaRPr lang="ru-RU" sz="1400" dirty="0">
              <a:solidFill>
                <a:srgbClr val="0070C0"/>
              </a:solidFill>
            </a:endParaRP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953336BC-8F26-425E-BE89-49FA988B213A}"/>
              </a:ext>
            </a:extLst>
          </p:cNvPr>
          <p:cNvCxnSpPr>
            <a:cxnSpLocks/>
          </p:cNvCxnSpPr>
          <p:nvPr/>
        </p:nvCxnSpPr>
        <p:spPr>
          <a:xfrm>
            <a:off x="903287" y="1851025"/>
            <a:ext cx="8382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137B945-29D4-4F77-B216-332C0B108418}"/>
              </a:ext>
            </a:extLst>
          </p:cNvPr>
          <p:cNvSpPr/>
          <p:nvPr/>
        </p:nvSpPr>
        <p:spPr>
          <a:xfrm>
            <a:off x="881036" y="1605307"/>
            <a:ext cx="9482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? куст.</a:t>
            </a:r>
            <a:endParaRPr lang="ru-RU" sz="1400" dirty="0"/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D4B84D21-1463-4BF5-B180-545379100713}"/>
              </a:ext>
            </a:extLst>
          </p:cNvPr>
          <p:cNvCxnSpPr/>
          <p:nvPr/>
        </p:nvCxnSpPr>
        <p:spPr>
          <a:xfrm>
            <a:off x="1749708" y="1760684"/>
            <a:ext cx="0" cy="152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1DFA23D8-C714-4D4A-9C30-F2FDC04D7A03}"/>
              </a:ext>
            </a:extLst>
          </p:cNvPr>
          <p:cNvCxnSpPr/>
          <p:nvPr/>
        </p:nvCxnSpPr>
        <p:spPr>
          <a:xfrm>
            <a:off x="906959" y="1753832"/>
            <a:ext cx="0" cy="152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1AAE01E2-9391-4162-876D-12C360163FB6}"/>
              </a:ext>
            </a:extLst>
          </p:cNvPr>
          <p:cNvCxnSpPr>
            <a:cxnSpLocks/>
          </p:cNvCxnSpPr>
          <p:nvPr/>
        </p:nvCxnSpPr>
        <p:spPr>
          <a:xfrm flipV="1">
            <a:off x="2055028" y="1650324"/>
            <a:ext cx="1" cy="20070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F6FFF013-8F54-4D7E-85BF-DC91461A6611}"/>
              </a:ext>
            </a:extLst>
          </p:cNvPr>
          <p:cNvCxnSpPr>
            <a:cxnSpLocks/>
          </p:cNvCxnSpPr>
          <p:nvPr/>
        </p:nvCxnSpPr>
        <p:spPr>
          <a:xfrm>
            <a:off x="1749708" y="1842316"/>
            <a:ext cx="296579" cy="8709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0117D251-B028-49A0-BB94-DD7B802B9C23}"/>
              </a:ext>
            </a:extLst>
          </p:cNvPr>
          <p:cNvSpPr/>
          <p:nvPr/>
        </p:nvSpPr>
        <p:spPr>
          <a:xfrm>
            <a:off x="881036" y="1842316"/>
            <a:ext cx="16532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</a:rPr>
              <a:t>на 34  куст. меньше</a:t>
            </a:r>
            <a:endParaRPr lang="ru-RU" sz="1200" dirty="0"/>
          </a:p>
        </p:txBody>
      </p:sp>
      <p:sp>
        <p:nvSpPr>
          <p:cNvPr id="26" name="Правая фигурная скобка 25">
            <a:extLst>
              <a:ext uri="{FF2B5EF4-FFF2-40B4-BE49-F238E27FC236}">
                <a16:creationId xmlns:a16="http://schemas.microsoft.com/office/drawing/2014/main" id="{8179B22A-35FA-4136-9156-A20EE445CB8C}"/>
              </a:ext>
            </a:extLst>
          </p:cNvPr>
          <p:cNvSpPr/>
          <p:nvPr/>
        </p:nvSpPr>
        <p:spPr>
          <a:xfrm>
            <a:off x="2534309" y="1464371"/>
            <a:ext cx="115219" cy="518049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F814ADB5-7EB7-493D-BF04-CA60F987D041}"/>
              </a:ext>
            </a:extLst>
          </p:cNvPr>
          <p:cNvSpPr/>
          <p:nvPr/>
        </p:nvSpPr>
        <p:spPr>
          <a:xfrm>
            <a:off x="2591918" y="1569506"/>
            <a:ext cx="7495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? куст.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198963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2439" y="-51359"/>
            <a:ext cx="5767386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D3EB334-D60A-4EFB-8824-87966B98CB96}"/>
              </a:ext>
            </a:extLst>
          </p:cNvPr>
          <p:cNvSpPr/>
          <p:nvPr/>
        </p:nvSpPr>
        <p:spPr>
          <a:xfrm>
            <a:off x="24144" y="327975"/>
            <a:ext cx="56998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407.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Общая масса яблок  равна 200 грамм. Найдите массу большего яблока. </a:t>
            </a:r>
            <a:endParaRPr lang="ru-RU" sz="1600" b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135196F-2FF5-44A2-9609-A25E8B2A05D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669" t="23472" r="1338"/>
          <a:stretch/>
        </p:blipFill>
        <p:spPr>
          <a:xfrm>
            <a:off x="3134806" y="768150"/>
            <a:ext cx="2514600" cy="1128514"/>
          </a:xfrm>
          <a:prstGeom prst="rect">
            <a:avLst/>
          </a:prstGeom>
        </p:spPr>
      </p:pic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DF75715-6882-4367-87B6-3DE41D0A9C97}"/>
              </a:ext>
            </a:extLst>
          </p:cNvPr>
          <p:cNvCxnSpPr/>
          <p:nvPr/>
        </p:nvCxnSpPr>
        <p:spPr>
          <a:xfrm>
            <a:off x="293687" y="1241425"/>
            <a:ext cx="18288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703F7411-522C-42B9-A7D1-39BF27CD0D30}"/>
              </a:ext>
            </a:extLst>
          </p:cNvPr>
          <p:cNvCxnSpPr>
            <a:cxnSpLocks/>
          </p:cNvCxnSpPr>
          <p:nvPr/>
        </p:nvCxnSpPr>
        <p:spPr>
          <a:xfrm>
            <a:off x="293687" y="1165225"/>
            <a:ext cx="0" cy="18325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B70ED7DD-D60A-4328-8991-FEC2A3A6CD6E}"/>
              </a:ext>
            </a:extLst>
          </p:cNvPr>
          <p:cNvCxnSpPr>
            <a:cxnSpLocks/>
          </p:cNvCxnSpPr>
          <p:nvPr/>
        </p:nvCxnSpPr>
        <p:spPr>
          <a:xfrm>
            <a:off x="2122487" y="1149796"/>
            <a:ext cx="0" cy="18325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198A3532-0C05-43BB-9529-3AAA7E1FFAB7}"/>
              </a:ext>
            </a:extLst>
          </p:cNvPr>
          <p:cNvCxnSpPr>
            <a:cxnSpLocks/>
          </p:cNvCxnSpPr>
          <p:nvPr/>
        </p:nvCxnSpPr>
        <p:spPr>
          <a:xfrm>
            <a:off x="293687" y="1698625"/>
            <a:ext cx="12954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4280AD70-DD6C-4C6D-944F-6238E1154E83}"/>
              </a:ext>
            </a:extLst>
          </p:cNvPr>
          <p:cNvCxnSpPr>
            <a:cxnSpLocks/>
          </p:cNvCxnSpPr>
          <p:nvPr/>
        </p:nvCxnSpPr>
        <p:spPr>
          <a:xfrm>
            <a:off x="293687" y="1606996"/>
            <a:ext cx="0" cy="183257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571B028D-5C9F-4292-B5A5-184CB55767D2}"/>
              </a:ext>
            </a:extLst>
          </p:cNvPr>
          <p:cNvCxnSpPr>
            <a:cxnSpLocks/>
          </p:cNvCxnSpPr>
          <p:nvPr/>
        </p:nvCxnSpPr>
        <p:spPr>
          <a:xfrm>
            <a:off x="1584798" y="1595101"/>
            <a:ext cx="0" cy="183257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CAE01343-CB7A-4AB6-A2C0-08A2E6D19C38}"/>
              </a:ext>
            </a:extLst>
          </p:cNvPr>
          <p:cNvCxnSpPr>
            <a:cxnSpLocks/>
          </p:cNvCxnSpPr>
          <p:nvPr/>
        </p:nvCxnSpPr>
        <p:spPr>
          <a:xfrm flipV="1">
            <a:off x="1580510" y="1690953"/>
            <a:ext cx="541977" cy="767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8D7F69DD-5C2D-4C9B-AE96-103D315117A9}"/>
              </a:ext>
            </a:extLst>
          </p:cNvPr>
          <p:cNvCxnSpPr>
            <a:cxnSpLocks/>
          </p:cNvCxnSpPr>
          <p:nvPr/>
        </p:nvCxnSpPr>
        <p:spPr>
          <a:xfrm>
            <a:off x="2122487" y="1603159"/>
            <a:ext cx="0" cy="1832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ᐈ Яблоко фото, фотографии картинки яблоки | скачать на Depositphotos®">
            <a:extLst>
              <a:ext uri="{FF2B5EF4-FFF2-40B4-BE49-F238E27FC236}">
                <a16:creationId xmlns:a16="http://schemas.microsoft.com/office/drawing/2014/main" id="{13CC0E17-93BB-4D30-88EB-97601E0EA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81" y="835204"/>
            <a:ext cx="542420" cy="40322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Lenagold - Клипарт - Желтые яблоки">
            <a:extLst>
              <a:ext uri="{FF2B5EF4-FFF2-40B4-BE49-F238E27FC236}">
                <a16:creationId xmlns:a16="http://schemas.microsoft.com/office/drawing/2014/main" id="{3942B4A9-0770-4ECB-AA4F-EC227465DA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383" y="1344951"/>
            <a:ext cx="322704" cy="313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Раздаточный материал по математике. Гири для весов — скачать и распечатать.  Математика — Учимся считать. «МААМ—картинки». Воспитателям детских садов,  школьным учителям и педагогам - Маам.ру">
            <a:extLst>
              <a:ext uri="{FF2B5EF4-FFF2-40B4-BE49-F238E27FC236}">
                <a16:creationId xmlns:a16="http://schemas.microsoft.com/office/drawing/2014/main" id="{38D05B51-FD00-483D-8E9B-3D2CD51172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76" t="53788" r="29506" b="7894"/>
          <a:stretch/>
        </p:blipFill>
        <p:spPr bwMode="auto">
          <a:xfrm>
            <a:off x="1764685" y="1365093"/>
            <a:ext cx="222249" cy="30480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F5FC9C48-017F-4EC4-9F4C-E9E0E73467E8}"/>
              </a:ext>
            </a:extLst>
          </p:cNvPr>
          <p:cNvSpPr/>
          <p:nvPr/>
        </p:nvSpPr>
        <p:spPr>
          <a:xfrm>
            <a:off x="1698517" y="1456483"/>
            <a:ext cx="3545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60</a:t>
            </a:r>
            <a:endParaRPr lang="ru-RU" sz="1200" dirty="0"/>
          </a:p>
        </p:txBody>
      </p:sp>
      <p:sp>
        <p:nvSpPr>
          <p:cNvPr id="26" name="Правая фигурная скобка 25">
            <a:extLst>
              <a:ext uri="{FF2B5EF4-FFF2-40B4-BE49-F238E27FC236}">
                <a16:creationId xmlns:a16="http://schemas.microsoft.com/office/drawing/2014/main" id="{0F173DF9-F24F-4377-AD5B-C605C83B3D7D}"/>
              </a:ext>
            </a:extLst>
          </p:cNvPr>
          <p:cNvSpPr/>
          <p:nvPr/>
        </p:nvSpPr>
        <p:spPr>
          <a:xfrm>
            <a:off x="2231917" y="1124052"/>
            <a:ext cx="203474" cy="60943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75968B74-F234-4CBC-B20C-E23DA9124C8C}"/>
              </a:ext>
            </a:extLst>
          </p:cNvPr>
          <p:cNvSpPr/>
          <p:nvPr/>
        </p:nvSpPr>
        <p:spPr>
          <a:xfrm>
            <a:off x="2326621" y="1248771"/>
            <a:ext cx="729687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260 г</a:t>
            </a:r>
            <a:endParaRPr lang="ru-RU" dirty="0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56F3691F-91DA-4EB8-A89B-F3199E245D7B}"/>
              </a:ext>
            </a:extLst>
          </p:cNvPr>
          <p:cNvSpPr/>
          <p:nvPr/>
        </p:nvSpPr>
        <p:spPr>
          <a:xfrm>
            <a:off x="119570" y="1882424"/>
            <a:ext cx="552983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Решение: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уравняем массы: 200 + 60 = 260 (г)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1) 260 : 2 = 130 (г)- вес большего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красного яблока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Проверка: 130 – 60 = 70 (Г) – вес жёлтого меньшего яблока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130 + 70 = 200 (г) – вес двух яблок   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130 грамм</a:t>
            </a:r>
          </a:p>
        </p:txBody>
      </p:sp>
    </p:spTree>
    <p:extLst>
      <p:ext uri="{BB962C8B-B14F-4D97-AF65-F5344CB8AC3E}">
        <p14:creationId xmlns:p14="http://schemas.microsoft.com/office/powerpoint/2010/main" val="36917657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18024</TotalTime>
  <Words>1091</Words>
  <Application>Microsoft Office PowerPoint</Application>
  <PresentationFormat>Произвольный</PresentationFormat>
  <Paragraphs>163</Paragraphs>
  <Slides>12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Грань</vt:lpstr>
      <vt:lpstr>МАТЕМАТИКА</vt:lpstr>
      <vt:lpstr>ОБОГАЩАЕМ  СВОИ  ЗНАНИЯ</vt:lpstr>
      <vt:lpstr>ЭТАПЫ  РЕШЕНИЯ  ЗАДАЧ</vt:lpstr>
      <vt:lpstr>ОБОГАЩАЕМ  СВОИ  ЗНАНИЯ</vt:lpstr>
      <vt:lpstr>ОБОГАЩАЕМ  СВОИ  ЗНАНИЯ</vt:lpstr>
      <vt:lpstr>ОБОГАЩАЕМ  СВОИ  ЗНАНИЯ</vt:lpstr>
      <vt:lpstr>Презентация PowerPoint</vt:lpstr>
      <vt:lpstr>РЕШЕНИЕ  ЗАДАЧ</vt:lpstr>
      <vt:lpstr>РЕШЕНИЕ  ЗАДАЧ</vt:lpstr>
      <vt:lpstr>РЕШЕНИЕ  ЗАДАЧ</vt:lpstr>
      <vt:lpstr>РЕШЕНИЕ  ЗАДАЧ</vt:lpstr>
      <vt:lpstr>ЗАДАНИЯ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1434</cp:revision>
  <cp:lastPrinted>2020-09-30T03:25:16Z</cp:lastPrinted>
  <dcterms:created xsi:type="dcterms:W3CDTF">2020-04-09T07:32:19Z</dcterms:created>
  <dcterms:modified xsi:type="dcterms:W3CDTF">2020-10-20T04:58:30Z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