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3" r:id="rId1"/>
  </p:sldMasterIdLst>
  <p:notesMasterIdLst>
    <p:notesMasterId r:id="rId14"/>
  </p:notesMasterIdLst>
  <p:handoutMasterIdLst>
    <p:handoutMasterId r:id="rId15"/>
  </p:handoutMasterIdLst>
  <p:sldIdLst>
    <p:sldId id="528" r:id="rId2"/>
    <p:sldId id="647" r:id="rId3"/>
    <p:sldId id="661" r:id="rId4"/>
    <p:sldId id="662" r:id="rId5"/>
    <p:sldId id="663" r:id="rId6"/>
    <p:sldId id="664" r:id="rId7"/>
    <p:sldId id="495" r:id="rId8"/>
    <p:sldId id="659" r:id="rId9"/>
    <p:sldId id="665" r:id="rId10"/>
    <p:sldId id="666" r:id="rId11"/>
    <p:sldId id="667" r:id="rId12"/>
    <p:sldId id="480" r:id="rId13"/>
  </p:sldIdLst>
  <p:sldSz cx="5768975" cy="3244850"/>
  <p:notesSz cx="9866313" cy="6735763"/>
  <p:custDataLst>
    <p:tags r:id="rId16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E0F5"/>
    <a:srgbClr val="A4D2F0"/>
    <a:srgbClr val="FF6699"/>
    <a:srgbClr val="00A859"/>
    <a:srgbClr val="030121"/>
    <a:srgbClr val="FFCCCC"/>
    <a:srgbClr val="FFFF99"/>
    <a:srgbClr val="7C84D2"/>
    <a:srgbClr val="EDFDBB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660"/>
  </p:normalViewPr>
  <p:slideViewPr>
    <p:cSldViewPr>
      <p:cViewPr varScale="1">
        <p:scale>
          <a:sx n="140" d="100"/>
          <a:sy n="140" d="100"/>
        </p:scale>
        <p:origin x="996" y="114"/>
      </p:cViewPr>
      <p:guideLst>
        <p:guide orient="horz" pos="2880"/>
        <p:guide pos="2161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1716" y="6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C480B5ED-0184-4641-8B39-8340A9A00A0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9BA05CFF-9AF4-4F9B-BB9A-BB7BC03F59A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88000" y="0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947B9AB-696C-4DF1-B488-04147F4FAC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397625"/>
            <a:ext cx="4275138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37759E4-E530-4602-B28C-64032CFA932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88000" y="6397625"/>
            <a:ext cx="4276725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D7DF31-001B-4685-B3EB-A27169C2414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49427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587834" y="1"/>
            <a:ext cx="4275764" cy="336129"/>
          </a:xfrm>
          <a:prstGeom prst="rect">
            <a:avLst/>
          </a:prstGeom>
        </p:spPr>
        <p:txBody>
          <a:bodyPr vert="horz" lIns="168469" tIns="84235" rIns="168469" bIns="84235" rtlCol="0"/>
          <a:lstStyle>
            <a:lvl1pPr algn="r">
              <a:defRPr sz="2200"/>
            </a:lvl1pPr>
          </a:lstStyle>
          <a:p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687638" y="504825"/>
            <a:ext cx="4491037" cy="25273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68469" tIns="84235" rIns="168469" bIns="8423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86090" y="3199818"/>
            <a:ext cx="7894137" cy="3031752"/>
          </a:xfrm>
          <a:prstGeom prst="rect">
            <a:avLst/>
          </a:prstGeom>
        </p:spPr>
        <p:txBody>
          <a:bodyPr vert="horz" lIns="168469" tIns="84235" rIns="168469" bIns="84235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l">
              <a:defRPr sz="2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587834" y="6396340"/>
            <a:ext cx="4275764" cy="339423"/>
          </a:xfrm>
          <a:prstGeom prst="rect">
            <a:avLst/>
          </a:prstGeom>
        </p:spPr>
        <p:txBody>
          <a:bodyPr vert="horz" lIns="168469" tIns="84235" rIns="168469" bIns="84235" rtlCol="0" anchor="b"/>
          <a:lstStyle>
            <a:lvl1pPr algn="r">
              <a:defRPr sz="2200"/>
            </a:lvl1pPr>
          </a:lstStyle>
          <a:p>
            <a:fld id="{7A6411C4-7043-4456-B984-BDE449DF6E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273937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1DAFB0E-27B0-4BB7-8B90-35C3603B5B49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47482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11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046080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3512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2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243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3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334951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4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59965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5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97123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6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865666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8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835972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9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34758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411C4-7043-4456-B984-BDE449DF6EB0}" type="slidenum">
              <a:rPr lang="ru-RU" smtClean="0"/>
              <a:t>10</a:t>
            </a:fld>
            <a:endParaRPr lang="ru-RU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4F309F-E797-414C-85D0-3BBF42D38970}"/>
              </a:ext>
            </a:extLst>
          </p:cNvPr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14142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3110" y="1137701"/>
            <a:ext cx="3675136" cy="778945"/>
          </a:xfrm>
        </p:spPr>
        <p:txBody>
          <a:bodyPr anchor="b">
            <a:noAutofit/>
          </a:bodyPr>
          <a:lstStyle>
            <a:lvl1pPr algn="r">
              <a:defRPr sz="2555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13110" y="1916644"/>
            <a:ext cx="3675136" cy="518996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32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48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652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8150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97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5141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7304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80042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288431"/>
            <a:ext cx="4067746" cy="1610407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038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46426" y="1718569"/>
            <a:ext cx="3418479" cy="180269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757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15161"/>
            <a:ext cx="4067746" cy="743298"/>
          </a:xfrm>
        </p:spPr>
        <p:txBody>
          <a:bodyPr anchor="ctr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45604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914117"/>
            <a:ext cx="4067746" cy="1228037"/>
          </a:xfrm>
        </p:spPr>
        <p:txBody>
          <a:bodyPr anchor="b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730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0686" y="288431"/>
            <a:ext cx="3829959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256400" y="373966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207969" y="1365768"/>
            <a:ext cx="288449" cy="276686"/>
          </a:xfrm>
          <a:prstGeom prst="rect">
            <a:avLst/>
          </a:prstGeom>
        </p:spPr>
        <p:txBody>
          <a:bodyPr vert="horz" lIns="43265" tIns="21632" rIns="43265" bIns="21632" rtlCol="0" anchor="ctr">
            <a:noAutofit/>
          </a:bodyPr>
          <a:lstStyle/>
          <a:p>
            <a:pPr lvl="0"/>
            <a:r>
              <a:rPr lang="en-US" sz="3785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76875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505" y="288431"/>
            <a:ext cx="4063741" cy="1430138"/>
          </a:xfrm>
        </p:spPr>
        <p:txBody>
          <a:bodyPr anchor="ctr">
            <a:normAutofit/>
          </a:bodyPr>
          <a:lstStyle>
            <a:lvl1pPr algn="l">
              <a:defRPr sz="208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0498" y="1898838"/>
            <a:ext cx="4067747" cy="24331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135">
                <a:solidFill>
                  <a:schemeClr val="accent1"/>
                </a:solidFill>
              </a:defRPr>
            </a:lvl1pPr>
            <a:lvl2pPr marL="216301" indent="0">
              <a:buFontTx/>
              <a:buNone/>
              <a:defRPr/>
            </a:lvl2pPr>
            <a:lvl3pPr marL="432603" indent="0">
              <a:buFontTx/>
              <a:buNone/>
              <a:defRPr/>
            </a:lvl3pPr>
            <a:lvl4pPr marL="648904" indent="0">
              <a:buFontTx/>
              <a:buNone/>
              <a:defRPr/>
            </a:lvl4pPr>
            <a:lvl5pPr marL="865205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716306"/>
          </a:xfrm>
        </p:spPr>
        <p:txBody>
          <a:bodyPr anchor="t">
            <a:normAutofit/>
          </a:bodyPr>
          <a:lstStyle>
            <a:lvl1pPr marL="0" indent="0" algn="l">
              <a:buNone/>
              <a:defRPr sz="852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90136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47843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70121" y="288431"/>
            <a:ext cx="617374" cy="2484714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0499" y="288431"/>
            <a:ext cx="3340701" cy="248471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94586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hree Image Text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676" y="132463"/>
            <a:ext cx="4903630" cy="386828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432673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1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1"/>
          </p:nvPr>
        </p:nvSpPr>
        <p:spPr>
          <a:xfrm>
            <a:off x="2097022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accent4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6" name="Picture Placeholder 3"/>
          <p:cNvSpPr>
            <a:spLocks noGrp="1"/>
          </p:cNvSpPr>
          <p:nvPr>
            <p:ph type="pic" sz="quarter" idx="12"/>
          </p:nvPr>
        </p:nvSpPr>
        <p:spPr>
          <a:xfrm>
            <a:off x="3761371" y="660990"/>
            <a:ext cx="1574931" cy="1612223"/>
          </a:xfr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  <a:alpha val="40000"/>
              </a:schemeClr>
            </a:solidFill>
          </a:ln>
          <a:effectLst>
            <a:outerShdw dist="50800" dir="5400000" algn="t" rotWithShape="0">
              <a:schemeClr val="bg2"/>
            </a:outerShdw>
          </a:effectLst>
        </p:spPr>
        <p:txBody>
          <a:bodyPr vert="horz" lIns="0" tIns="0" rIns="0" bIns="0" rtlCol="0" anchor="ctr">
            <a:normAutofit/>
          </a:bodyPr>
          <a:lstStyle>
            <a:lvl1pPr marL="0" indent="0" algn="ctr">
              <a:buNone/>
              <a:defRPr lang="en-US" sz="662"/>
            </a:lvl1pPr>
          </a:lstStyle>
          <a:p>
            <a:pPr lvl="0"/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32673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2097022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3761371" y="2356548"/>
            <a:ext cx="1574931" cy="453679"/>
          </a:xfrm>
        </p:spPr>
        <p:txBody>
          <a:bodyPr>
            <a:noAutofit/>
          </a:bodyPr>
          <a:lstStyle>
            <a:lvl1pPr marL="0" indent="0">
              <a:buNone/>
              <a:defRPr sz="662"/>
            </a:lvl1pPr>
            <a:lvl2pPr marL="72071" indent="-72071">
              <a:buFont typeface="Arial" panose="020B0604020202020204" pitchFamily="34" charset="0"/>
              <a:buChar char="•"/>
              <a:defRPr sz="662"/>
            </a:lvl2pPr>
            <a:lvl3pPr marL="144142" indent="-72071">
              <a:defRPr sz="662"/>
            </a:lvl3pPr>
            <a:lvl4pPr marL="252249" indent="-108107">
              <a:defRPr sz="662"/>
            </a:lvl4pPr>
            <a:lvl5pPr marL="360356" indent="-108107">
              <a:defRPr sz="662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 hasCustomPrompt="1"/>
          </p:nvPr>
        </p:nvSpPr>
        <p:spPr>
          <a:xfrm>
            <a:off x="432676" y="441663"/>
            <a:ext cx="4903630" cy="192287"/>
          </a:xfrm>
        </p:spPr>
        <p:txBody>
          <a:bodyPr>
            <a:normAutofit/>
          </a:bodyPr>
          <a:lstStyle>
            <a:lvl1pPr marL="0" indent="0" algn="ctr">
              <a:lnSpc>
                <a:spcPct val="86000"/>
              </a:lnSpc>
              <a:spcBef>
                <a:spcPts val="0"/>
              </a:spcBef>
              <a:buNone/>
              <a:defRPr sz="851" baseline="0"/>
            </a:lvl1pPr>
          </a:lstStyle>
          <a:p>
            <a:pPr lvl="0"/>
            <a:r>
              <a:rPr lang="en-US" dirty="0"/>
              <a:t>Click here to edit subtitle</a:t>
            </a:r>
          </a:p>
        </p:txBody>
      </p:sp>
    </p:spTree>
    <p:extLst>
      <p:ext uri="{BB962C8B-B14F-4D97-AF65-F5344CB8AC3E}">
        <p14:creationId xmlns:p14="http://schemas.microsoft.com/office/powerpoint/2010/main" val="22776434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2778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500" y="1277911"/>
            <a:ext cx="4067746" cy="864243"/>
          </a:xfrm>
        </p:spPr>
        <p:txBody>
          <a:bodyPr anchor="b"/>
          <a:lstStyle>
            <a:lvl1pPr algn="l">
              <a:defRPr sz="1892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500" y="2142153"/>
            <a:ext cx="4067746" cy="407097"/>
          </a:xfrm>
        </p:spPr>
        <p:txBody>
          <a:bodyPr anchor="t"/>
          <a:lstStyle>
            <a:lvl1pPr marL="0" indent="0" algn="l">
              <a:buNone/>
              <a:defRPr sz="946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216301" indent="0">
              <a:buNone/>
              <a:defRPr sz="852">
                <a:solidFill>
                  <a:schemeClr val="tx1">
                    <a:tint val="75000"/>
                  </a:schemeClr>
                </a:solidFill>
              </a:defRPr>
            </a:lvl2pPr>
            <a:lvl3pPr marL="432603" indent="0">
              <a:buNone/>
              <a:defRPr sz="757">
                <a:solidFill>
                  <a:schemeClr val="tx1">
                    <a:tint val="75000"/>
                  </a:schemeClr>
                </a:solidFill>
              </a:defRPr>
            </a:lvl3pPr>
            <a:lvl4pPr marL="648904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4pPr>
            <a:lvl5pPr marL="865205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5pPr>
            <a:lvl6pPr marL="1081507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6pPr>
            <a:lvl7pPr marL="1297808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7pPr>
            <a:lvl8pPr marL="1514109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8pPr>
            <a:lvl9pPr marL="1730411" indent="0">
              <a:buNone/>
              <a:defRPr sz="66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8298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0499" y="1022279"/>
            <a:ext cx="1979789" cy="18361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408457" y="1022279"/>
            <a:ext cx="1979789" cy="183618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183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19747" y="1022465"/>
            <a:ext cx="1980541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9747" y="1295123"/>
            <a:ext cx="1980541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407706" y="1022465"/>
            <a:ext cx="1980539" cy="272657"/>
          </a:xfrm>
        </p:spPr>
        <p:txBody>
          <a:bodyPr anchor="b">
            <a:noAutofit/>
          </a:bodyPr>
          <a:lstStyle>
            <a:lvl1pPr marL="0" indent="0">
              <a:buNone/>
              <a:defRPr sz="1135" b="0"/>
            </a:lvl1pPr>
            <a:lvl2pPr marL="216301" indent="0">
              <a:buNone/>
              <a:defRPr sz="946" b="1"/>
            </a:lvl2pPr>
            <a:lvl3pPr marL="432603" indent="0">
              <a:buNone/>
              <a:defRPr sz="852" b="1"/>
            </a:lvl3pPr>
            <a:lvl4pPr marL="648904" indent="0">
              <a:buNone/>
              <a:defRPr sz="757" b="1"/>
            </a:lvl4pPr>
            <a:lvl5pPr marL="865205" indent="0">
              <a:buNone/>
              <a:defRPr sz="757" b="1"/>
            </a:lvl5pPr>
            <a:lvl6pPr marL="1081507" indent="0">
              <a:buNone/>
              <a:defRPr sz="757" b="1"/>
            </a:lvl6pPr>
            <a:lvl7pPr marL="1297808" indent="0">
              <a:buNone/>
              <a:defRPr sz="757" b="1"/>
            </a:lvl7pPr>
            <a:lvl8pPr marL="1514109" indent="0">
              <a:buNone/>
              <a:defRPr sz="757" b="1"/>
            </a:lvl8pPr>
            <a:lvl9pPr marL="1730411" indent="0">
              <a:buNone/>
              <a:defRPr sz="757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407707" y="1295123"/>
            <a:ext cx="1980538" cy="15633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315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7403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9B9704-BF7D-4231-A5E8-A5E132FC5C1D}" type="datetime1">
              <a:rPr lang="ru-RU" smtClean="0"/>
              <a:t>20.10.2020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789B37-E9E0-4D16-9404-785B81C05C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4499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709062"/>
            <a:ext cx="1823874" cy="604904"/>
          </a:xfrm>
        </p:spPr>
        <p:txBody>
          <a:bodyPr anchor="b">
            <a:normAutofit/>
          </a:bodyPr>
          <a:lstStyle>
            <a:lvl1pPr>
              <a:defRPr sz="946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52541" y="243636"/>
            <a:ext cx="2135704" cy="261482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1313965"/>
            <a:ext cx="1823874" cy="1222827"/>
          </a:xfrm>
        </p:spPr>
        <p:txBody>
          <a:bodyPr>
            <a:normAutofit/>
          </a:bodyPr>
          <a:lstStyle>
            <a:lvl1pPr marL="0" indent="0">
              <a:buNone/>
              <a:defRPr sz="662"/>
            </a:lvl1pPr>
            <a:lvl2pPr marL="216237" indent="0">
              <a:buNone/>
              <a:defRPr sz="662"/>
            </a:lvl2pPr>
            <a:lvl3pPr marL="432473" indent="0">
              <a:buNone/>
              <a:defRPr sz="568"/>
            </a:lvl3pPr>
            <a:lvl4pPr marL="648710" indent="0">
              <a:buNone/>
              <a:defRPr sz="473"/>
            </a:lvl4pPr>
            <a:lvl5pPr marL="864946" indent="0">
              <a:buNone/>
              <a:defRPr sz="473"/>
            </a:lvl5pPr>
            <a:lvl6pPr marL="1081182" indent="0">
              <a:buNone/>
              <a:defRPr sz="473"/>
            </a:lvl6pPr>
            <a:lvl7pPr marL="1297419" indent="0">
              <a:buNone/>
              <a:defRPr sz="473"/>
            </a:lvl7pPr>
            <a:lvl8pPr marL="1513655" indent="0">
              <a:buNone/>
              <a:defRPr sz="473"/>
            </a:lvl8pPr>
            <a:lvl9pPr marL="1729892" indent="0">
              <a:buNone/>
              <a:defRPr sz="473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3150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499" y="2271395"/>
            <a:ext cx="4067746" cy="268151"/>
          </a:xfrm>
        </p:spPr>
        <p:txBody>
          <a:bodyPr anchor="b">
            <a:normAutofit/>
          </a:bodyPr>
          <a:lstStyle>
            <a:lvl1pPr algn="l">
              <a:defRPr sz="1135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0499" y="288431"/>
            <a:ext cx="4067746" cy="1819594"/>
          </a:xfrm>
        </p:spPr>
        <p:txBody>
          <a:bodyPr anchor="t">
            <a:normAutofit/>
          </a:bodyPr>
          <a:lstStyle>
            <a:lvl1pPr marL="0" indent="0" algn="ctr">
              <a:buNone/>
              <a:defRPr sz="757"/>
            </a:lvl1pPr>
            <a:lvl2pPr marL="216301" indent="0">
              <a:buNone/>
              <a:defRPr sz="757"/>
            </a:lvl2pPr>
            <a:lvl3pPr marL="432603" indent="0">
              <a:buNone/>
              <a:defRPr sz="757"/>
            </a:lvl3pPr>
            <a:lvl4pPr marL="648904" indent="0">
              <a:buNone/>
              <a:defRPr sz="757"/>
            </a:lvl4pPr>
            <a:lvl5pPr marL="865205" indent="0">
              <a:buNone/>
              <a:defRPr sz="757"/>
            </a:lvl5pPr>
            <a:lvl6pPr marL="1081507" indent="0">
              <a:buNone/>
              <a:defRPr sz="757"/>
            </a:lvl6pPr>
            <a:lvl7pPr marL="1297808" indent="0">
              <a:buNone/>
              <a:defRPr sz="757"/>
            </a:lvl7pPr>
            <a:lvl8pPr marL="1514109" indent="0">
              <a:buNone/>
              <a:defRPr sz="757"/>
            </a:lvl8pPr>
            <a:lvl9pPr marL="1730411" indent="0">
              <a:buNone/>
              <a:defRPr sz="75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20499" y="2539546"/>
            <a:ext cx="4067746" cy="318913"/>
          </a:xfrm>
        </p:spPr>
        <p:txBody>
          <a:bodyPr>
            <a:normAutofit/>
          </a:bodyPr>
          <a:lstStyle>
            <a:lvl1pPr marL="0" indent="0">
              <a:buNone/>
              <a:defRPr sz="568"/>
            </a:lvl1pPr>
            <a:lvl2pPr marL="216301" indent="0">
              <a:buNone/>
              <a:defRPr sz="568"/>
            </a:lvl2pPr>
            <a:lvl3pPr marL="432603" indent="0">
              <a:buNone/>
              <a:defRPr sz="473"/>
            </a:lvl3pPr>
            <a:lvl4pPr marL="648904" indent="0">
              <a:buNone/>
              <a:defRPr sz="426"/>
            </a:lvl4pPr>
            <a:lvl5pPr marL="865205" indent="0">
              <a:buNone/>
              <a:defRPr sz="426"/>
            </a:lvl5pPr>
            <a:lvl6pPr marL="1081507" indent="0">
              <a:buNone/>
              <a:defRPr sz="426"/>
            </a:lvl6pPr>
            <a:lvl7pPr marL="1297808" indent="0">
              <a:buNone/>
              <a:defRPr sz="426"/>
            </a:lvl7pPr>
            <a:lvl8pPr marL="1514109" indent="0">
              <a:buNone/>
              <a:defRPr sz="426"/>
            </a:lvl8pPr>
            <a:lvl9pPr marL="1730411" indent="0">
              <a:buNone/>
              <a:defRPr sz="426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123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4006"/>
            <a:ext cx="5768975" cy="3248856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0499" y="288431"/>
            <a:ext cx="4067746" cy="62493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0499" y="1022279"/>
            <a:ext cx="4067746" cy="18361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09304" y="2858460"/>
            <a:ext cx="431509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0499" y="2858460"/>
            <a:ext cx="2979886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2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064905" y="2858460"/>
            <a:ext cx="323340" cy="1727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26"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404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4" r:id="rId1"/>
    <p:sldLayoutId id="2147483915" r:id="rId2"/>
    <p:sldLayoutId id="2147483916" r:id="rId3"/>
    <p:sldLayoutId id="2147483917" r:id="rId4"/>
    <p:sldLayoutId id="2147483918" r:id="rId5"/>
    <p:sldLayoutId id="2147483919" r:id="rId6"/>
    <p:sldLayoutId id="2147483920" r:id="rId7"/>
    <p:sldLayoutId id="2147483921" r:id="rId8"/>
    <p:sldLayoutId id="2147483922" r:id="rId9"/>
    <p:sldLayoutId id="2147483923" r:id="rId10"/>
    <p:sldLayoutId id="2147483924" r:id="rId11"/>
    <p:sldLayoutId id="2147483925" r:id="rId12"/>
    <p:sldLayoutId id="2147483926" r:id="rId13"/>
    <p:sldLayoutId id="2147483927" r:id="rId14"/>
    <p:sldLayoutId id="2147483928" r:id="rId15"/>
    <p:sldLayoutId id="2147483929" r:id="rId16"/>
    <p:sldLayoutId id="2147483930" r:id="rId17"/>
  </p:sldLayoutIdLst>
  <p:txStyles>
    <p:titleStyle>
      <a:lvl1pPr algn="l" defTabSz="216301" rtl="0" eaLnBrk="1" latinLnBrk="0" hangingPunct="1">
        <a:spcBef>
          <a:spcPct val="0"/>
        </a:spcBef>
        <a:buNone/>
        <a:defRPr sz="1703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162226" indent="-162226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85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51490" indent="-135188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75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40753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662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57055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73356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89657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405959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622260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838561" indent="-108151" algn="l" defTabSz="216301" rtl="0" eaLnBrk="1" latinLnBrk="0" hangingPunct="1">
        <a:spcBef>
          <a:spcPts val="473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568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1pPr>
      <a:lvl2pPr marL="21630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2pPr>
      <a:lvl3pPr marL="432603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3pPr>
      <a:lvl4pPr marL="648904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4pPr>
      <a:lvl5pPr marL="865205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5pPr>
      <a:lvl6pPr marL="1081507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6pPr>
      <a:lvl7pPr marL="1297808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7pPr>
      <a:lvl8pPr marL="1514109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8pPr>
      <a:lvl9pPr marL="1730411" algn="l" defTabSz="216301" rtl="0" eaLnBrk="1" latinLnBrk="0" hangingPunct="1">
        <a:defRPr sz="8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7.xml"/><Relationship Id="rId6" Type="http://schemas.openxmlformats.org/officeDocument/2006/relationships/image" Target="../media/image12.jpeg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-1" y="0"/>
            <a:ext cx="5768975" cy="1029199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14" name="object 3">
            <a:extLst>
              <a:ext uri="{FF2B5EF4-FFF2-40B4-BE49-F238E27FC236}">
                <a16:creationId xmlns:a16="http://schemas.microsoft.com/office/drawing/2014/main" id="{648E54F6-8C15-4BB3-94E3-7B81F0C680D4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979488" y="250825"/>
            <a:ext cx="3482756" cy="537833"/>
          </a:xfrm>
          <a:prstGeom prst="rect">
            <a:avLst/>
          </a:prstGeom>
        </p:spPr>
        <p:txBody>
          <a:bodyPr vert="horz" wrap="square" lIns="0" tIns="14599" rIns="0" bIns="0" rtlCol="0" anchor="ctr">
            <a:spAutoFit/>
          </a:bodyPr>
          <a:lstStyle/>
          <a:p>
            <a:pPr marL="12695">
              <a:spcBef>
                <a:spcPts val="114"/>
              </a:spcBef>
            </a:pPr>
            <a:r>
              <a:rPr lang="ru-RU" sz="3399" b="1" spc="5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МАТЕМАТИКА</a:t>
            </a:r>
            <a:endParaRPr sz="3399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4">
            <a:extLst>
              <a:ext uri="{FF2B5EF4-FFF2-40B4-BE49-F238E27FC236}">
                <a16:creationId xmlns:a16="http://schemas.microsoft.com/office/drawing/2014/main" id="{96789AA7-9596-4F83-89FD-AEC28EE179F1}"/>
              </a:ext>
            </a:extLst>
          </p:cNvPr>
          <p:cNvSpPr txBox="1"/>
          <p:nvPr/>
        </p:nvSpPr>
        <p:spPr>
          <a:xfrm>
            <a:off x="894523" y="1089025"/>
            <a:ext cx="2599564" cy="1750473"/>
          </a:xfrm>
          <a:prstGeom prst="rect">
            <a:avLst/>
          </a:prstGeom>
        </p:spPr>
        <p:txBody>
          <a:bodyPr vert="horz" wrap="square" lIns="0" tIns="13964" rIns="0" bIns="0" rtlCol="0">
            <a:spAutoFit/>
          </a:bodyPr>
          <a:lstStyle/>
          <a:p>
            <a:pPr marL="18407">
              <a:spcBef>
                <a:spcPts val="110"/>
              </a:spcBef>
            </a:pPr>
            <a:r>
              <a:rPr lang="ru-RU" sz="2400" b="1" dirty="0">
                <a:solidFill>
                  <a:srgbClr val="002060"/>
                </a:solidFill>
                <a:latin typeface="Arial"/>
                <a:cs typeface="Arial"/>
              </a:rPr>
              <a:t>Тема:</a:t>
            </a:r>
          </a:p>
          <a:p>
            <a:pPr marL="18407">
              <a:spcBef>
                <a:spcPts val="110"/>
              </a:spcBef>
            </a:pP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РЕШЕНИЕ</a:t>
            </a:r>
            <a:b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ТЕКСТОВЫХ</a:t>
            </a:r>
            <a:b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</a:br>
            <a:r>
              <a:rPr lang="ru-RU" sz="2800" b="1" dirty="0">
                <a:solidFill>
                  <a:srgbClr val="002060"/>
                </a:solidFill>
                <a:latin typeface="Arial"/>
                <a:cs typeface="Arial"/>
              </a:rPr>
              <a:t>ЗАДАЧ </a:t>
            </a:r>
          </a:p>
        </p:txBody>
      </p:sp>
      <p:sp>
        <p:nvSpPr>
          <p:cNvPr id="16" name="object 5">
            <a:extLst>
              <a:ext uri="{FF2B5EF4-FFF2-40B4-BE49-F238E27FC236}">
                <a16:creationId xmlns:a16="http://schemas.microsoft.com/office/drawing/2014/main" id="{A8BAE388-D6D2-40E9-8208-E39C1E0E7029}"/>
              </a:ext>
            </a:extLst>
          </p:cNvPr>
          <p:cNvSpPr/>
          <p:nvPr/>
        </p:nvSpPr>
        <p:spPr>
          <a:xfrm>
            <a:off x="293688" y="1395877"/>
            <a:ext cx="304800" cy="1293347"/>
          </a:xfrm>
          <a:custGeom>
            <a:avLst/>
            <a:gdLst/>
            <a:ahLst/>
            <a:cxnLst/>
            <a:rect l="l" t="t" r="r" b="b"/>
            <a:pathLst>
              <a:path w="344170" h="680719">
                <a:moveTo>
                  <a:pt x="343828" y="0"/>
                </a:moveTo>
                <a:lnTo>
                  <a:pt x="0" y="0"/>
                </a:lnTo>
                <a:lnTo>
                  <a:pt x="0" y="680466"/>
                </a:lnTo>
                <a:lnTo>
                  <a:pt x="343828" y="680466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0" name="object 9">
            <a:extLst>
              <a:ext uri="{FF2B5EF4-FFF2-40B4-BE49-F238E27FC236}">
                <a16:creationId xmlns:a16="http://schemas.microsoft.com/office/drawing/2014/main" id="{F294EAD7-CAB8-401C-B12D-6064AA1177E0}"/>
              </a:ext>
            </a:extLst>
          </p:cNvPr>
          <p:cNvSpPr/>
          <p:nvPr/>
        </p:nvSpPr>
        <p:spPr>
          <a:xfrm>
            <a:off x="4702916" y="242202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603605" y="0"/>
                </a:moveTo>
                <a:lnTo>
                  <a:pt x="0" y="0"/>
                </a:lnTo>
                <a:lnTo>
                  <a:pt x="0" y="603618"/>
                </a:lnTo>
                <a:lnTo>
                  <a:pt x="603605" y="603618"/>
                </a:lnTo>
                <a:lnTo>
                  <a:pt x="603605" y="0"/>
                </a:lnTo>
                <a:close/>
              </a:path>
            </a:pathLst>
          </a:custGeom>
          <a:solidFill>
            <a:srgbClr val="00A859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1" name="object 10">
            <a:extLst>
              <a:ext uri="{FF2B5EF4-FFF2-40B4-BE49-F238E27FC236}">
                <a16:creationId xmlns:a16="http://schemas.microsoft.com/office/drawing/2014/main" id="{27824596-7DE1-4136-95E4-49A51856B6D3}"/>
              </a:ext>
            </a:extLst>
          </p:cNvPr>
          <p:cNvSpPr/>
          <p:nvPr/>
        </p:nvSpPr>
        <p:spPr>
          <a:xfrm>
            <a:off x="4702916" y="228616"/>
            <a:ext cx="603664" cy="603664"/>
          </a:xfrm>
          <a:custGeom>
            <a:avLst/>
            <a:gdLst/>
            <a:ahLst/>
            <a:cxnLst/>
            <a:rect l="l" t="t" r="r" b="b"/>
            <a:pathLst>
              <a:path w="603885" h="603885">
                <a:moveTo>
                  <a:pt x="0" y="0"/>
                </a:moveTo>
                <a:lnTo>
                  <a:pt x="603605" y="0"/>
                </a:lnTo>
                <a:lnTo>
                  <a:pt x="603605" y="603618"/>
                </a:lnTo>
                <a:lnTo>
                  <a:pt x="0" y="603618"/>
                </a:lnTo>
                <a:lnTo>
                  <a:pt x="0" y="0"/>
                </a:lnTo>
                <a:close/>
              </a:path>
            </a:pathLst>
          </a:custGeom>
          <a:ln w="30481">
            <a:solidFill>
              <a:srgbClr val="FEFEFE"/>
            </a:solidFill>
          </a:ln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22" name="object 12">
            <a:extLst>
              <a:ext uri="{FF2B5EF4-FFF2-40B4-BE49-F238E27FC236}">
                <a16:creationId xmlns:a16="http://schemas.microsoft.com/office/drawing/2014/main" id="{CAFE6579-511C-4CCB-9A5C-300ACC2F553A}"/>
              </a:ext>
            </a:extLst>
          </p:cNvPr>
          <p:cNvSpPr txBox="1"/>
          <p:nvPr/>
        </p:nvSpPr>
        <p:spPr>
          <a:xfrm>
            <a:off x="4710145" y="243294"/>
            <a:ext cx="612743" cy="385356"/>
          </a:xfrm>
          <a:prstGeom prst="rect">
            <a:avLst/>
          </a:prstGeom>
        </p:spPr>
        <p:txBody>
          <a:bodyPr vert="horz" wrap="square" lIns="0" tIns="15869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400" b="1" dirty="0">
                <a:solidFill>
                  <a:schemeClr val="bg1"/>
                </a:solidFill>
                <a:latin typeface="Arial"/>
                <a:cs typeface="Arial"/>
              </a:rPr>
              <a:t>5</a:t>
            </a:r>
            <a:endParaRPr sz="2400" b="1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23" name="object 13">
            <a:extLst>
              <a:ext uri="{FF2B5EF4-FFF2-40B4-BE49-F238E27FC236}">
                <a16:creationId xmlns:a16="http://schemas.microsoft.com/office/drawing/2014/main" id="{065B57C3-CBC0-467B-8CE6-9C853CD5BC49}"/>
              </a:ext>
            </a:extLst>
          </p:cNvPr>
          <p:cNvSpPr txBox="1"/>
          <p:nvPr/>
        </p:nvSpPr>
        <p:spPr>
          <a:xfrm>
            <a:off x="4665670" y="576064"/>
            <a:ext cx="671534" cy="166236"/>
          </a:xfrm>
          <a:prstGeom prst="rect">
            <a:avLst/>
          </a:prstGeom>
        </p:spPr>
        <p:txBody>
          <a:bodyPr vert="horz" wrap="square" lIns="0" tIns="12060" rIns="0" bIns="0" rtlCol="0">
            <a:spAutoFit/>
          </a:bodyPr>
          <a:lstStyle/>
          <a:p>
            <a:pPr algn="ctr">
              <a:spcBef>
                <a:spcPts val="95"/>
              </a:spcBef>
            </a:pPr>
            <a:r>
              <a:rPr lang="ru-RU" sz="1001" b="1" spc="-5" dirty="0">
                <a:solidFill>
                  <a:srgbClr val="FEFEFE"/>
                </a:solidFill>
                <a:latin typeface="Arial"/>
                <a:cs typeface="Arial"/>
              </a:rPr>
              <a:t>КЛАСС</a:t>
            </a:r>
            <a:endParaRPr sz="1001" b="1" dirty="0">
              <a:latin typeface="Arial"/>
              <a:cs typeface="Arial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3687" y="327025"/>
            <a:ext cx="481781" cy="488472"/>
          </a:xfrm>
          <a:prstGeom prst="rect">
            <a:avLst/>
          </a:prstGeom>
        </p:spPr>
      </p:pic>
      <p:pic>
        <p:nvPicPr>
          <p:cNvPr id="17" name="Picture 2" descr="Смешные рисунки на тему математика | school-59.ru">
            <a:extLst>
              <a:ext uri="{FF2B5EF4-FFF2-40B4-BE49-F238E27FC236}">
                <a16:creationId xmlns:a16="http://schemas.microsoft.com/office/drawing/2014/main" id="{DD3EE414-3B4E-4980-A056-17A19B8B27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7758" y="1184296"/>
            <a:ext cx="1748971" cy="1646181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68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2439" y="-51359"/>
            <a:ext cx="5767386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375F204D-26E2-4A5F-8D1B-5CF27CDECD30}"/>
              </a:ext>
            </a:extLst>
          </p:cNvPr>
          <p:cNvSpPr/>
          <p:nvPr/>
        </p:nvSpPr>
        <p:spPr>
          <a:xfrm>
            <a:off x="141287" y="354032"/>
            <a:ext cx="559191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 408.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В двух корзинах 75 яблок. Если взять из первой корзины 6, а из второй 9 яблок, то количество яблок уравняется. Сколько яблок в каждой корзине?</a:t>
            </a:r>
            <a:endParaRPr lang="ru-RU" sz="14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AE99857-AADC-42D4-A53A-8D58BB0AB01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1508" t="7998"/>
          <a:stretch/>
        </p:blipFill>
        <p:spPr>
          <a:xfrm>
            <a:off x="951280" y="1034508"/>
            <a:ext cx="3951288" cy="90623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462994E-B49F-4908-9767-083D37E7964D}"/>
              </a:ext>
            </a:extLst>
          </p:cNvPr>
          <p:cNvSpPr txBox="1"/>
          <p:nvPr/>
        </p:nvSpPr>
        <p:spPr>
          <a:xfrm>
            <a:off x="1973986" y="1749686"/>
            <a:ext cx="152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79BA71CF-53A8-407D-87D6-0E665AF5B565}"/>
              </a:ext>
            </a:extLst>
          </p:cNvPr>
          <p:cNvSpPr/>
          <p:nvPr/>
        </p:nvSpPr>
        <p:spPr>
          <a:xfrm>
            <a:off x="38148" y="1183888"/>
            <a:ext cx="10138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1 корзина-</a:t>
            </a:r>
          </a:p>
          <a:p>
            <a:endParaRPr lang="ru-RU" sz="12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2 корзина-</a:t>
            </a:r>
            <a:endParaRPr lang="ru-RU" sz="1200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3E7E97CB-6FFD-47AD-BAF7-6F1F3543FDDA}"/>
              </a:ext>
            </a:extLst>
          </p:cNvPr>
          <p:cNvSpPr/>
          <p:nvPr/>
        </p:nvSpPr>
        <p:spPr>
          <a:xfrm>
            <a:off x="0" y="1903574"/>
            <a:ext cx="5764947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Решение: уравняем количество яблок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1) 75 – 6 – 9 = 60 (яблок) – в двух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2) 60 : 2 = 30 (яблок) – в каждой поровну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3) 30 + 6 = 36 (яблок) – в 1 корзине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4) 30 + 9 = 39 (яблок) – во 2 корзине   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Проверка: 36 + 39 = 75(</a:t>
            </a:r>
            <a:r>
              <a:rPr lang="ru-RU" sz="1400" b="1" dirty="0" err="1">
                <a:solidFill>
                  <a:srgbClr val="C00000"/>
                </a:solidFill>
                <a:latin typeface="Arial" panose="020B0604020202020204" pitchFamily="34" charset="0"/>
              </a:rPr>
              <a:t>яб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)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   Ответ: в 1 корзине – 36 яблок, во 2 корзине – 39 яблок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</a:t>
            </a:r>
            <a:endParaRPr lang="ru-RU" sz="1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4077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2439" y="-51359"/>
            <a:ext cx="5767386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242965" y="630117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BDC148AE-8A6C-46B1-B7A6-A40F01A45511}"/>
              </a:ext>
            </a:extLst>
          </p:cNvPr>
          <p:cNvSpPr/>
          <p:nvPr/>
        </p:nvSpPr>
        <p:spPr>
          <a:xfrm>
            <a:off x="61854" y="386961"/>
            <a:ext cx="5638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    У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Мадины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было х груш, у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Севары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на 2 груши больше. </a:t>
            </a:r>
          </a:p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У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Камилы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на 1 грушу меньше, чем у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Мадины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. Сколько груш было у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Мадины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, если всего у них  было 10 груш? </a:t>
            </a:r>
            <a:endParaRPr lang="ru-RU" sz="1400" b="1" dirty="0"/>
          </a:p>
        </p:txBody>
      </p:sp>
      <p:pic>
        <p:nvPicPr>
          <p:cNvPr id="3074" name="Picture 2" descr="500+ лучших изображений доски «Фрукты» | фрукты, ягоды, овощи">
            <a:extLst>
              <a:ext uri="{FF2B5EF4-FFF2-40B4-BE49-F238E27FC236}">
                <a16:creationId xmlns:a16="http://schemas.microsoft.com/office/drawing/2014/main" id="{70719150-A2BE-427B-B3B3-DA6B49D9D94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0" t="19472" r="2340" b="12426"/>
          <a:stretch/>
        </p:blipFill>
        <p:spPr bwMode="auto">
          <a:xfrm>
            <a:off x="3771852" y="1206927"/>
            <a:ext cx="1779635" cy="151282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91A8FABD-6BC7-4FA2-9D64-28B51D58E194}"/>
              </a:ext>
            </a:extLst>
          </p:cNvPr>
          <p:cNvCxnSpPr>
            <a:cxnSpLocks/>
          </p:cNvCxnSpPr>
          <p:nvPr/>
        </p:nvCxnSpPr>
        <p:spPr>
          <a:xfrm>
            <a:off x="1055687" y="1393825"/>
            <a:ext cx="1388872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187C31B5-D85E-4B75-BEAB-BB9571ECD39B}"/>
              </a:ext>
            </a:extLst>
          </p:cNvPr>
          <p:cNvCxnSpPr>
            <a:cxnSpLocks/>
          </p:cNvCxnSpPr>
          <p:nvPr/>
        </p:nvCxnSpPr>
        <p:spPr>
          <a:xfrm>
            <a:off x="1055687" y="1622425"/>
            <a:ext cx="1388872" cy="16876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C1F2C3EF-AB9B-480A-8B3F-E7B5E0E5FF5B}"/>
              </a:ext>
            </a:extLst>
          </p:cNvPr>
          <p:cNvCxnSpPr>
            <a:cxnSpLocks/>
          </p:cNvCxnSpPr>
          <p:nvPr/>
        </p:nvCxnSpPr>
        <p:spPr>
          <a:xfrm>
            <a:off x="1077795" y="1851025"/>
            <a:ext cx="1160745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37609AA9-9293-4462-898D-7229DB1F734F}"/>
              </a:ext>
            </a:extLst>
          </p:cNvPr>
          <p:cNvSpPr/>
          <p:nvPr/>
        </p:nvSpPr>
        <p:spPr>
          <a:xfrm>
            <a:off x="0" y="1195193"/>
            <a:ext cx="103515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Мадина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-</a:t>
            </a:r>
          </a:p>
          <a:p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Севара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-</a:t>
            </a:r>
          </a:p>
          <a:p>
            <a:r>
              <a:rPr lang="ru-RU" sz="16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Камила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-</a:t>
            </a:r>
            <a:endParaRPr lang="ru-RU" sz="1600" dirty="0"/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3F7EC405-9E72-4FC5-A98F-AAF183D3E320}"/>
              </a:ext>
            </a:extLst>
          </p:cNvPr>
          <p:cNvCxnSpPr>
            <a:cxnSpLocks/>
          </p:cNvCxnSpPr>
          <p:nvPr/>
        </p:nvCxnSpPr>
        <p:spPr>
          <a:xfrm>
            <a:off x="1035155" y="1317624"/>
            <a:ext cx="0" cy="15240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A27143D3-8BC8-45CB-94D3-9A8052B8C89F}"/>
              </a:ext>
            </a:extLst>
          </p:cNvPr>
          <p:cNvCxnSpPr>
            <a:cxnSpLocks/>
          </p:cNvCxnSpPr>
          <p:nvPr/>
        </p:nvCxnSpPr>
        <p:spPr>
          <a:xfrm>
            <a:off x="2444559" y="1317623"/>
            <a:ext cx="0" cy="15240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>
            <a:extLst>
              <a:ext uri="{FF2B5EF4-FFF2-40B4-BE49-F238E27FC236}">
                <a16:creationId xmlns:a16="http://schemas.microsoft.com/office/drawing/2014/main" id="{9239AEB9-7F6C-425D-AF11-E75561E2A40E}"/>
              </a:ext>
            </a:extLst>
          </p:cNvPr>
          <p:cNvCxnSpPr>
            <a:cxnSpLocks/>
          </p:cNvCxnSpPr>
          <p:nvPr/>
        </p:nvCxnSpPr>
        <p:spPr>
          <a:xfrm>
            <a:off x="1052974" y="1534490"/>
            <a:ext cx="0" cy="15240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>
            <a:extLst>
              <a:ext uri="{FF2B5EF4-FFF2-40B4-BE49-F238E27FC236}">
                <a16:creationId xmlns:a16="http://schemas.microsoft.com/office/drawing/2014/main" id="{775751A3-DC98-43F8-AC3F-C1741E1D6C30}"/>
              </a:ext>
            </a:extLst>
          </p:cNvPr>
          <p:cNvCxnSpPr>
            <a:cxnSpLocks/>
          </p:cNvCxnSpPr>
          <p:nvPr/>
        </p:nvCxnSpPr>
        <p:spPr>
          <a:xfrm>
            <a:off x="1055249" y="1781126"/>
            <a:ext cx="0" cy="15240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F9CAD210-83B6-462E-947D-747911A808E5}"/>
              </a:ext>
            </a:extLst>
          </p:cNvPr>
          <p:cNvCxnSpPr>
            <a:cxnSpLocks/>
          </p:cNvCxnSpPr>
          <p:nvPr/>
        </p:nvCxnSpPr>
        <p:spPr>
          <a:xfrm>
            <a:off x="2895102" y="1546224"/>
            <a:ext cx="0" cy="152401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605D6737-D9DA-4AF7-808B-1C80C8A6D535}"/>
              </a:ext>
            </a:extLst>
          </p:cNvPr>
          <p:cNvCxnSpPr>
            <a:cxnSpLocks/>
          </p:cNvCxnSpPr>
          <p:nvPr/>
        </p:nvCxnSpPr>
        <p:spPr>
          <a:xfrm>
            <a:off x="2238540" y="1781126"/>
            <a:ext cx="0" cy="15240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A732E08C-741D-42FD-A750-463640161F63}"/>
              </a:ext>
            </a:extLst>
          </p:cNvPr>
          <p:cNvSpPr/>
          <p:nvPr/>
        </p:nvSpPr>
        <p:spPr>
          <a:xfrm>
            <a:off x="1459536" y="1061200"/>
            <a:ext cx="622286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Х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гр.</a:t>
            </a:r>
            <a:endParaRPr lang="ru-RU" dirty="0"/>
          </a:p>
        </p:txBody>
      </p:sp>
      <p:sp>
        <p:nvSpPr>
          <p:cNvPr id="29" name="Прямоугольник 28">
            <a:extLst>
              <a:ext uri="{FF2B5EF4-FFF2-40B4-BE49-F238E27FC236}">
                <a16:creationId xmlns:a16="http://schemas.microsoft.com/office/drawing/2014/main" id="{A3C885F6-8830-4D53-A484-6C404104DCD2}"/>
              </a:ext>
            </a:extLst>
          </p:cNvPr>
          <p:cNvSpPr/>
          <p:nvPr/>
        </p:nvSpPr>
        <p:spPr>
          <a:xfrm>
            <a:off x="2082968" y="1876790"/>
            <a:ext cx="601447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1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гр.</a:t>
            </a:r>
            <a:endParaRPr lang="ru-RU" sz="1600" dirty="0"/>
          </a:p>
        </p:txBody>
      </p:sp>
      <p:sp>
        <p:nvSpPr>
          <p:cNvPr id="30" name="Прямоугольник 29">
            <a:extLst>
              <a:ext uri="{FF2B5EF4-FFF2-40B4-BE49-F238E27FC236}">
                <a16:creationId xmlns:a16="http://schemas.microsoft.com/office/drawing/2014/main" id="{509E70B2-FE15-489D-AA28-FC024110BB30}"/>
              </a:ext>
            </a:extLst>
          </p:cNvPr>
          <p:cNvSpPr/>
          <p:nvPr/>
        </p:nvSpPr>
        <p:spPr>
          <a:xfrm>
            <a:off x="2381417" y="1300747"/>
            <a:ext cx="65114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2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гр.</a:t>
            </a:r>
            <a:endParaRPr lang="ru-RU" sz="1600" dirty="0"/>
          </a:p>
        </p:txBody>
      </p:sp>
      <p:sp>
        <p:nvSpPr>
          <p:cNvPr id="31" name="Дуга 30">
            <a:extLst>
              <a:ext uri="{FF2B5EF4-FFF2-40B4-BE49-F238E27FC236}">
                <a16:creationId xmlns:a16="http://schemas.microsoft.com/office/drawing/2014/main" id="{14E58F13-4C8A-4984-8995-CB0AB28D7681}"/>
              </a:ext>
            </a:extLst>
          </p:cNvPr>
          <p:cNvSpPr/>
          <p:nvPr/>
        </p:nvSpPr>
        <p:spPr>
          <a:xfrm rot="7923774">
            <a:off x="2375276" y="1177816"/>
            <a:ext cx="530173" cy="578115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33" name="Прямая соединительная линия 32">
            <a:extLst>
              <a:ext uri="{FF2B5EF4-FFF2-40B4-BE49-F238E27FC236}">
                <a16:creationId xmlns:a16="http://schemas.microsoft.com/office/drawing/2014/main" id="{6F560B2D-D5C9-4825-A284-02DA7A1601F0}"/>
              </a:ext>
            </a:extLst>
          </p:cNvPr>
          <p:cNvCxnSpPr>
            <a:cxnSpLocks/>
          </p:cNvCxnSpPr>
          <p:nvPr/>
        </p:nvCxnSpPr>
        <p:spPr>
          <a:xfrm>
            <a:off x="2444559" y="1550249"/>
            <a:ext cx="0" cy="15240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единительная линия 33">
            <a:extLst>
              <a:ext uri="{FF2B5EF4-FFF2-40B4-BE49-F238E27FC236}">
                <a16:creationId xmlns:a16="http://schemas.microsoft.com/office/drawing/2014/main" id="{86DE9537-6A89-4034-B973-340E730B8BF3}"/>
              </a:ext>
            </a:extLst>
          </p:cNvPr>
          <p:cNvCxnSpPr>
            <a:cxnSpLocks/>
          </p:cNvCxnSpPr>
          <p:nvPr/>
        </p:nvCxnSpPr>
        <p:spPr>
          <a:xfrm>
            <a:off x="2450718" y="1774824"/>
            <a:ext cx="0" cy="152401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>
            <a:extLst>
              <a:ext uri="{FF2B5EF4-FFF2-40B4-BE49-F238E27FC236}">
                <a16:creationId xmlns:a16="http://schemas.microsoft.com/office/drawing/2014/main" id="{6B1B4B26-6F1D-4FAF-8DCF-2861CB508D53}"/>
              </a:ext>
            </a:extLst>
          </p:cNvPr>
          <p:cNvCxnSpPr/>
          <p:nvPr/>
        </p:nvCxnSpPr>
        <p:spPr>
          <a:xfrm flipV="1">
            <a:off x="2444559" y="1622424"/>
            <a:ext cx="436695" cy="84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единительная линия 37">
            <a:extLst>
              <a:ext uri="{FF2B5EF4-FFF2-40B4-BE49-F238E27FC236}">
                <a16:creationId xmlns:a16="http://schemas.microsoft.com/office/drawing/2014/main" id="{AA372D28-00B2-4219-840B-2A88427D00E8}"/>
              </a:ext>
            </a:extLst>
          </p:cNvPr>
          <p:cNvCxnSpPr>
            <a:cxnSpLocks/>
          </p:cNvCxnSpPr>
          <p:nvPr/>
        </p:nvCxnSpPr>
        <p:spPr>
          <a:xfrm>
            <a:off x="2228074" y="1850785"/>
            <a:ext cx="216485" cy="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Дуга 40">
            <a:extLst>
              <a:ext uri="{FF2B5EF4-FFF2-40B4-BE49-F238E27FC236}">
                <a16:creationId xmlns:a16="http://schemas.microsoft.com/office/drawing/2014/main" id="{D09ABBFC-F952-442D-9362-87C95ECDC3C1}"/>
              </a:ext>
            </a:extLst>
          </p:cNvPr>
          <p:cNvSpPr/>
          <p:nvPr/>
        </p:nvSpPr>
        <p:spPr>
          <a:xfrm rot="7923774">
            <a:off x="2204182" y="1649813"/>
            <a:ext cx="250927" cy="241879"/>
          </a:xfrm>
          <a:prstGeom prst="arc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Правая фигурная скобка 39">
            <a:extLst>
              <a:ext uri="{FF2B5EF4-FFF2-40B4-BE49-F238E27FC236}">
                <a16:creationId xmlns:a16="http://schemas.microsoft.com/office/drawing/2014/main" id="{C9A9F077-5C5B-4800-BF56-A5C47D3C6469}"/>
              </a:ext>
            </a:extLst>
          </p:cNvPr>
          <p:cNvSpPr/>
          <p:nvPr/>
        </p:nvSpPr>
        <p:spPr>
          <a:xfrm>
            <a:off x="2977124" y="1280036"/>
            <a:ext cx="212890" cy="684776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Прямоугольник 41">
            <a:extLst>
              <a:ext uri="{FF2B5EF4-FFF2-40B4-BE49-F238E27FC236}">
                <a16:creationId xmlns:a16="http://schemas.microsoft.com/office/drawing/2014/main" id="{D1244C4B-9977-4DF8-8922-786F4D70F786}"/>
              </a:ext>
            </a:extLst>
          </p:cNvPr>
          <p:cNvSpPr/>
          <p:nvPr/>
        </p:nvSpPr>
        <p:spPr>
          <a:xfrm>
            <a:off x="3125497" y="1420077"/>
            <a:ext cx="700833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10 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гр.</a:t>
            </a:r>
            <a:endParaRPr lang="ru-RU" sz="1400" dirty="0"/>
          </a:p>
        </p:txBody>
      </p:sp>
      <p:sp>
        <p:nvSpPr>
          <p:cNvPr id="43" name="Прямоугольник 42">
            <a:extLst>
              <a:ext uri="{FF2B5EF4-FFF2-40B4-BE49-F238E27FC236}">
                <a16:creationId xmlns:a16="http://schemas.microsoft.com/office/drawing/2014/main" id="{7CBBF8E9-7D27-4A1D-B93E-A5F973A087DE}"/>
              </a:ext>
            </a:extLst>
          </p:cNvPr>
          <p:cNvSpPr/>
          <p:nvPr/>
        </p:nvSpPr>
        <p:spPr>
          <a:xfrm>
            <a:off x="61854" y="2086746"/>
            <a:ext cx="5638799" cy="13542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Решение: уравняем количество груш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1) 10 – 2 + 1 = 9 (гр.) – у троих 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2) 9 : 3 = 3 (гр.) – у </a:t>
            </a:r>
            <a:r>
              <a:rPr lang="ru-RU" sz="14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Мадины</a:t>
            </a:r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</a:rPr>
              <a:t>Проверка: 1) 3 + 2 = 5 (гр.) – у </a:t>
            </a:r>
            <a:r>
              <a:rPr lang="ru-RU" sz="1200" b="1" dirty="0" err="1">
                <a:solidFill>
                  <a:srgbClr val="C00000"/>
                </a:solidFill>
                <a:latin typeface="Arial" panose="020B0604020202020204" pitchFamily="34" charset="0"/>
              </a:rPr>
              <a:t>Севары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</a:rPr>
              <a:t>   2) 3 – 1 = 2 (гр.) – у </a:t>
            </a:r>
            <a:r>
              <a:rPr lang="ru-RU" sz="1200" b="1" dirty="0" err="1">
                <a:solidFill>
                  <a:srgbClr val="C00000"/>
                </a:solidFill>
                <a:latin typeface="Arial" panose="020B0604020202020204" pitchFamily="34" charset="0"/>
              </a:rPr>
              <a:t>Камилы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</a:rPr>
              <a:t> </a:t>
            </a:r>
          </a:p>
          <a:p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</a:rPr>
              <a:t>3) 3 + 5 + 2 = 10 (всего)  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у </a:t>
            </a:r>
            <a:r>
              <a:rPr lang="ru-RU" sz="1400" b="1" dirty="0" err="1">
                <a:solidFill>
                  <a:srgbClr val="0070C0"/>
                </a:solidFill>
                <a:latin typeface="Arial" panose="020B0604020202020204" pitchFamily="34" charset="0"/>
              </a:rPr>
              <a:t>Мадины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3 груши</a:t>
            </a:r>
            <a:endParaRPr lang="ru-RU" sz="12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72488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26147" y="-51359"/>
            <a:ext cx="5638799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1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ЗАДАНИЯ ДЛЯ САМОСТОЯТЕЛЬНОЙ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BF07CBC-2998-47DC-9FF3-5458CA055735}"/>
              </a:ext>
            </a:extLst>
          </p:cNvPr>
          <p:cNvSpPr/>
          <p:nvPr/>
        </p:nvSpPr>
        <p:spPr>
          <a:xfrm>
            <a:off x="124132" y="468263"/>
            <a:ext cx="552071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  409.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В лавке в первый день продали 1745 единиц товара, а во второй день - 2242 единиц. На сколько больше товара продали во второй день, чем в первый? </a:t>
            </a:r>
          </a:p>
          <a:p>
            <a:pPr algn="just"/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  410.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У </a:t>
            </a:r>
            <a:r>
              <a:rPr lang="ru-RU" b="1" dirty="0" err="1">
                <a:solidFill>
                  <a:srgbClr val="211D1E"/>
                </a:solidFill>
                <a:latin typeface="Arial" panose="020B0604020202020204" pitchFamily="34" charset="0"/>
              </a:rPr>
              <a:t>Илхома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было х тетрадей, у </a:t>
            </a:r>
            <a:r>
              <a:rPr lang="ru-RU" b="1" dirty="0" err="1">
                <a:solidFill>
                  <a:srgbClr val="211D1E"/>
                </a:solidFill>
                <a:latin typeface="Arial" panose="020B0604020202020204" pitchFamily="34" charset="0"/>
              </a:rPr>
              <a:t>Ботира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на 8 тетрадей больше. У </a:t>
            </a:r>
            <a:r>
              <a:rPr lang="ru-RU" b="1" dirty="0" err="1">
                <a:solidFill>
                  <a:srgbClr val="211D1E"/>
                </a:solidFill>
                <a:latin typeface="Arial" panose="020B0604020202020204" pitchFamily="34" charset="0"/>
              </a:rPr>
              <a:t>Дилшода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на 3 тетради меньше, чем у </a:t>
            </a:r>
            <a:r>
              <a:rPr lang="ru-RU" b="1" dirty="0" err="1">
                <a:solidFill>
                  <a:srgbClr val="211D1E"/>
                </a:solidFill>
                <a:latin typeface="Arial" panose="020B0604020202020204" pitchFamily="34" charset="0"/>
              </a:rPr>
              <a:t>Илхома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. Сколько тетрадей было у </a:t>
            </a:r>
            <a:r>
              <a:rPr lang="ru-RU" b="1" dirty="0" err="1">
                <a:solidFill>
                  <a:srgbClr val="211D1E"/>
                </a:solidFill>
                <a:latin typeface="Arial" panose="020B0604020202020204" pitchFamily="34" charset="0"/>
              </a:rPr>
              <a:t>Илхома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, если всего у ребят было 62 тетради? 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876649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2439" y="-51359"/>
            <a:ext cx="5767386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СВОИ  ЗНАНИЯ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7BAC6AAA-9381-4A75-BA3A-D2DDB1E4373C}"/>
              </a:ext>
            </a:extLst>
          </p:cNvPr>
          <p:cNvSpPr/>
          <p:nvPr/>
        </p:nvSpPr>
        <p:spPr>
          <a:xfrm>
            <a:off x="10494" y="318532"/>
            <a:ext cx="5760919" cy="1046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b="1" dirty="0">
                <a:solidFill>
                  <a:srgbClr val="92268F"/>
                </a:solidFill>
                <a:latin typeface="Arial" panose="020B0604020202020204" pitchFamily="34" charset="0"/>
              </a:rPr>
              <a:t>       </a:t>
            </a:r>
            <a:r>
              <a:rPr lang="ru-RU" sz="1200" b="1" dirty="0">
                <a:solidFill>
                  <a:srgbClr val="92268F"/>
                </a:solidFill>
                <a:latin typeface="Arial" panose="020B0604020202020204" pitchFamily="34" charset="0"/>
              </a:rPr>
              <a:t>Текстовая задача - описание проблемной ситуации </a:t>
            </a:r>
          </a:p>
          <a:p>
            <a:pPr algn="just"/>
            <a:r>
              <a:rPr lang="ru-RU" sz="1200" b="1" dirty="0">
                <a:solidFill>
                  <a:srgbClr val="221E1F"/>
                </a:solidFill>
                <a:latin typeface="Arial" panose="020B0604020202020204" pitchFamily="34" charset="0"/>
              </a:rPr>
              <a:t>    В текстовой задаче описывается проблемная ситуация, в ней требуется решить проблему. В дополнение к тексту задачи могут быть представлены различные рисунки, чертежи, таблицы и диаграммы, относящиеся к проблеме. </a:t>
            </a:r>
            <a:endParaRPr lang="ru-RU" sz="1200" b="1" dirty="0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F269399-02A6-4308-86B4-E4BB8AAE58C9}"/>
              </a:ext>
            </a:extLst>
          </p:cNvPr>
          <p:cNvSpPr/>
          <p:nvPr/>
        </p:nvSpPr>
        <p:spPr>
          <a:xfrm>
            <a:off x="10494" y="1241425"/>
            <a:ext cx="5767386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>
                <a:solidFill>
                  <a:srgbClr val="92268F"/>
                </a:solidFill>
                <a:latin typeface="Arial" panose="020B0604020202020204" pitchFamily="34" charset="0"/>
              </a:rPr>
              <a:t>      </a:t>
            </a:r>
            <a:r>
              <a:rPr lang="ru-RU" sz="1200" b="1" dirty="0">
                <a:solidFill>
                  <a:srgbClr val="92268F"/>
                </a:solidFill>
                <a:latin typeface="Arial" panose="020B0604020202020204" pitchFamily="34" charset="0"/>
              </a:rPr>
              <a:t>Проблемная ситуация переводится в математическую задачу</a:t>
            </a:r>
          </a:p>
          <a:p>
            <a:pPr algn="just"/>
            <a:r>
              <a:rPr lang="ru-RU" sz="1200" b="1" dirty="0">
                <a:solidFill>
                  <a:srgbClr val="221E1F"/>
                </a:solidFill>
                <a:latin typeface="Arial" panose="020B0604020202020204" pitchFamily="34" charset="0"/>
              </a:rPr>
              <a:t>   Чтобы решить текстовую задачу, сначала внимательно прочитайте текст и проанализируйте проблему. Посредством рас</a:t>
            </a:r>
            <a:r>
              <a:rPr lang="en-US" sz="1200" b="1" dirty="0">
                <a:solidFill>
                  <a:srgbClr val="221E1F"/>
                </a:solidFill>
                <a:latin typeface="Arial" panose="020B0604020202020204" pitchFamily="34" charset="0"/>
              </a:rPr>
              <a:t>c</a:t>
            </a:r>
            <a:r>
              <a:rPr lang="ru-RU" sz="1200" b="1" dirty="0" err="1">
                <a:solidFill>
                  <a:srgbClr val="221E1F"/>
                </a:solidFill>
                <a:latin typeface="Arial" panose="020B0604020202020204" pitchFamily="34" charset="0"/>
              </a:rPr>
              <a:t>уждений</a:t>
            </a:r>
            <a:r>
              <a:rPr lang="ru-RU" sz="1200" b="1" dirty="0">
                <a:solidFill>
                  <a:srgbClr val="221E1F"/>
                </a:solidFill>
                <a:latin typeface="Arial" panose="020B0604020202020204" pitchFamily="34" charset="0"/>
              </a:rPr>
              <a:t> проблема представляется с помощью диаграмм и математических символов и сводится к математической задаче. После этого можно приступать к решению задачи. 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60E57F2-74A8-466C-A03E-EFAF4743276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6411" t="-9676"/>
          <a:stretch/>
        </p:blipFill>
        <p:spPr>
          <a:xfrm>
            <a:off x="191409" y="2406106"/>
            <a:ext cx="5399087" cy="807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7552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2439" y="-51359"/>
            <a:ext cx="5767386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ЭТАПЫ  РЕШЕНИЯ  ЗАДАЧ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9A951F20-FB15-43E2-8477-FBC5F642734E}"/>
              </a:ext>
            </a:extLst>
          </p:cNvPr>
          <p:cNvSpPr/>
          <p:nvPr/>
        </p:nvSpPr>
        <p:spPr>
          <a:xfrm>
            <a:off x="31321" y="315107"/>
            <a:ext cx="5764947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1400" b="1" dirty="0">
                <a:solidFill>
                  <a:srgbClr val="92268F"/>
                </a:solidFill>
                <a:latin typeface="Arial" panose="020B0604020202020204" pitchFamily="34" charset="0"/>
              </a:rPr>
              <a:t>          </a:t>
            </a:r>
            <a:r>
              <a:rPr lang="ru-RU" sz="1200" b="1" dirty="0">
                <a:solidFill>
                  <a:srgbClr val="92268F"/>
                </a:solidFill>
                <a:latin typeface="Arial" panose="020B0604020202020204" pitchFamily="34" charset="0"/>
              </a:rPr>
              <a:t>Текстовые задачи решаются путем рассуждений </a:t>
            </a:r>
            <a:endParaRPr lang="ru-RU" sz="1400" b="1" dirty="0">
              <a:solidFill>
                <a:srgbClr val="92268F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sz="1200" b="1" dirty="0">
                <a:solidFill>
                  <a:srgbClr val="221E1F"/>
                </a:solidFill>
                <a:latin typeface="Arial" panose="020B0604020202020204" pitchFamily="34" charset="0"/>
              </a:rPr>
              <a:t>    </a:t>
            </a:r>
            <a:r>
              <a:rPr lang="ru-RU" sz="1200" b="1" dirty="0">
                <a:solidFill>
                  <a:srgbClr val="221E1F"/>
                </a:solidFill>
                <a:latin typeface="Arial" panose="020B0604020202020204" pitchFamily="34" charset="0"/>
              </a:rPr>
              <a:t>Процесс решения текстовой задачи условно делится на четыре этапа и на каждом этапе делаются следующие соображения: </a:t>
            </a:r>
            <a:endParaRPr lang="ru-RU" sz="12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31B5ADF-99A8-4BB5-BDD3-ADC7D85EF61D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996" t="9437" r="1926"/>
          <a:stretch/>
        </p:blipFill>
        <p:spPr>
          <a:xfrm>
            <a:off x="31321" y="992215"/>
            <a:ext cx="5733626" cy="2235204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4147B3E-49D4-42AE-ADF1-E87B4CEB1EA7}"/>
              </a:ext>
            </a:extLst>
          </p:cNvPr>
          <p:cNvSpPr txBox="1"/>
          <p:nvPr/>
        </p:nvSpPr>
        <p:spPr>
          <a:xfrm>
            <a:off x="674687" y="2792210"/>
            <a:ext cx="10038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определённых </a:t>
            </a:r>
          </a:p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данных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233C1FB-040A-44B4-85E1-E66B5C974B0A}"/>
              </a:ext>
            </a:extLst>
          </p:cNvPr>
          <p:cNvSpPr txBox="1"/>
          <p:nvPr/>
        </p:nvSpPr>
        <p:spPr>
          <a:xfrm flipH="1">
            <a:off x="5018087" y="2308225"/>
            <a:ext cx="45719" cy="24622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1000" dirty="0"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290EC3-94F5-49B2-8F25-3B0EB5AA2D6C}"/>
              </a:ext>
            </a:extLst>
          </p:cNvPr>
          <p:cNvSpPr txBox="1"/>
          <p:nvPr/>
        </p:nvSpPr>
        <p:spPr>
          <a:xfrm>
            <a:off x="5399087" y="2323614"/>
            <a:ext cx="12686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а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F5D1082-C2D8-43D4-AD44-199D7113CCFF}"/>
              </a:ext>
            </a:extLst>
          </p:cNvPr>
          <p:cNvSpPr txBox="1"/>
          <p:nvPr/>
        </p:nvSpPr>
        <p:spPr>
          <a:xfrm>
            <a:off x="3646487" y="2243389"/>
            <a:ext cx="235962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100" dirty="0"/>
              <a:t>,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98C58F-AA35-4397-8740-7DC7F9A6DE56}"/>
              </a:ext>
            </a:extLst>
          </p:cNvPr>
          <p:cNvSpPr txBox="1"/>
          <p:nvPr/>
        </p:nvSpPr>
        <p:spPr>
          <a:xfrm>
            <a:off x="3251959" y="2439030"/>
            <a:ext cx="1187010" cy="7001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rgbClr val="A4D2F0"/>
            </a:solidFill>
          </a:ln>
        </p:spPr>
        <p:txBody>
          <a:bodyPr wrap="square" rtlCol="0">
            <a:spAutoFit/>
          </a:bodyPr>
          <a:lstStyle/>
          <a:p>
            <a:r>
              <a:rPr lang="ru-RU" sz="75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ние</a:t>
            </a:r>
            <a:r>
              <a:rPr lang="ru-RU" sz="75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промежуточных</a:t>
            </a:r>
          </a:p>
          <a:p>
            <a:r>
              <a:rPr lang="ru-RU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значений величин.</a:t>
            </a:r>
          </a:p>
          <a:p>
            <a:r>
              <a:rPr lang="ru-RU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2.Нахождение </a:t>
            </a:r>
          </a:p>
          <a:p>
            <a:r>
              <a:rPr lang="ru-RU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неизвестной величины</a:t>
            </a:r>
          </a:p>
        </p:txBody>
      </p:sp>
    </p:spTree>
    <p:extLst>
      <p:ext uri="{BB962C8B-B14F-4D97-AF65-F5344CB8AC3E}">
        <p14:creationId xmlns:p14="http://schemas.microsoft.com/office/powerpoint/2010/main" val="14686450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2439" y="-51359"/>
            <a:ext cx="5767386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СВОИ  ЗНАНИЯ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1DF5C50-C70A-409B-9EBE-F284914D94FF}"/>
              </a:ext>
            </a:extLst>
          </p:cNvPr>
          <p:cNvSpPr/>
          <p:nvPr/>
        </p:nvSpPr>
        <p:spPr>
          <a:xfrm>
            <a:off x="8055" y="398896"/>
            <a:ext cx="5764947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        В двух корзинах 38 груш. Во второй корзине на 10 груш меньше, чем в первой. Сколько груш в каждой 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корзине?</a:t>
            </a:r>
            <a:endParaRPr lang="ru-RU" sz="1100" b="1" dirty="0">
              <a:solidFill>
                <a:srgbClr val="211D1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Решение: 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этап - ПОНИМАНИЕ</a:t>
            </a:r>
          </a:p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По условию задачи речь идет об одной величине – количестве груш </a:t>
            </a:r>
          </a:p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Известные: количество всех груш </a:t>
            </a:r>
          </a:p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Искомые неизвестные: количество груш в каждой корзине </a:t>
            </a:r>
          </a:p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Известные зависимости: во 2-ой корзине на 10 груш меньше, чем в 1-й  </a:t>
            </a:r>
          </a:p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Представим сказанное выше в форме схемы:</a:t>
            </a:r>
            <a:endParaRPr lang="ru-RU" sz="105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1B796C8C-C285-498E-8C54-51850AA346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817"/>
          <a:stretch/>
        </p:blipFill>
        <p:spPr>
          <a:xfrm>
            <a:off x="65088" y="2060889"/>
            <a:ext cx="5638800" cy="1009336"/>
          </a:xfrm>
          <a:prstGeom prst="rect">
            <a:avLst/>
          </a:prstGeom>
        </p:spPr>
      </p:pic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C764440D-AA5D-402A-876E-E58DF8E9F9AE}"/>
              </a:ext>
            </a:extLst>
          </p:cNvPr>
          <p:cNvSpPr/>
          <p:nvPr/>
        </p:nvSpPr>
        <p:spPr>
          <a:xfrm>
            <a:off x="2198687" y="2841625"/>
            <a:ext cx="1524000" cy="228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на 10 штук меньше</a:t>
            </a:r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574517F5-FC59-41C9-9351-C2BF99AA15B8}"/>
              </a:ext>
            </a:extLst>
          </p:cNvPr>
          <p:cNvSpPr/>
          <p:nvPr/>
        </p:nvSpPr>
        <p:spPr>
          <a:xfrm>
            <a:off x="3875086" y="1927225"/>
            <a:ext cx="450851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9281A24-92C3-44AD-9D6A-7592FD0CC692}"/>
              </a:ext>
            </a:extLst>
          </p:cNvPr>
          <p:cNvSpPr txBox="1"/>
          <p:nvPr/>
        </p:nvSpPr>
        <p:spPr>
          <a:xfrm>
            <a:off x="65087" y="2581224"/>
            <a:ext cx="137821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Корзина 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66E567A-09A9-41C6-9AB6-EE781606A069}"/>
              </a:ext>
            </a:extLst>
          </p:cNvPr>
          <p:cNvSpPr txBox="1"/>
          <p:nvPr/>
        </p:nvSpPr>
        <p:spPr>
          <a:xfrm>
            <a:off x="36310" y="2141094"/>
            <a:ext cx="1378211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Корзина  1: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8437870E-02FA-4A03-901D-3AF1034A6499}"/>
              </a:ext>
            </a:extLst>
          </p:cNvPr>
          <p:cNvSpPr/>
          <p:nvPr/>
        </p:nvSpPr>
        <p:spPr>
          <a:xfrm>
            <a:off x="141287" y="2060889"/>
            <a:ext cx="152400" cy="103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006E610D-34CA-4B8F-8D6A-4FA2B7850850}"/>
              </a:ext>
            </a:extLst>
          </p:cNvPr>
          <p:cNvSpPr/>
          <p:nvPr/>
        </p:nvSpPr>
        <p:spPr>
          <a:xfrm>
            <a:off x="197274" y="2417848"/>
            <a:ext cx="152400" cy="1037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79640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2439" y="-51359"/>
            <a:ext cx="5767386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СВОИ  ЗНАНИЯ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24EFA10-F501-4E98-A722-6476C19E9F50}"/>
              </a:ext>
            </a:extLst>
          </p:cNvPr>
          <p:cNvSpPr/>
          <p:nvPr/>
        </p:nvSpPr>
        <p:spPr>
          <a:xfrm>
            <a:off x="0" y="335070"/>
            <a:ext cx="5773002" cy="27699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</a:rPr>
              <a:t>   2 этап – ПЛАН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1. Решим задачу методом «уравнивания» </a:t>
            </a:r>
          </a:p>
          <a:p>
            <a:pPr algn="just"/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Для этого уравняем количества груш в каждой корзине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   3 этап – 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</a:t>
            </a:r>
            <a:endParaRPr lang="ru-RU" sz="11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1. Положим во вторую корзину 10 груш. Тогда в обоих корзинах всего будет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38 + 10 = 48 (груш) </a:t>
            </a:r>
          </a:p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2. Теперь число груш в корзинах уравнялось и оно стало равным </a:t>
            </a:r>
          </a:p>
          <a:p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48 : 2 = 24 (груши) - в 1 корзине</a:t>
            </a:r>
          </a:p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3. Тогда, по условию задачи во второй корзине на 10 груш меньше, чем в первой, то есть в ней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</a:rPr>
              <a:t>–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10 = 14 (груш) – во 2 корзине</a:t>
            </a:r>
          </a:p>
          <a:p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4</a:t>
            </a:r>
            <a:r>
              <a:rPr lang="ru-RU" sz="1400" b="1" dirty="0">
                <a:solidFill>
                  <a:srgbClr val="C00000"/>
                </a:solidFill>
                <a:latin typeface="Arial" panose="020B0604020202020204" pitchFamily="34" charset="0"/>
              </a:rPr>
              <a:t> этап – 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ПРОВЕРКА</a:t>
            </a:r>
          </a:p>
          <a:p>
            <a:r>
              <a:rPr lang="ru-RU" sz="1200" b="1" dirty="0">
                <a:latin typeface="Arial" panose="020B0604020202020204" pitchFamily="34" charset="0"/>
                <a:cs typeface="Arial" panose="020B0604020202020204" pitchFamily="34" charset="0"/>
              </a:rPr>
              <a:t>Сложим количества груш и сравним результат с 38: </a:t>
            </a:r>
            <a:r>
              <a:rPr lang="ru-RU" sz="1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 + 14 = 38 </a:t>
            </a:r>
            <a:r>
              <a:rPr lang="ru-RU" sz="12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Правильный результат! 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Ответ: В первой корзине 24 груши, а во второй 14 груш.</a:t>
            </a:r>
            <a:endParaRPr lang="ru-RU" sz="1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29266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2439" y="-51359"/>
            <a:ext cx="5767386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ОБОГАЩАЕМ  СВОИ  ЗНАНИЯ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2B156AB9-47E3-477C-A1E8-637CC28C0BE3}"/>
              </a:ext>
            </a:extLst>
          </p:cNvPr>
          <p:cNvSpPr/>
          <p:nvPr/>
        </p:nvSpPr>
        <p:spPr>
          <a:xfrm>
            <a:off x="0" y="348718"/>
            <a:ext cx="5638800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405.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С приусадебного хозяйства в первый день собрали 126 кг клубники, во второй день собрали на 36 кг меньше, чем в первый день. В третий день собрали на 53 кг больше, чем во второй день. Сколько всего клубники собрали за три дня? </a:t>
            </a:r>
          </a:p>
          <a:p>
            <a:endParaRPr lang="ru-RU" sz="14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1 день –       </a:t>
            </a:r>
          </a:p>
          <a:p>
            <a:endParaRPr lang="ru-RU" sz="1400" b="1" dirty="0">
              <a:solidFill>
                <a:srgbClr val="211D1E"/>
              </a:solidFill>
              <a:latin typeface="Arial" panose="020B0604020202020204" pitchFamily="34" charset="0"/>
            </a:endParaRPr>
          </a:p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2 день –</a:t>
            </a:r>
          </a:p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          </a:t>
            </a:r>
          </a:p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3 день -  </a:t>
            </a:r>
            <a:endParaRPr lang="ru-RU" sz="1400" b="1" dirty="0"/>
          </a:p>
        </p:txBody>
      </p:sp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45867C1E-77E6-4F90-85FE-EE251F2C6891}"/>
              </a:ext>
            </a:extLst>
          </p:cNvPr>
          <p:cNvCxnSpPr>
            <a:cxnSpLocks/>
          </p:cNvCxnSpPr>
          <p:nvPr/>
        </p:nvCxnSpPr>
        <p:spPr>
          <a:xfrm>
            <a:off x="908857" y="1601432"/>
            <a:ext cx="114300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34ADD550-1C31-4332-8929-9C43EB00A3FC}"/>
              </a:ext>
            </a:extLst>
          </p:cNvPr>
          <p:cNvCxnSpPr>
            <a:cxnSpLocks/>
          </p:cNvCxnSpPr>
          <p:nvPr/>
        </p:nvCxnSpPr>
        <p:spPr>
          <a:xfrm>
            <a:off x="908857" y="1981295"/>
            <a:ext cx="75643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>
            <a:extLst>
              <a:ext uri="{FF2B5EF4-FFF2-40B4-BE49-F238E27FC236}">
                <a16:creationId xmlns:a16="http://schemas.microsoft.com/office/drawing/2014/main" id="{F31A97EE-48DC-4DB3-A8E5-FCB4681EB632}"/>
              </a:ext>
            </a:extLst>
          </p:cNvPr>
          <p:cNvCxnSpPr/>
          <p:nvPr/>
        </p:nvCxnSpPr>
        <p:spPr>
          <a:xfrm>
            <a:off x="913762" y="1525232"/>
            <a:ext cx="0" cy="1524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>
            <a:extLst>
              <a:ext uri="{FF2B5EF4-FFF2-40B4-BE49-F238E27FC236}">
                <a16:creationId xmlns:a16="http://schemas.microsoft.com/office/drawing/2014/main" id="{3C50AAC7-B5C8-4628-9E35-34EDEAF904C6}"/>
              </a:ext>
            </a:extLst>
          </p:cNvPr>
          <p:cNvCxnSpPr/>
          <p:nvPr/>
        </p:nvCxnSpPr>
        <p:spPr>
          <a:xfrm>
            <a:off x="2053350" y="1525232"/>
            <a:ext cx="0" cy="1524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BF2C76DE-0802-4BAA-9D21-7C99615F6C95}"/>
              </a:ext>
            </a:extLst>
          </p:cNvPr>
          <p:cNvCxnSpPr/>
          <p:nvPr/>
        </p:nvCxnSpPr>
        <p:spPr>
          <a:xfrm>
            <a:off x="908857" y="1882965"/>
            <a:ext cx="0" cy="1524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BD91519A-0C49-4878-A398-2A9FA380EE0D}"/>
              </a:ext>
            </a:extLst>
          </p:cNvPr>
          <p:cNvCxnSpPr/>
          <p:nvPr/>
        </p:nvCxnSpPr>
        <p:spPr>
          <a:xfrm>
            <a:off x="1668178" y="1882965"/>
            <a:ext cx="0" cy="1524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16" name="Picture 6" descr="Совхоз имени Ленина приглашает на сбор клубники. Оплата натурой | ЖЖитель:  путешествия и авиация | Яндекс Дзен">
            <a:extLst>
              <a:ext uri="{FF2B5EF4-FFF2-40B4-BE49-F238E27FC236}">
                <a16:creationId xmlns:a16="http://schemas.microsoft.com/office/drawing/2014/main" id="{BD4A17C6-87F0-4A8E-AA4B-9CE1FD0D5F2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36"/>
          <a:stretch/>
        </p:blipFill>
        <p:spPr bwMode="auto">
          <a:xfrm>
            <a:off x="3448097" y="1393825"/>
            <a:ext cx="2190086" cy="160020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89D7ADD3-4689-4BE0-A3FE-2D1712569E84}"/>
              </a:ext>
            </a:extLst>
          </p:cNvPr>
          <p:cNvCxnSpPr>
            <a:cxnSpLocks/>
          </p:cNvCxnSpPr>
          <p:nvPr/>
        </p:nvCxnSpPr>
        <p:spPr>
          <a:xfrm>
            <a:off x="1728881" y="1973934"/>
            <a:ext cx="322976" cy="7361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>
            <a:extLst>
              <a:ext uri="{FF2B5EF4-FFF2-40B4-BE49-F238E27FC236}">
                <a16:creationId xmlns:a16="http://schemas.microsoft.com/office/drawing/2014/main" id="{CD072BBF-4FA5-4662-AD26-A5779C4C88FB}"/>
              </a:ext>
            </a:extLst>
          </p:cNvPr>
          <p:cNvCxnSpPr>
            <a:cxnSpLocks/>
          </p:cNvCxnSpPr>
          <p:nvPr/>
        </p:nvCxnSpPr>
        <p:spPr>
          <a:xfrm flipV="1">
            <a:off x="2051857" y="1692422"/>
            <a:ext cx="7941" cy="30066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>
            <a:extLst>
              <a:ext uri="{FF2B5EF4-FFF2-40B4-BE49-F238E27FC236}">
                <a16:creationId xmlns:a16="http://schemas.microsoft.com/office/drawing/2014/main" id="{0C1302CF-B573-49AD-B2EB-A0E6767F9D2E}"/>
              </a:ext>
            </a:extLst>
          </p:cNvPr>
          <p:cNvSpPr/>
          <p:nvPr/>
        </p:nvSpPr>
        <p:spPr>
          <a:xfrm>
            <a:off x="1190403" y="1274086"/>
            <a:ext cx="712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126</a:t>
            </a:r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кг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9F7DFEC2-36B3-45D7-BC2A-639F6EBB6B40}"/>
              </a:ext>
            </a:extLst>
          </p:cNvPr>
          <p:cNvSpPr/>
          <p:nvPr/>
        </p:nvSpPr>
        <p:spPr>
          <a:xfrm>
            <a:off x="674690" y="1960450"/>
            <a:ext cx="19260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на 36 кг меньше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24" name="Прямоугольник 23">
            <a:extLst>
              <a:ext uri="{FF2B5EF4-FFF2-40B4-BE49-F238E27FC236}">
                <a16:creationId xmlns:a16="http://schemas.microsoft.com/office/drawing/2014/main" id="{C3B5D17B-AEBC-4597-B2F5-4ED3FB959ED1}"/>
              </a:ext>
            </a:extLst>
          </p:cNvPr>
          <p:cNvSpPr/>
          <p:nvPr/>
        </p:nvSpPr>
        <p:spPr>
          <a:xfrm>
            <a:off x="957930" y="1644997"/>
            <a:ext cx="572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? кг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26" name="Прямая соединительная линия 25">
            <a:extLst>
              <a:ext uri="{FF2B5EF4-FFF2-40B4-BE49-F238E27FC236}">
                <a16:creationId xmlns:a16="http://schemas.microsoft.com/office/drawing/2014/main" id="{4D553373-56C7-40DB-9A71-94E9942F29F3}"/>
              </a:ext>
            </a:extLst>
          </p:cNvPr>
          <p:cNvCxnSpPr>
            <a:cxnSpLocks/>
          </p:cNvCxnSpPr>
          <p:nvPr/>
        </p:nvCxnSpPr>
        <p:spPr>
          <a:xfrm>
            <a:off x="908857" y="2460625"/>
            <a:ext cx="1518430" cy="0"/>
          </a:xfrm>
          <a:prstGeom prst="line">
            <a:avLst/>
          </a:prstGeom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29" name="Прямая соединительная линия 28">
            <a:extLst>
              <a:ext uri="{FF2B5EF4-FFF2-40B4-BE49-F238E27FC236}">
                <a16:creationId xmlns:a16="http://schemas.microsoft.com/office/drawing/2014/main" id="{A8D1BA46-6528-41CE-A02E-37740EFEE0B6}"/>
              </a:ext>
            </a:extLst>
          </p:cNvPr>
          <p:cNvCxnSpPr/>
          <p:nvPr/>
        </p:nvCxnSpPr>
        <p:spPr>
          <a:xfrm>
            <a:off x="908857" y="2384425"/>
            <a:ext cx="0" cy="1524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>
            <a:extLst>
              <a:ext uri="{FF2B5EF4-FFF2-40B4-BE49-F238E27FC236}">
                <a16:creationId xmlns:a16="http://schemas.microsoft.com/office/drawing/2014/main" id="{AFE24E54-F666-45E7-A6A3-838AA965C122}"/>
              </a:ext>
            </a:extLst>
          </p:cNvPr>
          <p:cNvCxnSpPr/>
          <p:nvPr/>
        </p:nvCxnSpPr>
        <p:spPr>
          <a:xfrm>
            <a:off x="2424374" y="2384425"/>
            <a:ext cx="0" cy="1524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31" name="Прямоугольник 30">
            <a:extLst>
              <a:ext uri="{FF2B5EF4-FFF2-40B4-BE49-F238E27FC236}">
                <a16:creationId xmlns:a16="http://schemas.microsoft.com/office/drawing/2014/main" id="{C4209911-C265-4603-B520-D4B4F8F6AE2D}"/>
              </a:ext>
            </a:extLst>
          </p:cNvPr>
          <p:cNvSpPr/>
          <p:nvPr/>
        </p:nvSpPr>
        <p:spPr>
          <a:xfrm>
            <a:off x="735392" y="2527775"/>
            <a:ext cx="1926041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на 53 кг больше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2" name="Прямоугольник 31">
            <a:extLst>
              <a:ext uri="{FF2B5EF4-FFF2-40B4-BE49-F238E27FC236}">
                <a16:creationId xmlns:a16="http://schemas.microsoft.com/office/drawing/2014/main" id="{11E349B8-4E90-40D3-B664-2FAE1E33D58C}"/>
              </a:ext>
            </a:extLst>
          </p:cNvPr>
          <p:cNvSpPr/>
          <p:nvPr/>
        </p:nvSpPr>
        <p:spPr>
          <a:xfrm>
            <a:off x="1065117" y="2117120"/>
            <a:ext cx="5725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? кг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</a:rPr>
              <a:t> </a:t>
            </a:r>
            <a:endParaRPr lang="ru-RU" dirty="0">
              <a:solidFill>
                <a:srgbClr val="0070C0"/>
              </a:solidFill>
            </a:endParaRPr>
          </a:p>
        </p:txBody>
      </p:sp>
      <p:cxnSp>
        <p:nvCxnSpPr>
          <p:cNvPr id="33" name="Прямая со стрелкой 32">
            <a:extLst>
              <a:ext uri="{FF2B5EF4-FFF2-40B4-BE49-F238E27FC236}">
                <a16:creationId xmlns:a16="http://schemas.microsoft.com/office/drawing/2014/main" id="{A2BDA9BB-1CC1-4F78-AD5B-49016D391A47}"/>
              </a:ext>
            </a:extLst>
          </p:cNvPr>
          <p:cNvCxnSpPr>
            <a:cxnSpLocks/>
          </p:cNvCxnSpPr>
          <p:nvPr/>
        </p:nvCxnSpPr>
        <p:spPr>
          <a:xfrm flipH="1" flipV="1">
            <a:off x="2120500" y="1993085"/>
            <a:ext cx="303874" cy="9828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единительная линия 34">
            <a:extLst>
              <a:ext uri="{FF2B5EF4-FFF2-40B4-BE49-F238E27FC236}">
                <a16:creationId xmlns:a16="http://schemas.microsoft.com/office/drawing/2014/main" id="{5A2E5AD9-7D7B-4F5D-AEF3-CC3FCD1E2E23}"/>
              </a:ext>
            </a:extLst>
          </p:cNvPr>
          <p:cNvCxnSpPr>
            <a:cxnSpLocks/>
          </p:cNvCxnSpPr>
          <p:nvPr/>
        </p:nvCxnSpPr>
        <p:spPr>
          <a:xfrm>
            <a:off x="2424374" y="2014329"/>
            <a:ext cx="0" cy="293896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Правая фигурная скобка 43">
            <a:extLst>
              <a:ext uri="{FF2B5EF4-FFF2-40B4-BE49-F238E27FC236}">
                <a16:creationId xmlns:a16="http://schemas.microsoft.com/office/drawing/2014/main" id="{83D778FE-5060-4E21-96BC-5582526C9FFC}"/>
              </a:ext>
            </a:extLst>
          </p:cNvPr>
          <p:cNvSpPr/>
          <p:nvPr/>
        </p:nvSpPr>
        <p:spPr>
          <a:xfrm>
            <a:off x="2644899" y="1486373"/>
            <a:ext cx="172814" cy="1279049"/>
          </a:xfrm>
          <a:prstGeom prst="rightBrac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Прямоугольник 44">
            <a:extLst>
              <a:ext uri="{FF2B5EF4-FFF2-40B4-BE49-F238E27FC236}">
                <a16:creationId xmlns:a16="http://schemas.microsoft.com/office/drawing/2014/main" id="{7C142CE3-F5BD-428C-BB7D-E77AFD40E656}"/>
              </a:ext>
            </a:extLst>
          </p:cNvPr>
          <p:cNvSpPr/>
          <p:nvPr/>
        </p:nvSpPr>
        <p:spPr>
          <a:xfrm>
            <a:off x="2786897" y="1960450"/>
            <a:ext cx="5084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? кг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4346443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2">
            <a:extLst>
              <a:ext uri="{FF2B5EF4-FFF2-40B4-BE49-F238E27FC236}">
                <a16:creationId xmlns:a16="http://schemas.microsoft.com/office/drawing/2014/main" id="{A9188DA8-E7E0-4C62-BFCA-B653657BD406}"/>
              </a:ext>
            </a:extLst>
          </p:cNvPr>
          <p:cNvSpPr/>
          <p:nvPr/>
        </p:nvSpPr>
        <p:spPr>
          <a:xfrm>
            <a:off x="-1" y="-15710"/>
            <a:ext cx="5767387" cy="411031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r>
              <a:rPr lang="ru-RU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ЗАДАЧИ НА ПОВТОРЕНИЕ</a:t>
            </a:r>
            <a:endParaRPr sz="1600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2AD77970-4E97-4618-ABF2-AE16DB11AEE9}"/>
              </a:ext>
            </a:extLst>
          </p:cNvPr>
          <p:cNvSpPr/>
          <p:nvPr/>
        </p:nvSpPr>
        <p:spPr>
          <a:xfrm>
            <a:off x="156400" y="631825"/>
            <a:ext cx="5503393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  Решение: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1) 126 </a:t>
            </a:r>
            <a:r>
              <a:rPr lang="ru-RU" b="1" dirty="0">
                <a:latin typeface="Arial" panose="020B0604020202020204" pitchFamily="34" charset="0"/>
              </a:rPr>
              <a:t>–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26 = 100 (кг) - 2</a:t>
            </a:r>
            <a:r>
              <a:rPr lang="ru-RU" b="1" dirty="0">
                <a:latin typeface="Arial" panose="020B0604020202020204" pitchFamily="34" charset="0"/>
              </a:rPr>
              <a:t> день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2) 100 + 53 = 153 ( кг) - 3</a:t>
            </a:r>
            <a:r>
              <a:rPr lang="ru-RU" b="1" dirty="0">
                <a:latin typeface="Arial" panose="020B0604020202020204" pitchFamily="34" charset="0"/>
              </a:rPr>
              <a:t> день</a:t>
            </a:r>
          </a:p>
          <a:p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3) 126 + 100 + 153 = 379 (кг)- всего</a:t>
            </a: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Проверка: 379 – (100 + 153) = 126 (кг)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</a:rPr>
              <a:t> в 1 день</a:t>
            </a:r>
          </a:p>
          <a:p>
            <a:pPr marL="342900" indent="-342900">
              <a:buAutoNum type="arabicParenR"/>
            </a:pPr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Ответ:</a:t>
            </a:r>
            <a:r>
              <a:rPr lang="ru-RU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всего собрали 379 кг клубники</a:t>
            </a:r>
          </a:p>
        </p:txBody>
      </p:sp>
      <p:pic>
        <p:nvPicPr>
          <p:cNvPr id="17" name="Picture 6" descr="Совхоз имени Ленина приглашает на сбор клубники. Оплата натурой | ЖЖитель:  путешествия и авиация | Яндекс Дзен">
            <a:extLst>
              <a:ext uri="{FF2B5EF4-FFF2-40B4-BE49-F238E27FC236}">
                <a16:creationId xmlns:a16="http://schemas.microsoft.com/office/drawing/2014/main" id="{3F217547-1D47-42F5-ADDA-23354333CCB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36"/>
          <a:stretch/>
        </p:blipFill>
        <p:spPr bwMode="auto">
          <a:xfrm>
            <a:off x="4027487" y="531009"/>
            <a:ext cx="1632306" cy="121920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3053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2439" y="-51359"/>
            <a:ext cx="5767386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71948F6-F6D4-4B8F-BCA2-16ED0AE592C1}"/>
              </a:ext>
            </a:extLst>
          </p:cNvPr>
          <p:cNvSpPr/>
          <p:nvPr/>
        </p:nvSpPr>
        <p:spPr>
          <a:xfrm>
            <a:off x="65087" y="396964"/>
            <a:ext cx="5699859" cy="28931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 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406.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В теплице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Абдурахмон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 посадил в первый день 156 кустов саженцев помидоров, а во второй день на 34 саженцев меньше. Сколько всего саженцев помидоров посадил </a:t>
            </a:r>
            <a:r>
              <a:rPr lang="ru-RU" sz="1400" b="1" dirty="0" err="1">
                <a:solidFill>
                  <a:srgbClr val="211D1E"/>
                </a:solidFill>
                <a:latin typeface="Arial" panose="020B0604020202020204" pitchFamily="34" charset="0"/>
              </a:rPr>
              <a:t>Абдурахмон</a:t>
            </a:r>
            <a:r>
              <a:rPr lang="ru-RU" sz="1400" b="1" dirty="0">
                <a:solidFill>
                  <a:srgbClr val="211D1E"/>
                </a:solidFill>
                <a:latin typeface="Arial" panose="020B0604020202020204" pitchFamily="34" charset="0"/>
              </a:rPr>
              <a:t>? </a:t>
            </a:r>
          </a:p>
          <a:p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1 день –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 день – </a:t>
            </a:r>
          </a:p>
          <a:p>
            <a:endParaRPr lang="ru-RU" sz="1400" b="1" dirty="0">
              <a:solidFill>
                <a:srgbClr val="0070C0"/>
              </a:solidFill>
              <a:latin typeface="Arial" panose="020B0604020202020204" pitchFamily="34" charset="0"/>
            </a:endParaRP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Решение: 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1) 156 – 34 = 122 (куст.) - во 2 день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2) 156 + 122 = 278 (куст.) – всего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Проверка: 278 – 122 = 156 (куст.) – 1 день</a:t>
            </a:r>
          </a:p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Ответ:</a:t>
            </a:r>
            <a:r>
              <a:rPr lang="ru-RU" sz="1400" b="1" dirty="0">
                <a:latin typeface="Arial" panose="020B0604020202020204" pitchFamily="34" charset="0"/>
              </a:rPr>
              <a:t> 278 кустов саженцев посадил </a:t>
            </a:r>
            <a:r>
              <a:rPr lang="ru-RU" sz="1400" b="1" dirty="0" err="1">
                <a:latin typeface="Arial" panose="020B0604020202020204" pitchFamily="34" charset="0"/>
              </a:rPr>
              <a:t>Абдурахмон</a:t>
            </a:r>
            <a:endParaRPr lang="ru-RU" sz="1400" b="1" dirty="0"/>
          </a:p>
        </p:txBody>
      </p:sp>
      <p:pic>
        <p:nvPicPr>
          <p:cNvPr id="1028" name="Picture 4" descr="Посадка помидор в теплицу: схема посадки, сорта, уход за рассадой после  высадки, фото | Дачный участок">
            <a:extLst>
              <a:ext uri="{FF2B5EF4-FFF2-40B4-BE49-F238E27FC236}">
                <a16:creationId xmlns:a16="http://schemas.microsoft.com/office/drawing/2014/main" id="{2E9A3DC2-BD5E-43FE-A3EB-F32C251B25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695" y="1171958"/>
            <a:ext cx="2249786" cy="1593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Прямая соединительная линия 5">
            <a:extLst>
              <a:ext uri="{FF2B5EF4-FFF2-40B4-BE49-F238E27FC236}">
                <a16:creationId xmlns:a16="http://schemas.microsoft.com/office/drawing/2014/main" id="{B621F35B-395D-48CC-A745-E1880ABAC658}"/>
              </a:ext>
            </a:extLst>
          </p:cNvPr>
          <p:cNvCxnSpPr/>
          <p:nvPr/>
        </p:nvCxnSpPr>
        <p:spPr>
          <a:xfrm>
            <a:off x="903287" y="1622425"/>
            <a:ext cx="11430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>
            <a:extLst>
              <a:ext uri="{FF2B5EF4-FFF2-40B4-BE49-F238E27FC236}">
                <a16:creationId xmlns:a16="http://schemas.microsoft.com/office/drawing/2014/main" id="{1FCF178A-16A6-42A2-B27A-A70B5711D2F5}"/>
              </a:ext>
            </a:extLst>
          </p:cNvPr>
          <p:cNvCxnSpPr/>
          <p:nvPr/>
        </p:nvCxnSpPr>
        <p:spPr>
          <a:xfrm>
            <a:off x="909473" y="1546225"/>
            <a:ext cx="0" cy="1524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>
            <a:extLst>
              <a:ext uri="{FF2B5EF4-FFF2-40B4-BE49-F238E27FC236}">
                <a16:creationId xmlns:a16="http://schemas.microsoft.com/office/drawing/2014/main" id="{41D553CA-8523-4274-BCCB-F3E96F6B0B99}"/>
              </a:ext>
            </a:extLst>
          </p:cNvPr>
          <p:cNvCxnSpPr/>
          <p:nvPr/>
        </p:nvCxnSpPr>
        <p:spPr>
          <a:xfrm>
            <a:off x="2046287" y="1525232"/>
            <a:ext cx="0" cy="1524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ADA07AA-B473-4A72-95B8-D9F0C055C58D}"/>
              </a:ext>
            </a:extLst>
          </p:cNvPr>
          <p:cNvSpPr/>
          <p:nvPr/>
        </p:nvSpPr>
        <p:spPr>
          <a:xfrm>
            <a:off x="909474" y="1310483"/>
            <a:ext cx="1294828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156 куст. </a:t>
            </a:r>
            <a:endParaRPr lang="ru-RU" sz="1400" dirty="0">
              <a:solidFill>
                <a:srgbClr val="0070C0"/>
              </a:solidFill>
            </a:endParaRPr>
          </a:p>
        </p:txBody>
      </p: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953336BC-8F26-425E-BE89-49FA988B213A}"/>
              </a:ext>
            </a:extLst>
          </p:cNvPr>
          <p:cNvCxnSpPr>
            <a:cxnSpLocks/>
          </p:cNvCxnSpPr>
          <p:nvPr/>
        </p:nvCxnSpPr>
        <p:spPr>
          <a:xfrm>
            <a:off x="903287" y="1851025"/>
            <a:ext cx="838200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1137B945-29D4-4F77-B216-332C0B108418}"/>
              </a:ext>
            </a:extLst>
          </p:cNvPr>
          <p:cNvSpPr/>
          <p:nvPr/>
        </p:nvSpPr>
        <p:spPr>
          <a:xfrm>
            <a:off x="881036" y="1605307"/>
            <a:ext cx="948273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    ? куст.</a:t>
            </a:r>
            <a:endParaRPr lang="ru-RU" sz="1400" dirty="0"/>
          </a:p>
        </p:txBody>
      </p:sp>
      <p:cxnSp>
        <p:nvCxnSpPr>
          <p:cNvPr id="17" name="Прямая соединительная линия 16">
            <a:extLst>
              <a:ext uri="{FF2B5EF4-FFF2-40B4-BE49-F238E27FC236}">
                <a16:creationId xmlns:a16="http://schemas.microsoft.com/office/drawing/2014/main" id="{D4B84D21-1463-4BF5-B180-545379100713}"/>
              </a:ext>
            </a:extLst>
          </p:cNvPr>
          <p:cNvCxnSpPr/>
          <p:nvPr/>
        </p:nvCxnSpPr>
        <p:spPr>
          <a:xfrm>
            <a:off x="1749708" y="1760684"/>
            <a:ext cx="0" cy="1524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1DFA23D8-C714-4D4A-9C30-F2FDC04D7A03}"/>
              </a:ext>
            </a:extLst>
          </p:cNvPr>
          <p:cNvCxnSpPr/>
          <p:nvPr/>
        </p:nvCxnSpPr>
        <p:spPr>
          <a:xfrm>
            <a:off x="906959" y="1753832"/>
            <a:ext cx="0" cy="15240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9" name="Прямая со стрелкой 18">
            <a:extLst>
              <a:ext uri="{FF2B5EF4-FFF2-40B4-BE49-F238E27FC236}">
                <a16:creationId xmlns:a16="http://schemas.microsoft.com/office/drawing/2014/main" id="{1AAE01E2-9391-4162-876D-12C360163FB6}"/>
              </a:ext>
            </a:extLst>
          </p:cNvPr>
          <p:cNvCxnSpPr>
            <a:cxnSpLocks/>
          </p:cNvCxnSpPr>
          <p:nvPr/>
        </p:nvCxnSpPr>
        <p:spPr>
          <a:xfrm flipV="1">
            <a:off x="2055028" y="1650324"/>
            <a:ext cx="1" cy="200701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единительная линия 22">
            <a:extLst>
              <a:ext uri="{FF2B5EF4-FFF2-40B4-BE49-F238E27FC236}">
                <a16:creationId xmlns:a16="http://schemas.microsoft.com/office/drawing/2014/main" id="{F6FFF013-8F54-4D7E-85BF-DC91461A6611}"/>
              </a:ext>
            </a:extLst>
          </p:cNvPr>
          <p:cNvCxnSpPr>
            <a:cxnSpLocks/>
          </p:cNvCxnSpPr>
          <p:nvPr/>
        </p:nvCxnSpPr>
        <p:spPr>
          <a:xfrm>
            <a:off x="1749708" y="1842316"/>
            <a:ext cx="296579" cy="8709"/>
          </a:xfrm>
          <a:prstGeom prst="line">
            <a:avLst/>
          </a:prstGeom>
          <a:ln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0117D251-B028-49A0-BB94-DD7B802B9C23}"/>
              </a:ext>
            </a:extLst>
          </p:cNvPr>
          <p:cNvSpPr/>
          <p:nvPr/>
        </p:nvSpPr>
        <p:spPr>
          <a:xfrm>
            <a:off x="881036" y="1842316"/>
            <a:ext cx="1653273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latin typeface="Arial" panose="020B0604020202020204" pitchFamily="34" charset="0"/>
              </a:rPr>
              <a:t>на 34  куст. меньше</a:t>
            </a:r>
            <a:endParaRPr lang="ru-RU" sz="1200" dirty="0"/>
          </a:p>
        </p:txBody>
      </p:sp>
      <p:sp>
        <p:nvSpPr>
          <p:cNvPr id="26" name="Правая фигурная скобка 25">
            <a:extLst>
              <a:ext uri="{FF2B5EF4-FFF2-40B4-BE49-F238E27FC236}">
                <a16:creationId xmlns:a16="http://schemas.microsoft.com/office/drawing/2014/main" id="{8179B22A-35FA-4136-9156-A20EE445CB8C}"/>
              </a:ext>
            </a:extLst>
          </p:cNvPr>
          <p:cNvSpPr/>
          <p:nvPr/>
        </p:nvSpPr>
        <p:spPr>
          <a:xfrm>
            <a:off x="2534309" y="1464371"/>
            <a:ext cx="115219" cy="518049"/>
          </a:xfrm>
          <a:prstGeom prst="rightBrace">
            <a:avLst/>
          </a:prstGeom>
          <a:ln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F814ADB5-7EB7-493D-BF04-CA60F987D041}"/>
              </a:ext>
            </a:extLst>
          </p:cNvPr>
          <p:cNvSpPr/>
          <p:nvPr/>
        </p:nvSpPr>
        <p:spPr>
          <a:xfrm>
            <a:off x="2591918" y="1569506"/>
            <a:ext cx="74950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? куст.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21989638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2">
            <a:extLst>
              <a:ext uri="{FF2B5EF4-FFF2-40B4-BE49-F238E27FC236}">
                <a16:creationId xmlns:a16="http://schemas.microsoft.com/office/drawing/2014/main" id="{EE80F0AA-4DF1-4DBF-9AA2-5439157D8912}"/>
              </a:ext>
            </a:extLst>
          </p:cNvPr>
          <p:cNvSpPr/>
          <p:nvPr/>
        </p:nvSpPr>
        <p:spPr>
          <a:xfrm>
            <a:off x="1588" y="0"/>
            <a:ext cx="5767387" cy="403225"/>
          </a:xfrm>
          <a:custGeom>
            <a:avLst/>
            <a:gdLst/>
            <a:ahLst/>
            <a:cxnLst/>
            <a:rect l="l" t="t" r="r" b="b"/>
            <a:pathLst>
              <a:path w="5760085" h="1021080">
                <a:moveTo>
                  <a:pt x="5759640" y="0"/>
                </a:moveTo>
                <a:lnTo>
                  <a:pt x="0" y="0"/>
                </a:lnTo>
                <a:lnTo>
                  <a:pt x="0" y="1020953"/>
                </a:lnTo>
                <a:lnTo>
                  <a:pt x="5759640" y="1020953"/>
                </a:lnTo>
                <a:lnTo>
                  <a:pt x="575964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1133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-2439" y="-51359"/>
            <a:ext cx="5767386" cy="318532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 ЗАДАЧ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4D7BBC5-4808-4428-AE9D-E679B7AD078C}"/>
              </a:ext>
            </a:extLst>
          </p:cNvPr>
          <p:cNvSpPr/>
          <p:nvPr/>
        </p:nvSpPr>
        <p:spPr>
          <a:xfrm>
            <a:off x="1443038" y="1058168"/>
            <a:ext cx="2882900" cy="1128514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>
              <a:latin typeface="Times New Roman" panose="02020603050405020304" pitchFamily="18" charset="0"/>
            </a:endParaRPr>
          </a:p>
          <a:p>
            <a:r>
              <a:rPr lang="ru-RU" dirty="0">
                <a:latin typeface="Times New Roman" panose="02020603050405020304" pitchFamily="18" charset="0"/>
              </a:rPr>
              <a:t> </a:t>
            </a:r>
            <a:endParaRPr lang="ru-RU" baseline="30000" dirty="0">
              <a:latin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</a:endParaRPr>
          </a:p>
          <a:p>
            <a:endParaRPr lang="ru-RU" sz="800" dirty="0">
              <a:latin typeface="Times New Roman" panose="02020603050405020304" pitchFamily="18" charset="0"/>
            </a:endParaRPr>
          </a:p>
          <a:p>
            <a:endParaRPr lang="ru-RU" sz="800" baseline="-25000" dirty="0">
              <a:latin typeface="Times New Roman" panose="02020603050405020304" pitchFamily="18" charset="0"/>
            </a:endParaRPr>
          </a:p>
        </p:txBody>
      </p:sp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AD3EB334-D60A-4EFB-8824-87966B98CB96}"/>
              </a:ext>
            </a:extLst>
          </p:cNvPr>
          <p:cNvSpPr/>
          <p:nvPr/>
        </p:nvSpPr>
        <p:spPr>
          <a:xfrm>
            <a:off x="24144" y="327975"/>
            <a:ext cx="569986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407.</a:t>
            </a:r>
            <a:r>
              <a:rPr lang="ru-RU" sz="1600" b="1" dirty="0">
                <a:solidFill>
                  <a:srgbClr val="211D1E"/>
                </a:solidFill>
                <a:latin typeface="Arial" panose="020B0604020202020204" pitchFamily="34" charset="0"/>
              </a:rPr>
              <a:t> Общая масса яблок  равна 200 грамм. Найдите массу большего яблока. </a:t>
            </a:r>
            <a:endParaRPr lang="ru-RU" sz="1600" b="1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135196F-2FF5-44A2-9609-A25E8B2A05D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5669" t="23472" r="1338"/>
          <a:stretch/>
        </p:blipFill>
        <p:spPr>
          <a:xfrm>
            <a:off x="3134806" y="768150"/>
            <a:ext cx="2514600" cy="1128514"/>
          </a:xfrm>
          <a:prstGeom prst="rect">
            <a:avLst/>
          </a:prstGeom>
        </p:spPr>
      </p:pic>
      <p:cxnSp>
        <p:nvCxnSpPr>
          <p:cNvPr id="7" name="Прямая соединительная линия 6">
            <a:extLst>
              <a:ext uri="{FF2B5EF4-FFF2-40B4-BE49-F238E27FC236}">
                <a16:creationId xmlns:a16="http://schemas.microsoft.com/office/drawing/2014/main" id="{0DF75715-6882-4367-87B6-3DE41D0A9C97}"/>
              </a:ext>
            </a:extLst>
          </p:cNvPr>
          <p:cNvCxnSpPr/>
          <p:nvPr/>
        </p:nvCxnSpPr>
        <p:spPr>
          <a:xfrm>
            <a:off x="293687" y="1241425"/>
            <a:ext cx="1828800" cy="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>
            <a:extLst>
              <a:ext uri="{FF2B5EF4-FFF2-40B4-BE49-F238E27FC236}">
                <a16:creationId xmlns:a16="http://schemas.microsoft.com/office/drawing/2014/main" id="{703F7411-522C-42B9-A7D1-39BF27CD0D30}"/>
              </a:ext>
            </a:extLst>
          </p:cNvPr>
          <p:cNvCxnSpPr>
            <a:cxnSpLocks/>
          </p:cNvCxnSpPr>
          <p:nvPr/>
        </p:nvCxnSpPr>
        <p:spPr>
          <a:xfrm>
            <a:off x="293687" y="1165225"/>
            <a:ext cx="0" cy="18325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B70ED7DD-D60A-4328-8991-FEC2A3A6CD6E}"/>
              </a:ext>
            </a:extLst>
          </p:cNvPr>
          <p:cNvCxnSpPr>
            <a:cxnSpLocks/>
          </p:cNvCxnSpPr>
          <p:nvPr/>
        </p:nvCxnSpPr>
        <p:spPr>
          <a:xfrm>
            <a:off x="2122487" y="1149796"/>
            <a:ext cx="0" cy="183257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>
            <a:extLst>
              <a:ext uri="{FF2B5EF4-FFF2-40B4-BE49-F238E27FC236}">
                <a16:creationId xmlns:a16="http://schemas.microsoft.com/office/drawing/2014/main" id="{198A3532-0C05-43BB-9529-3AAA7E1FFAB7}"/>
              </a:ext>
            </a:extLst>
          </p:cNvPr>
          <p:cNvCxnSpPr>
            <a:cxnSpLocks/>
          </p:cNvCxnSpPr>
          <p:nvPr/>
        </p:nvCxnSpPr>
        <p:spPr>
          <a:xfrm>
            <a:off x="293687" y="1698625"/>
            <a:ext cx="1295400" cy="0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>
            <a:extLst>
              <a:ext uri="{FF2B5EF4-FFF2-40B4-BE49-F238E27FC236}">
                <a16:creationId xmlns:a16="http://schemas.microsoft.com/office/drawing/2014/main" id="{4280AD70-DD6C-4C6D-944F-6238E1154E83}"/>
              </a:ext>
            </a:extLst>
          </p:cNvPr>
          <p:cNvCxnSpPr>
            <a:cxnSpLocks/>
          </p:cNvCxnSpPr>
          <p:nvPr/>
        </p:nvCxnSpPr>
        <p:spPr>
          <a:xfrm>
            <a:off x="293687" y="1606996"/>
            <a:ext cx="0" cy="18325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8">
            <a:extLst>
              <a:ext uri="{FF2B5EF4-FFF2-40B4-BE49-F238E27FC236}">
                <a16:creationId xmlns:a16="http://schemas.microsoft.com/office/drawing/2014/main" id="{571B028D-5C9F-4292-B5A5-184CB55767D2}"/>
              </a:ext>
            </a:extLst>
          </p:cNvPr>
          <p:cNvCxnSpPr>
            <a:cxnSpLocks/>
          </p:cNvCxnSpPr>
          <p:nvPr/>
        </p:nvCxnSpPr>
        <p:spPr>
          <a:xfrm>
            <a:off x="1584798" y="1595101"/>
            <a:ext cx="0" cy="18325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>
            <a:extLst>
              <a:ext uri="{FF2B5EF4-FFF2-40B4-BE49-F238E27FC236}">
                <a16:creationId xmlns:a16="http://schemas.microsoft.com/office/drawing/2014/main" id="{CAE01343-CB7A-4AB6-A2C0-08A2E6D19C38}"/>
              </a:ext>
            </a:extLst>
          </p:cNvPr>
          <p:cNvCxnSpPr>
            <a:cxnSpLocks/>
          </p:cNvCxnSpPr>
          <p:nvPr/>
        </p:nvCxnSpPr>
        <p:spPr>
          <a:xfrm flipV="1">
            <a:off x="1580510" y="1690953"/>
            <a:ext cx="541977" cy="7671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>
            <a:extLst>
              <a:ext uri="{FF2B5EF4-FFF2-40B4-BE49-F238E27FC236}">
                <a16:creationId xmlns:a16="http://schemas.microsoft.com/office/drawing/2014/main" id="{8D7F69DD-5C2D-4C9B-AE96-103D315117A9}"/>
              </a:ext>
            </a:extLst>
          </p:cNvPr>
          <p:cNvCxnSpPr>
            <a:cxnSpLocks/>
          </p:cNvCxnSpPr>
          <p:nvPr/>
        </p:nvCxnSpPr>
        <p:spPr>
          <a:xfrm>
            <a:off x="2122487" y="1603159"/>
            <a:ext cx="0" cy="183257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 descr="ᐈ Яблоко фото, фотографии картинки яблоки | скачать на Depositphotos®">
            <a:extLst>
              <a:ext uri="{FF2B5EF4-FFF2-40B4-BE49-F238E27FC236}">
                <a16:creationId xmlns:a16="http://schemas.microsoft.com/office/drawing/2014/main" id="{13CC0E17-93BB-4D30-88EB-97601E0EA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981" y="835204"/>
            <a:ext cx="542420" cy="40322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Lenagold - Клипарт - Желтые яблоки">
            <a:extLst>
              <a:ext uri="{FF2B5EF4-FFF2-40B4-BE49-F238E27FC236}">
                <a16:creationId xmlns:a16="http://schemas.microsoft.com/office/drawing/2014/main" id="{3942B4A9-0770-4ECB-AA4F-EC227465DA3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383" y="1344951"/>
            <a:ext cx="322704" cy="313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Раздаточный материал по математике. Гири для весов — скачать и распечатать.  Математика — Учимся считать. «МААМ—картинки». Воспитателям детских садов,  школьным учителям и педагогам - Маам.ру">
            <a:extLst>
              <a:ext uri="{FF2B5EF4-FFF2-40B4-BE49-F238E27FC236}">
                <a16:creationId xmlns:a16="http://schemas.microsoft.com/office/drawing/2014/main" id="{38D05B51-FD00-483D-8E9B-3D2CD511720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276" t="53788" r="29506" b="7894"/>
          <a:stretch/>
        </p:blipFill>
        <p:spPr bwMode="auto">
          <a:xfrm>
            <a:off x="1764685" y="1365093"/>
            <a:ext cx="222249" cy="30480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F5FC9C48-017F-4EC4-9F4C-E9E0E73467E8}"/>
              </a:ext>
            </a:extLst>
          </p:cNvPr>
          <p:cNvSpPr/>
          <p:nvPr/>
        </p:nvSpPr>
        <p:spPr>
          <a:xfrm>
            <a:off x="1698517" y="1456483"/>
            <a:ext cx="354584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1200" b="1" dirty="0">
                <a:solidFill>
                  <a:srgbClr val="211D1E"/>
                </a:solidFill>
                <a:latin typeface="Arial" panose="020B0604020202020204" pitchFamily="34" charset="0"/>
              </a:rPr>
              <a:t>60</a:t>
            </a:r>
            <a:endParaRPr lang="ru-RU" sz="1200" dirty="0"/>
          </a:p>
        </p:txBody>
      </p:sp>
      <p:sp>
        <p:nvSpPr>
          <p:cNvPr id="26" name="Правая фигурная скобка 25">
            <a:extLst>
              <a:ext uri="{FF2B5EF4-FFF2-40B4-BE49-F238E27FC236}">
                <a16:creationId xmlns:a16="http://schemas.microsoft.com/office/drawing/2014/main" id="{0F173DF9-F24F-4377-AD5B-C605C83B3D7D}"/>
              </a:ext>
            </a:extLst>
          </p:cNvPr>
          <p:cNvSpPr/>
          <p:nvPr/>
        </p:nvSpPr>
        <p:spPr>
          <a:xfrm>
            <a:off x="2231917" y="1124052"/>
            <a:ext cx="203474" cy="60943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Прямоугольник 26">
            <a:extLst>
              <a:ext uri="{FF2B5EF4-FFF2-40B4-BE49-F238E27FC236}">
                <a16:creationId xmlns:a16="http://schemas.microsoft.com/office/drawing/2014/main" id="{75968B74-F234-4CBC-B20C-E23DA9124C8C}"/>
              </a:ext>
            </a:extLst>
          </p:cNvPr>
          <p:cNvSpPr/>
          <p:nvPr/>
        </p:nvSpPr>
        <p:spPr>
          <a:xfrm>
            <a:off x="2326621" y="1248771"/>
            <a:ext cx="729687" cy="369332"/>
          </a:xfrm>
          <a:prstGeom prst="rect">
            <a:avLst/>
          </a:prstGeom>
          <a:ln>
            <a:noFill/>
          </a:ln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211D1E"/>
                </a:solidFill>
                <a:latin typeface="Arial" panose="020B0604020202020204" pitchFamily="34" charset="0"/>
              </a:rPr>
              <a:t>260 г</a:t>
            </a:r>
            <a:endParaRPr lang="ru-RU" dirty="0"/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56F3691F-91DA-4EB8-A89B-F3199E245D7B}"/>
              </a:ext>
            </a:extLst>
          </p:cNvPr>
          <p:cNvSpPr/>
          <p:nvPr/>
        </p:nvSpPr>
        <p:spPr>
          <a:xfrm>
            <a:off x="119570" y="1882424"/>
            <a:ext cx="5529836" cy="12618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   Решение: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уравняем массы: 200 + 60 = 260 (г) </a:t>
            </a:r>
          </a:p>
          <a:p>
            <a:r>
              <a:rPr lang="ru-RU" sz="1600" b="1" dirty="0">
                <a:solidFill>
                  <a:srgbClr val="0070C0"/>
                </a:solidFill>
                <a:latin typeface="Arial" panose="020B0604020202020204" pitchFamily="34" charset="0"/>
              </a:rPr>
              <a:t>1) 260 : 2 = 130 (г)- вес большего 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</a:rPr>
              <a:t>красного яблока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Проверка: 130 – 60 = 70 (Г) – вес жёлтого меньшего яблока</a:t>
            </a:r>
          </a:p>
          <a:p>
            <a:r>
              <a:rPr lang="ru-RU" sz="1400" b="1" dirty="0">
                <a:latin typeface="Arial" panose="020B0604020202020204" pitchFamily="34" charset="0"/>
              </a:rPr>
              <a:t>130 + 70 = 200 (г) – вес двух яблок    </a:t>
            </a:r>
            <a:r>
              <a:rPr lang="ru-RU" sz="1400" b="1" dirty="0">
                <a:solidFill>
                  <a:srgbClr val="0070C0"/>
                </a:solidFill>
                <a:latin typeface="Arial" panose="020B0604020202020204" pitchFamily="34" charset="0"/>
              </a:rPr>
              <a:t>Ответ: 130 грамм</a:t>
            </a:r>
          </a:p>
        </p:txBody>
      </p:sp>
    </p:spTree>
    <p:extLst>
      <p:ext uri="{BB962C8B-B14F-4D97-AF65-F5344CB8AC3E}">
        <p14:creationId xmlns:p14="http://schemas.microsoft.com/office/powerpoint/2010/main" val="369176571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28894fd3cdfd233c3e99ae538a8a45d2b0bf95"/>
</p:tagLst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18024</TotalTime>
  <Words>1091</Words>
  <Application>Microsoft Office PowerPoint</Application>
  <PresentationFormat>Произвольный</PresentationFormat>
  <Paragraphs>163</Paragraphs>
  <Slides>12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8" baseType="lpstr">
      <vt:lpstr>Arial</vt:lpstr>
      <vt:lpstr>Calibri</vt:lpstr>
      <vt:lpstr>Times New Roman</vt:lpstr>
      <vt:lpstr>Trebuchet MS</vt:lpstr>
      <vt:lpstr>Wingdings 3</vt:lpstr>
      <vt:lpstr>Грань</vt:lpstr>
      <vt:lpstr>МАТЕМАТИКА</vt:lpstr>
      <vt:lpstr>ОБОГАЩАЕМ  СВОИ  ЗНАНИЯ</vt:lpstr>
      <vt:lpstr>ЭТАПЫ  РЕШЕНИЯ  ЗАДАЧ</vt:lpstr>
      <vt:lpstr>ОБОГАЩАЕМ  СВОИ  ЗНАНИЯ</vt:lpstr>
      <vt:lpstr>ОБОГАЩАЕМ  СВОИ  ЗНАНИЯ</vt:lpstr>
      <vt:lpstr>ОБОГАЩАЕМ  СВОИ  ЗНАНИЯ</vt:lpstr>
      <vt:lpstr>Презентация PowerPoint</vt:lpstr>
      <vt:lpstr>РЕШЕНИЕ  ЗАДАЧ</vt:lpstr>
      <vt:lpstr>РЕШЕНИЕ  ЗАДАЧ</vt:lpstr>
      <vt:lpstr>РЕШЕНИЕ  ЗАДАЧ</vt:lpstr>
      <vt:lpstr>РЕШЕНИЕ  ЗАДАЧ</vt:lpstr>
      <vt:lpstr>ЗАДАНИЯ ДЛЯ САМОСТОЯТЕЛЬНОЙ РАБОТЫ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Презентация.cdr</dc:title>
  <dc:creator>Komilov</dc:creator>
  <cp:lastModifiedBy>Пользователь Windows</cp:lastModifiedBy>
  <cp:revision>1434</cp:revision>
  <cp:lastPrinted>2020-09-30T03:25:16Z</cp:lastPrinted>
  <dcterms:created xsi:type="dcterms:W3CDTF">2020-04-09T07:32:19Z</dcterms:created>
  <dcterms:modified xsi:type="dcterms:W3CDTF">2020-10-20T04:58:30Z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2020-04-09T00:00:00Z</vt:filetime>
  </property>
  <property fmtid="{D5CDD505-2E9C-101B-9397-08002B2CF9AE}" pid="3" name="Creator">
    <vt:lpwstr>CorelDRAW 2019</vt:lpwstr>
  </property>
  <property fmtid="{D5CDD505-2E9C-101B-9397-08002B2CF9AE}" pid="4" name="LastSaved">
    <vt:filetime>2020-04-09T00:00:00Z</vt:filetime>
  </property>
</Properties>
</file>