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6"/>
  </p:notesMasterIdLst>
  <p:handoutMasterIdLst>
    <p:handoutMasterId r:id="rId17"/>
  </p:handoutMasterIdLst>
  <p:sldIdLst>
    <p:sldId id="528" r:id="rId2"/>
    <p:sldId id="550" r:id="rId3"/>
    <p:sldId id="553" r:id="rId4"/>
    <p:sldId id="551" r:id="rId5"/>
    <p:sldId id="554" r:id="rId6"/>
    <p:sldId id="545" r:id="rId7"/>
    <p:sldId id="555" r:id="rId8"/>
    <p:sldId id="556" r:id="rId9"/>
    <p:sldId id="557" r:id="rId10"/>
    <p:sldId id="561" r:id="rId11"/>
    <p:sldId id="560" r:id="rId12"/>
    <p:sldId id="559" r:id="rId13"/>
    <p:sldId id="558" r:id="rId14"/>
    <p:sldId id="480" r:id="rId15"/>
  </p:sldIdLst>
  <p:sldSz cx="5768975" cy="3244850"/>
  <p:notesSz cx="9866313" cy="6735763"/>
  <p:custDataLst>
    <p:tags r:id="rId18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EDFDBB"/>
    <a:srgbClr val="FFCCCC"/>
    <a:srgbClr val="7C84D2"/>
    <a:srgbClr val="030121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06" autoAdjust="0"/>
    <p:restoredTop sz="94660"/>
  </p:normalViewPr>
  <p:slideViewPr>
    <p:cSldViewPr>
      <p:cViewPr varScale="1">
        <p:scale>
          <a:sx n="140" d="100"/>
          <a:sy n="140" d="100"/>
        </p:scale>
        <p:origin x="996" y="114"/>
      </p:cViewPr>
      <p:guideLst>
        <p:guide orient="horz" pos="2880"/>
        <p:guide pos="2161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5" d="100"/>
          <a:sy n="75" d="100"/>
        </p:scale>
        <p:origin x="171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7482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10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4607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99139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6895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13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95017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14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6951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373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87901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23433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1034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33205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5231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9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9951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08.10.2020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84288" y="249931"/>
            <a:ext cx="3177955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903287" y="1250170"/>
            <a:ext cx="2743200" cy="1591455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</a:p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ЗАДАЧИ  НА</a:t>
            </a:r>
          </a:p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ПОВТОРЕНИЕ</a:t>
            </a:r>
          </a:p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ПРОЙДЕННОГО</a:t>
            </a:r>
            <a:endParaRPr sz="2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38819" y="1470025"/>
            <a:ext cx="342118" cy="131125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287" y="262571"/>
            <a:ext cx="521328" cy="528568"/>
          </a:xfrm>
          <a:prstGeom prst="rect">
            <a:avLst/>
          </a:prstGeom>
        </p:spPr>
      </p:pic>
      <p:pic>
        <p:nvPicPr>
          <p:cNvPr id="12" name="Picture 2" descr="Смешные рисунки на тему математика | school-59.ru">
            <a:extLst>
              <a:ext uri="{FF2B5EF4-FFF2-40B4-BE49-F238E27FC236}">
                <a16:creationId xmlns:a16="http://schemas.microsoft.com/office/drawing/2014/main" id="{E5367C99-6489-4C16-8B56-05C7046BAF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8876" y="1157501"/>
            <a:ext cx="2092611" cy="1684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668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45439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30176" y="-19646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Как нарисовать кенгуру | Рисунок кенгуру поэтапно карандашом">
            <a:extLst>
              <a:ext uri="{FF2B5EF4-FFF2-40B4-BE49-F238E27FC236}">
                <a16:creationId xmlns:a16="http://schemas.microsoft.com/office/drawing/2014/main" id="{93FFBC6E-5B16-425B-A148-3953A48E76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6266" y="423850"/>
            <a:ext cx="1892298" cy="211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3DA0FF7-F461-474F-ADE9-F51DD425EDE1}"/>
              </a:ext>
            </a:extLst>
          </p:cNvPr>
          <p:cNvSpPr/>
          <p:nvPr/>
        </p:nvSpPr>
        <p:spPr>
          <a:xfrm>
            <a:off x="109964" y="513433"/>
            <a:ext cx="4254691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1 прыжок – 12 м</a:t>
            </a:r>
          </a:p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100 прыжков – ? м</a:t>
            </a:r>
          </a:p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? прыжков – 1500 м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Решение: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</a:p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1) 12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· 100 = 1200 (м) – 100 пр.</a:t>
            </a:r>
          </a:p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1500 : 12 = 125 (</a:t>
            </a:r>
            <a:r>
              <a:rPr lang="ru-RU" b="1" dirty="0" err="1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за 100 прыжков 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преодолеет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1200 м, за 125 прыжков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преодолеет 1500 м.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1225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45439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30176" y="-123632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  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5E00184-9786-4A95-8F94-379A9DF82576}"/>
              </a:ext>
            </a:extLst>
          </p:cNvPr>
          <p:cNvSpPr/>
          <p:nvPr/>
        </p:nvSpPr>
        <p:spPr>
          <a:xfrm>
            <a:off x="67466" y="513433"/>
            <a:ext cx="563245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  305. Выполните деление с остатком: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а)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983 : 18 =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54 (ост.11) 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</a:rPr>
              <a:t> 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б)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3273 : 16 =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204 (ост.9)</a:t>
            </a:r>
            <a:endParaRPr lang="en-US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algn="just"/>
            <a:r>
              <a:rPr lang="en-US" b="1" dirty="0">
                <a:solidFill>
                  <a:srgbClr val="211D1E"/>
                </a:solidFill>
                <a:latin typeface="Arial" panose="020B0604020202020204" pitchFamily="34" charset="0"/>
              </a:rPr>
              <a:t>    983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211D1E"/>
                </a:solidFill>
                <a:latin typeface="Arial" panose="020B0604020202020204" pitchFamily="34" charset="0"/>
              </a:rPr>
              <a:t>18                            3273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16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90    54                            32       204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 83                                      73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 72                                      64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 11                                        9</a:t>
            </a:r>
          </a:p>
          <a:p>
            <a:pPr algn="just"/>
            <a:endParaRPr lang="ru-RU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pPr algn="just"/>
            <a:endParaRPr lang="ru-RU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5" name="Picture 35" descr="f20090918141730-student">
            <a:extLst>
              <a:ext uri="{FF2B5EF4-FFF2-40B4-BE49-F238E27FC236}">
                <a16:creationId xmlns:a16="http://schemas.microsoft.com/office/drawing/2014/main" id="{50DDF6D8-88AA-4924-888C-A869684BE1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08487" y="1246484"/>
            <a:ext cx="1093301" cy="1747542"/>
          </a:xfrm>
          <a:prstGeom prst="rect">
            <a:avLst/>
          </a:prstGeom>
          <a:noFill/>
        </p:spPr>
      </p:pic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AF8F867B-82AE-4D00-8F4C-F5BB66F4826A}"/>
              </a:ext>
            </a:extLst>
          </p:cNvPr>
          <p:cNvCxnSpPr>
            <a:cxnSpLocks/>
          </p:cNvCxnSpPr>
          <p:nvPr/>
        </p:nvCxnSpPr>
        <p:spPr>
          <a:xfrm flipH="1">
            <a:off x="830150" y="1388164"/>
            <a:ext cx="460263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9A6201F1-BF2F-4663-A969-0059257E685D}"/>
              </a:ext>
            </a:extLst>
          </p:cNvPr>
          <p:cNvCxnSpPr>
            <a:cxnSpLocks/>
          </p:cNvCxnSpPr>
          <p:nvPr/>
        </p:nvCxnSpPr>
        <p:spPr>
          <a:xfrm flipH="1">
            <a:off x="369887" y="1622425"/>
            <a:ext cx="460263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EC6FF1C4-B2AA-486D-95F9-1FB6FDE12CF1}"/>
              </a:ext>
            </a:extLst>
          </p:cNvPr>
          <p:cNvCxnSpPr>
            <a:cxnSpLocks/>
          </p:cNvCxnSpPr>
          <p:nvPr/>
        </p:nvCxnSpPr>
        <p:spPr>
          <a:xfrm flipH="1">
            <a:off x="369887" y="2232025"/>
            <a:ext cx="460263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4BE3A83E-4B61-40A4-A66C-302E7F6FA64A}"/>
              </a:ext>
            </a:extLst>
          </p:cNvPr>
          <p:cNvCxnSpPr>
            <a:cxnSpLocks/>
          </p:cNvCxnSpPr>
          <p:nvPr/>
        </p:nvCxnSpPr>
        <p:spPr>
          <a:xfrm flipH="1">
            <a:off x="3570287" y="1388164"/>
            <a:ext cx="460263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3CFD53F0-1490-4D95-AEF8-4831CE85809E}"/>
              </a:ext>
            </a:extLst>
          </p:cNvPr>
          <p:cNvCxnSpPr>
            <a:cxnSpLocks/>
          </p:cNvCxnSpPr>
          <p:nvPr/>
        </p:nvCxnSpPr>
        <p:spPr>
          <a:xfrm flipH="1">
            <a:off x="2960688" y="1620766"/>
            <a:ext cx="609599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C4BD341F-A960-4163-A7CD-9CD671A45C11}"/>
              </a:ext>
            </a:extLst>
          </p:cNvPr>
          <p:cNvCxnSpPr>
            <a:cxnSpLocks/>
          </p:cNvCxnSpPr>
          <p:nvPr/>
        </p:nvCxnSpPr>
        <p:spPr>
          <a:xfrm flipH="1">
            <a:off x="3110024" y="2232025"/>
            <a:ext cx="460263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BECA26BE-F8DB-44EC-8A89-95622BA49D85}"/>
              </a:ext>
            </a:extLst>
          </p:cNvPr>
          <p:cNvCxnSpPr>
            <a:cxnSpLocks/>
          </p:cNvCxnSpPr>
          <p:nvPr/>
        </p:nvCxnSpPr>
        <p:spPr>
          <a:xfrm>
            <a:off x="830150" y="1165225"/>
            <a:ext cx="1" cy="472564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F99EDD77-85DF-4429-A8FB-40B7B1CAD548}"/>
              </a:ext>
            </a:extLst>
          </p:cNvPr>
          <p:cNvCxnSpPr>
            <a:cxnSpLocks/>
          </p:cNvCxnSpPr>
          <p:nvPr/>
        </p:nvCxnSpPr>
        <p:spPr>
          <a:xfrm>
            <a:off x="3570287" y="1129013"/>
            <a:ext cx="1" cy="472564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37665A4-0E68-4E73-9754-85E272DB4022}"/>
                  </a:ext>
                </a:extLst>
              </p:cNvPr>
              <p:cNvSpPr txBox="1"/>
              <p:nvPr/>
            </p:nvSpPr>
            <p:spPr>
              <a:xfrm>
                <a:off x="324864" y="1748728"/>
                <a:ext cx="26176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37665A4-0E68-4E73-9754-85E272DB40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864" y="1748728"/>
                <a:ext cx="261766" cy="2769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D1248DA9-28C3-497A-9E93-9F9C078B08EE}"/>
                  </a:ext>
                </a:extLst>
              </p:cNvPr>
              <p:cNvSpPr txBox="1"/>
              <p:nvPr/>
            </p:nvSpPr>
            <p:spPr>
              <a:xfrm>
                <a:off x="2732088" y="1221053"/>
                <a:ext cx="26176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D1248DA9-28C3-497A-9E93-9F9C078B08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2088" y="1221053"/>
                <a:ext cx="261766" cy="2769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9744FBB-1AF1-4B79-A623-518E2AEFB9AB}"/>
                  </a:ext>
                </a:extLst>
              </p:cNvPr>
              <p:cNvSpPr txBox="1"/>
              <p:nvPr/>
            </p:nvSpPr>
            <p:spPr>
              <a:xfrm>
                <a:off x="2960688" y="1777132"/>
                <a:ext cx="26176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9744FBB-1AF1-4B79-A623-518E2AEFB9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0688" y="1777132"/>
                <a:ext cx="261766" cy="27699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8DE0C44-2A83-494A-839C-99CA2F779C57}"/>
                  </a:ext>
                </a:extLst>
              </p:cNvPr>
              <p:cNvSpPr txBox="1"/>
              <p:nvPr/>
            </p:nvSpPr>
            <p:spPr>
              <a:xfrm>
                <a:off x="183974" y="1205900"/>
                <a:ext cx="26176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8DE0C44-2A83-494A-839C-99CA2F779C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974" y="1205900"/>
                <a:ext cx="261766" cy="27699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477468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45439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30176" y="-123632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 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9C44330-9003-4A7A-860A-4CF5CDD6A137}"/>
              </a:ext>
            </a:extLst>
          </p:cNvPr>
          <p:cNvSpPr/>
          <p:nvPr/>
        </p:nvSpPr>
        <p:spPr>
          <a:xfrm>
            <a:off x="103403" y="422096"/>
            <a:ext cx="563879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  306. Найдите число, которое при делении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а)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на 17 дает в частном 88,          </a:t>
            </a:r>
            <a:r>
              <a:rPr lang="ru-RU" b="1" dirty="0">
                <a:solidFill>
                  <a:srgbClr val="00A859"/>
                </a:solidFill>
                <a:latin typeface="Arial" panose="020B0604020202020204" pitchFamily="34" charset="0"/>
              </a:rPr>
              <a:t>17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          </a:t>
            </a:r>
            <a:r>
              <a:rPr lang="ru-RU" b="1" dirty="0">
                <a:solidFill>
                  <a:srgbClr val="00A859"/>
                </a:solidFill>
                <a:latin typeface="Arial" panose="020B0604020202020204" pitchFamily="34" charset="0"/>
              </a:rPr>
              <a:t>231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в остатке 11                                    </a:t>
            </a:r>
            <a:r>
              <a:rPr lang="ru-RU" b="1" dirty="0">
                <a:solidFill>
                  <a:srgbClr val="00A859"/>
                </a:solidFill>
                <a:latin typeface="Arial" panose="020B0604020202020204" pitchFamily="34" charset="0"/>
              </a:rPr>
              <a:t>88               121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Решение: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17 ∙ 88 + 11 =                </a:t>
            </a:r>
            <a:r>
              <a:rPr lang="ru-RU" b="1" dirty="0">
                <a:solidFill>
                  <a:srgbClr val="00A859"/>
                </a:solidFill>
                <a:latin typeface="Arial" panose="020B0604020202020204" pitchFamily="34" charset="0"/>
              </a:rPr>
              <a:t>136               231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1496 + 11 =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1 507                         </a:t>
            </a:r>
            <a:r>
              <a:rPr lang="ru-RU" b="1" dirty="0">
                <a:solidFill>
                  <a:srgbClr val="00A859"/>
                </a:solidFill>
                <a:latin typeface="Arial" panose="020B0604020202020204" pitchFamily="34" charset="0"/>
              </a:rPr>
              <a:t>136               462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1 507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                           </a:t>
            </a:r>
            <a:r>
              <a:rPr lang="ru-RU" b="1" dirty="0">
                <a:solidFill>
                  <a:srgbClr val="00A859"/>
                </a:solidFill>
                <a:latin typeface="Arial" panose="020B0604020202020204" pitchFamily="34" charset="0"/>
              </a:rPr>
              <a:t>1496           231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б)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на 231 дает в частном 121,                     </a:t>
            </a:r>
            <a:r>
              <a:rPr lang="ru-RU" b="1" dirty="0">
                <a:solidFill>
                  <a:srgbClr val="00A859"/>
                </a:solidFill>
                <a:latin typeface="Arial" panose="020B0604020202020204" pitchFamily="34" charset="0"/>
              </a:rPr>
              <a:t>27951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в остатке 133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Решение: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231 ∙ 121 + 133 = 27951 + 133 =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28 084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28 084</a:t>
            </a:r>
            <a:endParaRPr lang="ru-RU" b="1" dirty="0">
              <a:solidFill>
                <a:srgbClr val="0070C0"/>
              </a:solidFill>
            </a:endParaRP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CA9DF09D-5886-4895-8F3F-4C988B392D68}"/>
              </a:ext>
            </a:extLst>
          </p:cNvPr>
          <p:cNvCxnSpPr>
            <a:cxnSpLocks/>
          </p:cNvCxnSpPr>
          <p:nvPr/>
        </p:nvCxnSpPr>
        <p:spPr>
          <a:xfrm flipH="1">
            <a:off x="3722687" y="1317625"/>
            <a:ext cx="457200" cy="0"/>
          </a:xfrm>
          <a:prstGeom prst="line">
            <a:avLst/>
          </a:prstGeom>
          <a:ln w="19050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8DBAB5E0-FB32-4D2F-B9F2-EA2FF9724E16}"/>
              </a:ext>
            </a:extLst>
          </p:cNvPr>
          <p:cNvCxnSpPr>
            <a:cxnSpLocks/>
          </p:cNvCxnSpPr>
          <p:nvPr/>
        </p:nvCxnSpPr>
        <p:spPr>
          <a:xfrm flipH="1">
            <a:off x="3646487" y="1851025"/>
            <a:ext cx="457200" cy="0"/>
          </a:xfrm>
          <a:prstGeom prst="line">
            <a:avLst/>
          </a:prstGeom>
          <a:ln w="19050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B1715508-258E-4BAC-9F9F-E6F116367115}"/>
              </a:ext>
            </a:extLst>
          </p:cNvPr>
          <p:cNvCxnSpPr>
            <a:cxnSpLocks/>
          </p:cNvCxnSpPr>
          <p:nvPr/>
        </p:nvCxnSpPr>
        <p:spPr>
          <a:xfrm flipH="1" flipV="1">
            <a:off x="4840394" y="2079625"/>
            <a:ext cx="609600" cy="10757"/>
          </a:xfrm>
          <a:prstGeom prst="line">
            <a:avLst/>
          </a:prstGeom>
          <a:ln w="19050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372329FE-EC3C-42BF-92EB-579CF162C21C}"/>
              </a:ext>
            </a:extLst>
          </p:cNvPr>
          <p:cNvCxnSpPr>
            <a:cxnSpLocks/>
          </p:cNvCxnSpPr>
          <p:nvPr/>
        </p:nvCxnSpPr>
        <p:spPr>
          <a:xfrm flipH="1">
            <a:off x="5018087" y="1302319"/>
            <a:ext cx="457200" cy="0"/>
          </a:xfrm>
          <a:prstGeom prst="line">
            <a:avLst/>
          </a:prstGeom>
          <a:ln w="19050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1016E92A-724C-4778-929F-43BC51D640F0}"/>
                  </a:ext>
                </a:extLst>
              </p:cNvPr>
              <p:cNvSpPr/>
              <p:nvPr/>
            </p:nvSpPr>
            <p:spPr>
              <a:xfrm>
                <a:off x="4789487" y="834448"/>
                <a:ext cx="3048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1016E92A-724C-4778-929F-43BC51D640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9487" y="834448"/>
                <a:ext cx="304800" cy="369332"/>
              </a:xfrm>
              <a:prstGeom prst="rect">
                <a:avLst/>
              </a:prstGeom>
              <a:blipFill>
                <a:blip r:embed="rId3"/>
                <a:stretch>
                  <a:fillRect r="-6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6B3C679B-889B-422E-81A8-F4455142CE6F}"/>
                  </a:ext>
                </a:extLst>
              </p:cNvPr>
              <p:cNvSpPr/>
              <p:nvPr/>
            </p:nvSpPr>
            <p:spPr>
              <a:xfrm>
                <a:off x="3581884" y="808964"/>
                <a:ext cx="304800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6B3C679B-889B-422E-81A8-F4455142CE6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884" y="808964"/>
                <a:ext cx="304800" cy="369332"/>
              </a:xfrm>
              <a:prstGeom prst="rect">
                <a:avLst/>
              </a:prstGeom>
              <a:blipFill>
                <a:blip r:embed="rId4"/>
                <a:stretch>
                  <a:fillRect r="-600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6E2DCFF-0F27-4CF1-85C0-D02CAA0724DC}"/>
                  </a:ext>
                </a:extLst>
              </p:cNvPr>
              <p:cNvSpPr txBox="1"/>
              <p:nvPr/>
            </p:nvSpPr>
            <p:spPr>
              <a:xfrm>
                <a:off x="4727382" y="1477632"/>
                <a:ext cx="22602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6E2DCFF-0F27-4CF1-85C0-D02CAA0724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7382" y="1477632"/>
                <a:ext cx="226023" cy="276999"/>
              </a:xfrm>
              <a:prstGeom prst="rect">
                <a:avLst/>
              </a:prstGeom>
              <a:blipFill>
                <a:blip r:embed="rId5"/>
                <a:stretch>
                  <a:fillRect l="-21053" r="-18421" b="-86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3D44249-DDCF-4211-8910-D094938F1803}"/>
                  </a:ext>
                </a:extLst>
              </p:cNvPr>
              <p:cNvSpPr txBox="1"/>
              <p:nvPr/>
            </p:nvSpPr>
            <p:spPr>
              <a:xfrm>
                <a:off x="3468407" y="1411964"/>
                <a:ext cx="22602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3D44249-DDCF-4211-8910-D094938F18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8407" y="1411964"/>
                <a:ext cx="226023" cy="276999"/>
              </a:xfrm>
              <a:prstGeom prst="rect">
                <a:avLst/>
              </a:prstGeom>
              <a:blipFill>
                <a:blip r:embed="rId6"/>
                <a:stretch>
                  <a:fillRect l="-24324" r="-18919" b="-88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43701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45439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30176" y="-123632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  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D1D2B24-BA44-47A7-A3E4-B57109DBEC19}"/>
              </a:ext>
            </a:extLst>
          </p:cNvPr>
          <p:cNvSpPr/>
          <p:nvPr/>
        </p:nvSpPr>
        <p:spPr>
          <a:xfrm>
            <a:off x="34380" y="422096"/>
            <a:ext cx="563879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  307.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За два дня собрали 294 ящика винограда. Во второй день собрали в 6 раз больше, чем в первый. Сколько винограда собрали в первый день? </a:t>
            </a:r>
          </a:p>
        </p:txBody>
      </p:sp>
      <p:pic>
        <p:nvPicPr>
          <p:cNvPr id="4098" name="Picture 2" descr="Хранение винограда - Холод Инжиниринг">
            <a:extLst>
              <a:ext uri="{FF2B5EF4-FFF2-40B4-BE49-F238E27FC236}">
                <a16:creationId xmlns:a16="http://schemas.microsoft.com/office/drawing/2014/main" id="{69E6B28D-0215-4797-91C7-C413D294EF0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638" t="24590" r="-1"/>
          <a:stretch/>
        </p:blipFill>
        <p:spPr bwMode="auto">
          <a:xfrm>
            <a:off x="3265487" y="1251393"/>
            <a:ext cx="2303463" cy="1538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BD57E00-93DA-4A23-95ED-F53DA8D1C834}"/>
              </a:ext>
            </a:extLst>
          </p:cNvPr>
          <p:cNvSpPr/>
          <p:nvPr/>
        </p:nvSpPr>
        <p:spPr>
          <a:xfrm>
            <a:off x="215070" y="1212263"/>
            <a:ext cx="1853392" cy="20313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211D1E"/>
                </a:solidFill>
                <a:latin typeface="Arial" panose="020B0604020202020204" pitchFamily="34" charset="0"/>
              </a:rPr>
              <a:t>I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день - х </a:t>
            </a:r>
            <a:r>
              <a:rPr lang="ru-RU" b="1" dirty="0" err="1">
                <a:solidFill>
                  <a:srgbClr val="211D1E"/>
                </a:solidFill>
                <a:latin typeface="Arial" panose="020B0604020202020204" pitchFamily="34" charset="0"/>
              </a:rPr>
              <a:t>ящ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.</a:t>
            </a:r>
          </a:p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день - 6х </a:t>
            </a:r>
            <a:r>
              <a:rPr lang="ru-RU" b="1" dirty="0" err="1">
                <a:solidFill>
                  <a:srgbClr val="211D1E"/>
                </a:solidFill>
                <a:latin typeface="Arial" panose="020B0604020202020204" pitchFamily="34" charset="0"/>
              </a:rPr>
              <a:t>ящ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.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Решение:</a:t>
            </a:r>
          </a:p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х + 6х = 294</a:t>
            </a:r>
          </a:p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7х = 294</a:t>
            </a:r>
          </a:p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х = 294 : 7</a:t>
            </a:r>
          </a:p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х = 42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(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ящ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.)</a:t>
            </a:r>
            <a:endParaRPr lang="ru-RU" b="1" dirty="0">
              <a:solidFill>
                <a:srgbClr val="211D1E"/>
              </a:solidFill>
              <a:latin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D1D4AF1-EDF6-46F5-BFF8-967993F91EF4}"/>
              </a:ext>
            </a:extLst>
          </p:cNvPr>
          <p:cNvSpPr/>
          <p:nvPr/>
        </p:nvSpPr>
        <p:spPr>
          <a:xfrm>
            <a:off x="166166" y="1480289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211D1E"/>
                </a:solidFill>
                <a:latin typeface="Arial" panose="020B0604020202020204" pitchFamily="34" charset="0"/>
              </a:rPr>
              <a:t>I </a:t>
            </a:r>
            <a:r>
              <a:rPr lang="en-US" b="1" dirty="0" err="1">
                <a:solidFill>
                  <a:srgbClr val="211D1E"/>
                </a:solidFill>
                <a:latin typeface="Arial" panose="020B0604020202020204" pitchFamily="34" charset="0"/>
              </a:rPr>
              <a:t>I</a:t>
            </a:r>
            <a:endParaRPr lang="ru-RU" dirty="0"/>
          </a:p>
        </p:txBody>
      </p:sp>
      <p:sp>
        <p:nvSpPr>
          <p:cNvPr id="6" name="Правая фигурная скобка 5">
            <a:extLst>
              <a:ext uri="{FF2B5EF4-FFF2-40B4-BE49-F238E27FC236}">
                <a16:creationId xmlns:a16="http://schemas.microsoft.com/office/drawing/2014/main" id="{0EFBC8A5-D22E-469C-9FEE-2EDA96AB86E2}"/>
              </a:ext>
            </a:extLst>
          </p:cNvPr>
          <p:cNvSpPr/>
          <p:nvPr/>
        </p:nvSpPr>
        <p:spPr>
          <a:xfrm>
            <a:off x="1970087" y="1317625"/>
            <a:ext cx="377026" cy="531996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ADC96A9A-404C-44D8-93FA-E69CDEDE00E6}"/>
              </a:ext>
            </a:extLst>
          </p:cNvPr>
          <p:cNvSpPr/>
          <p:nvPr/>
        </p:nvSpPr>
        <p:spPr>
          <a:xfrm>
            <a:off x="2249152" y="1396929"/>
            <a:ext cx="10278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294 </a:t>
            </a:r>
            <a:r>
              <a:rPr lang="ru-RU" b="1" dirty="0" err="1">
                <a:solidFill>
                  <a:srgbClr val="211D1E"/>
                </a:solidFill>
                <a:latin typeface="Arial" panose="020B0604020202020204" pitchFamily="34" charset="0"/>
              </a:rPr>
              <a:t>ящ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E08EFF2C-ED63-43AC-A0BD-8AD0D71E6962}"/>
              </a:ext>
            </a:extLst>
          </p:cNvPr>
          <p:cNvSpPr/>
          <p:nvPr/>
        </p:nvSpPr>
        <p:spPr>
          <a:xfrm>
            <a:off x="1665287" y="2806582"/>
            <a:ext cx="41036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в</a:t>
            </a:r>
            <a:r>
              <a:rPr lang="en-US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</a:rPr>
              <a:t>I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день собрали 42 ящика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7225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САМОСТОЯТЕЛЬНОЙ РАБОТЫ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F5557B0-CA1D-4A40-BC5D-8E4D7BE696F3}"/>
              </a:ext>
            </a:extLst>
          </p:cNvPr>
          <p:cNvSpPr/>
          <p:nvPr/>
        </p:nvSpPr>
        <p:spPr>
          <a:xfrm>
            <a:off x="43738" y="350993"/>
            <a:ext cx="572120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304. Решите уравнение: 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33 ∙ </a:t>
            </a:r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1386     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454 ∙ </a:t>
            </a:r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55 842     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в)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19 = 13 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г)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119 = 314   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д)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26 289 : </a:t>
            </a:r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127  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е)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42 745 : </a:t>
            </a:r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415 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3919D73-BC77-4FC7-A5D2-C1DD2CEE19CC}"/>
              </a:ext>
            </a:extLst>
          </p:cNvPr>
          <p:cNvSpPr/>
          <p:nvPr/>
        </p:nvSpPr>
        <p:spPr>
          <a:xfrm>
            <a:off x="86438" y="1241425"/>
            <a:ext cx="548639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  308.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На первом конвейере собрали за 1 час 25 телевизоров, на втором конвейере собрали 31 телевизор. Сколько телевизоров соберут за 8 часов на обоих конвейерах. 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  309. Упростите выражение: </a:t>
            </a:r>
          </a:p>
          <a:p>
            <a:pPr algn="just"/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109</a:t>
            </a:r>
            <a:r>
              <a:rPr lang="en-US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0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+ 443 + 273</a:t>
            </a:r>
            <a:r>
              <a:rPr lang="en-US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 </a:t>
            </a:r>
            <a:r>
              <a:rPr lang="en-US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+ 279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б) 332</a:t>
            </a:r>
            <a:r>
              <a:rPr lang="en-US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</a:t>
            </a:r>
            <a:r>
              <a:rPr lang="en-US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+ 211</a:t>
            </a:r>
            <a:r>
              <a:rPr lang="en-US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0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+ 999 + 677 </a:t>
            </a:r>
          </a:p>
          <a:p>
            <a:pPr algn="just"/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в) 34 + 139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+ 257 + 61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г) 1786 – 903 + 430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+ 453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43552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5087" y="-4873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AD6CD63-6567-497B-BCD6-3F7A96D563B6}"/>
              </a:ext>
            </a:extLst>
          </p:cNvPr>
          <p:cNvSpPr/>
          <p:nvPr/>
        </p:nvSpPr>
        <p:spPr>
          <a:xfrm>
            <a:off x="64291" y="631825"/>
            <a:ext cx="5638799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287. Решите уравнение: </a:t>
            </a:r>
          </a:p>
          <a:p>
            <a:pPr marL="342900" indent="-342900" algn="just">
              <a:buAutoNum type="alphaLcParenR"/>
            </a:pPr>
            <a:r>
              <a:rPr lang="es-E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r>
              <a:rPr lang="es-E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s-ES" sz="2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+ 16</a:t>
            </a:r>
            <a:r>
              <a:rPr lang="es-E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s-ES" sz="2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+ 55 = 166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s-ES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 </a:t>
            </a:r>
            <a:r>
              <a:rPr lang="es-E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81</a:t>
            </a:r>
            <a:r>
              <a:rPr lang="es-E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s-ES" sz="20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+ 60 + </a:t>
            </a:r>
            <a:r>
              <a:rPr lang="es-E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s-E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s-ES" sz="2400" b="1" i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960 </a:t>
            </a:r>
            <a:endParaRPr lang="ru-RU" b="1" dirty="0">
              <a:solidFill>
                <a:srgbClr val="211D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37х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+ 55 = 166                             90у + 60 = 960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37х = 166 – 55                             90у = 960 – 60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37х = 111                                      90у = 900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 = 111 : 37                                       у = 900 : 90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 = 3                                                  у = 10</a:t>
            </a:r>
            <a:endParaRPr lang="es-ES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235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43552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5087" y="-4873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AD6CD63-6567-497B-BCD6-3F7A96D563B6}"/>
              </a:ext>
            </a:extLst>
          </p:cNvPr>
          <p:cNvSpPr/>
          <p:nvPr/>
        </p:nvSpPr>
        <p:spPr>
          <a:xfrm>
            <a:off x="796" y="708025"/>
            <a:ext cx="570309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в)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59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ru-RU" sz="2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19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ru-RU" sz="2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+ 125 = 565  г)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58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2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+ 37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2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+ 212 = 972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40р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+ 125 = 565               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95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+ 212 = 972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40р = 565 – 125                 95</a:t>
            </a:r>
            <a:r>
              <a:rPr lang="en-US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972 – 212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40р = 440                           95</a:t>
            </a:r>
            <a:r>
              <a:rPr lang="en-US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760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р = 440 : 40                       </a:t>
            </a:r>
            <a:r>
              <a:rPr lang="en-US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760 : 95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 = 11                                 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8</a:t>
            </a:r>
          </a:p>
          <a:p>
            <a:pPr algn="just"/>
            <a:endParaRPr lang="ru-RU" b="1" dirty="0">
              <a:solidFill>
                <a:srgbClr val="211D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6278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43552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5087" y="-4873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AD6CD63-6567-497B-BCD6-3F7A96D563B6}"/>
              </a:ext>
            </a:extLst>
          </p:cNvPr>
          <p:cNvSpPr/>
          <p:nvPr/>
        </p:nvSpPr>
        <p:spPr>
          <a:xfrm>
            <a:off x="64291" y="479425"/>
            <a:ext cx="563879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288.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Рабочий изготовил за 1 час 17 деталей, а его ученик - 12 деталей. Сколько деталей они изготовят за 7 часов совместной работы?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Решение: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(12 + 17) · 7 = 29 · 7 = 203 (дет)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203 детали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изготовят вместе</a:t>
            </a:r>
          </a:p>
        </p:txBody>
      </p:sp>
      <p:pic>
        <p:nvPicPr>
          <p:cNvPr id="5" name="Picture 30" descr="peo-engineer">
            <a:extLst>
              <a:ext uri="{FF2B5EF4-FFF2-40B4-BE49-F238E27FC236}">
                <a16:creationId xmlns:a16="http://schemas.microsoft.com/office/drawing/2014/main" id="{C82B81C6-C520-47C5-8579-3EF24979DDC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8887" y="1393825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5460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43552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5087" y="-4873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AD6CD63-6567-497B-BCD6-3F7A96D563B6}"/>
              </a:ext>
            </a:extLst>
          </p:cNvPr>
          <p:cNvSpPr/>
          <p:nvPr/>
        </p:nvSpPr>
        <p:spPr>
          <a:xfrm>
            <a:off x="64291" y="403225"/>
            <a:ext cx="5638799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290.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Билет в театр для взрослых стоит 25000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сум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, а для детей – 12000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сум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. В семье двое взрослых и трое детей. Сколько должна заплатить за билеты семья? 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25000 · 2 + 12000 · 3 = </a:t>
            </a:r>
          </a:p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50000 + 36000 =  86 000 (</a:t>
            </a:r>
            <a:r>
              <a:rPr lang="ru-RU" b="1" dirty="0" err="1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сум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86 000 </a:t>
            </a:r>
            <a:r>
              <a:rPr lang="ru-RU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сум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 билеты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должна заплатить семья</a:t>
            </a:r>
          </a:p>
        </p:txBody>
      </p:sp>
      <p:pic>
        <p:nvPicPr>
          <p:cNvPr id="1028" name="Picture 4" descr="Счастливая семья смотря кино в кино Мама, папа и дочь в стеклах 3d Человек,  женщина и девушка сидят на Иллюстрация штока - иллюстрации насчитывающей  счастливая, семья: 117381307">
            <a:extLst>
              <a:ext uri="{FF2B5EF4-FFF2-40B4-BE49-F238E27FC236}">
                <a16:creationId xmlns:a16="http://schemas.microsoft.com/office/drawing/2014/main" id="{A6B084F7-52E2-4944-AD8A-7BCF259CC1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79" t="9028" r="11657" b="9061"/>
          <a:stretch/>
        </p:blipFill>
        <p:spPr bwMode="auto">
          <a:xfrm>
            <a:off x="3494087" y="1241425"/>
            <a:ext cx="21336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1495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4"/>
            <a:ext cx="5767387" cy="43552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809" y="-133066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511FCF7-CDBE-4273-AC05-216078105CAA}"/>
              </a:ext>
            </a:extLst>
          </p:cNvPr>
          <p:cNvSpPr/>
          <p:nvPr/>
        </p:nvSpPr>
        <p:spPr>
          <a:xfrm>
            <a:off x="63498" y="513433"/>
            <a:ext cx="5703887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  294. Найдите значение выражения: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а)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210 + 210 + 210 + 210 + 4571 = 210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· 4 + 4571 =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840 + 4571 =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5 411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б)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88 + 88 + 88 + 333 + 333 + 333 = 88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· 3 + 333 · 3=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264 + 999 =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1 263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в)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523 + 523 + 3278 + 523 + 3278 = 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523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· 3 + 3278 · 2 = 1569 + 6556 =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8 125</a:t>
            </a:r>
            <a:endParaRPr lang="ru-RU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г)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6530 + 153 + 153 + 6530 +153 + 153 = 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6530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· 2 + 153 · 4 = 13 060 + 612 =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13 672</a:t>
            </a:r>
            <a:endParaRPr lang="ru-R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508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43551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30176" y="-123632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727AEAC-8545-49FE-88B0-78CAC83A5D73}"/>
              </a:ext>
            </a:extLst>
          </p:cNvPr>
          <p:cNvSpPr/>
          <p:nvPr/>
        </p:nvSpPr>
        <p:spPr>
          <a:xfrm>
            <a:off x="123611" y="475843"/>
            <a:ext cx="550407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  296. Подсчитайте удобным способом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а)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40 · 331 · 25 = (40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· 25) · 331 = 1000 · 331 = </a:t>
            </a:r>
            <a:r>
              <a:rPr lang="en-US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33100</a:t>
            </a:r>
            <a:endParaRPr lang="ru-RU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б)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424 · 25 · 4 = (25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· 4) · 424 = 100 · 424 =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42 400 </a:t>
            </a:r>
            <a:endParaRPr lang="ru-RU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в)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8 · 550 · 125 =(8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· 125) · 550 = 1000 · 550 =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550 000</a:t>
            </a:r>
            <a:endParaRPr lang="ru-RU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г)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50 · 539 · 20 = (50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· 20) · 539 = 1000 · 539 =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539 000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endParaRPr lang="ru-R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66992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45439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30176" y="-123632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 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E9A64D2-219F-41CB-B75D-F14F0FE56EC3}"/>
              </a:ext>
            </a:extLst>
          </p:cNvPr>
          <p:cNvSpPr/>
          <p:nvPr/>
        </p:nvSpPr>
        <p:spPr>
          <a:xfrm>
            <a:off x="96836" y="399810"/>
            <a:ext cx="55737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299.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Длина стороны АВ</a:t>
            </a:r>
            <a:r>
              <a:rPr lang="ru-RU" sz="1600" b="1" i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треугольника АВС</a:t>
            </a:r>
            <a:r>
              <a:rPr lang="ru-RU" sz="1600" b="1" i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равна 234</a:t>
            </a:r>
            <a:r>
              <a:rPr lang="ru-RU" sz="1600" b="1" i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мм и она короче стороны АС</a:t>
            </a:r>
            <a:r>
              <a:rPr lang="ru-RU" sz="1600" b="1" i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600" b="1" i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раз. Найдите длину стороны ВС</a:t>
            </a:r>
            <a:r>
              <a:rPr lang="ru-RU" sz="1600" b="1" i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если периметр треугольника 2450 мм 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90B45147-74A2-4B24-80BC-E52AE9173978}"/>
              </a:ext>
            </a:extLst>
          </p:cNvPr>
          <p:cNvCxnSpPr>
            <a:cxnSpLocks/>
          </p:cNvCxnSpPr>
          <p:nvPr/>
        </p:nvCxnSpPr>
        <p:spPr>
          <a:xfrm flipV="1">
            <a:off x="125036" y="1473046"/>
            <a:ext cx="403721" cy="621028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AE6D9FC6-7DBE-4969-9A41-4360CC93F37D}"/>
              </a:ext>
            </a:extLst>
          </p:cNvPr>
          <p:cNvCxnSpPr>
            <a:cxnSpLocks/>
          </p:cNvCxnSpPr>
          <p:nvPr/>
        </p:nvCxnSpPr>
        <p:spPr>
          <a:xfrm flipH="1" flipV="1">
            <a:off x="541618" y="1472302"/>
            <a:ext cx="663602" cy="621772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170B8103-4324-4C67-A10E-BFCF041B91FC}"/>
              </a:ext>
            </a:extLst>
          </p:cNvPr>
          <p:cNvCxnSpPr>
            <a:cxnSpLocks/>
          </p:cNvCxnSpPr>
          <p:nvPr/>
        </p:nvCxnSpPr>
        <p:spPr>
          <a:xfrm>
            <a:off x="96836" y="2114484"/>
            <a:ext cx="1108384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2E5DDDFB-BB51-454D-A8A9-4BF706942DFD}"/>
              </a:ext>
            </a:extLst>
          </p:cNvPr>
          <p:cNvSpPr/>
          <p:nvPr/>
        </p:nvSpPr>
        <p:spPr>
          <a:xfrm>
            <a:off x="-57083" y="2082873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endParaRPr lang="ru-RU" dirty="0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E4D8D1A6-B068-4121-BDD0-BCD33CCBF69E}"/>
              </a:ext>
            </a:extLst>
          </p:cNvPr>
          <p:cNvSpPr/>
          <p:nvPr/>
        </p:nvSpPr>
        <p:spPr>
          <a:xfrm>
            <a:off x="1071081" y="2056584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endParaRPr lang="ru-RU" dirty="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14DF6200-A18B-49EC-9ED1-35BCFF42876D}"/>
              </a:ext>
            </a:extLst>
          </p:cNvPr>
          <p:cNvSpPr/>
          <p:nvPr/>
        </p:nvSpPr>
        <p:spPr>
          <a:xfrm>
            <a:off x="359498" y="1145135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endParaRPr lang="ru-RU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F95BA810-734A-45F0-8027-912735C4897D}"/>
              </a:ext>
            </a:extLst>
          </p:cNvPr>
          <p:cNvSpPr/>
          <p:nvPr/>
        </p:nvSpPr>
        <p:spPr>
          <a:xfrm>
            <a:off x="1283692" y="1225834"/>
            <a:ext cx="315412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Дано: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АВС</a:t>
            </a:r>
          </a:p>
          <a:p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АВ = 234 мм</a:t>
            </a:r>
          </a:p>
          <a:p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АС -? мм, в 5 раз длиннее</a:t>
            </a:r>
          </a:p>
          <a:p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 = 2450 мм</a:t>
            </a:r>
          </a:p>
          <a:p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ВС - ? мм</a:t>
            </a:r>
            <a:endParaRPr lang="ru-RU" sz="1600" dirty="0"/>
          </a:p>
        </p:txBody>
      </p:sp>
      <p:sp>
        <p:nvSpPr>
          <p:cNvPr id="20" name="Равнобедренный треугольник 19">
            <a:extLst>
              <a:ext uri="{FF2B5EF4-FFF2-40B4-BE49-F238E27FC236}">
                <a16:creationId xmlns:a16="http://schemas.microsoft.com/office/drawing/2014/main" id="{9B0D81A9-6C16-4D18-B719-DD4880F19A41}"/>
              </a:ext>
            </a:extLst>
          </p:cNvPr>
          <p:cNvSpPr/>
          <p:nvPr/>
        </p:nvSpPr>
        <p:spPr>
          <a:xfrm>
            <a:off x="2046287" y="1426583"/>
            <a:ext cx="76200" cy="4571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: изогнутая вверх 28">
            <a:extLst>
              <a:ext uri="{FF2B5EF4-FFF2-40B4-BE49-F238E27FC236}">
                <a16:creationId xmlns:a16="http://schemas.microsoft.com/office/drawing/2014/main" id="{74E74521-04DF-4462-BD02-C460AAE5A40A}"/>
              </a:ext>
            </a:extLst>
          </p:cNvPr>
          <p:cNvSpPr/>
          <p:nvPr/>
        </p:nvSpPr>
        <p:spPr>
          <a:xfrm rot="15737129">
            <a:off x="3981239" y="1680271"/>
            <a:ext cx="304872" cy="17301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443BD26A-F2EC-4360-B132-0AB99A9238A4}"/>
              </a:ext>
            </a:extLst>
          </p:cNvPr>
          <p:cNvSpPr/>
          <p:nvPr/>
        </p:nvSpPr>
        <p:spPr>
          <a:xfrm>
            <a:off x="2960687" y="1721656"/>
            <a:ext cx="280669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234 · 5 = 1170 (мм) – АС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234 + 1170 = 1404 (мм) –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АВ + АС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2450 – 1404 = 1046 (мм)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ВС</a:t>
            </a:r>
            <a:endParaRPr lang="ru-RU" sz="1600" dirty="0">
              <a:solidFill>
                <a:srgbClr val="0070C0"/>
              </a:solidFill>
            </a:endParaRP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595866F9-1799-4E5D-9919-D8F875DE9599}"/>
              </a:ext>
            </a:extLst>
          </p:cNvPr>
          <p:cNvSpPr/>
          <p:nvPr/>
        </p:nvSpPr>
        <p:spPr>
          <a:xfrm>
            <a:off x="86299" y="2605362"/>
            <a:ext cx="25695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ВС = 1046 мм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1 м 4 см 6 мм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94269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45439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30176" y="-123632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 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1E34FC9-2D2A-4452-B454-79B96B3BD412}"/>
              </a:ext>
            </a:extLst>
          </p:cNvPr>
          <p:cNvSpPr/>
          <p:nvPr/>
        </p:nvSpPr>
        <p:spPr>
          <a:xfrm>
            <a:off x="64291" y="432204"/>
            <a:ext cx="563879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300.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Австралийский кенгуру может прыгнуть в длину на 12 м. Какое расстояние покроет это удивительное животное, прыгнув 100 раз? За сколько прыжков оно покроет путь в 1500 м </a:t>
            </a:r>
            <a:endParaRPr lang="ru-RU" sz="1600" b="1" dirty="0"/>
          </a:p>
        </p:txBody>
      </p:sp>
      <p:pic>
        <p:nvPicPr>
          <p:cNvPr id="3074" name="Picture 2" descr="Как нарисовать кенгуру | Рисунок кенгуру поэтапно карандашом">
            <a:extLst>
              <a:ext uri="{FF2B5EF4-FFF2-40B4-BE49-F238E27FC236}">
                <a16:creationId xmlns:a16="http://schemas.microsoft.com/office/drawing/2014/main" id="{93FFBC6E-5B16-425B-A148-3953A48E76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3020" y="1241425"/>
            <a:ext cx="2501898" cy="1881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3DA0FF7-F461-474F-ADE9-F51DD425EDE1}"/>
              </a:ext>
            </a:extLst>
          </p:cNvPr>
          <p:cNvSpPr/>
          <p:nvPr/>
        </p:nvSpPr>
        <p:spPr>
          <a:xfrm>
            <a:off x="293687" y="1622425"/>
            <a:ext cx="243226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1 прыжок – 12 м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100 прыжков – ? м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? прыжков – 1500 м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533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15882</TotalTime>
  <Words>1084</Words>
  <Application>Microsoft Office PowerPoint</Application>
  <PresentationFormat>Произвольный</PresentationFormat>
  <Paragraphs>147</Paragraphs>
  <Slides>14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Cambria Math</vt:lpstr>
      <vt:lpstr>Trebuchet MS</vt:lpstr>
      <vt:lpstr>Wingdings 3</vt:lpstr>
      <vt:lpstr>Грань</vt:lpstr>
      <vt:lpstr>МАТЕМАТИКА</vt:lpstr>
      <vt:lpstr>ПРОВЕРКА  САМОСТОЯТЕЛЬНОЙ  РАБОТЫ</vt:lpstr>
      <vt:lpstr>ПРОВЕРКА  САМОСТОЯТЕЛЬНОЙ  РАБОТЫ</vt:lpstr>
      <vt:lpstr>ПРОВЕРКА  САМОСТОЯТЕЛЬНОЙ  РАБОТЫ</vt:lpstr>
      <vt:lpstr>ПРОВЕРКА  САМОСТОЯТЕЛЬНОЙ  РАБОТЫ</vt:lpstr>
      <vt:lpstr>РЕШЕНИЕ  ЗАДАЧ</vt:lpstr>
      <vt:lpstr>РЕШЕНИЕ ЗАДАЧ</vt:lpstr>
      <vt:lpstr> РЕШЕНИЕ  ЗАДАЧ </vt:lpstr>
      <vt:lpstr>РЕШЕНИЕ  ЗАДАЧ </vt:lpstr>
      <vt:lpstr>РЕШЕНИЕ ЗАДАЧ </vt:lpstr>
      <vt:lpstr> РЕШЕНИЕ  ЗАДАЧ  </vt:lpstr>
      <vt:lpstr> РЕШЕНИЕ  ЗАДАЧ </vt:lpstr>
      <vt:lpstr> РЕШЕНИЕ  ЗАДАЧ  </vt:lpstr>
      <vt:lpstr>ЗАДАНИЯ ДЛЯ САМОСТОЯТЕЛЬНОЙ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1234</cp:revision>
  <cp:lastPrinted>2020-09-30T03:25:16Z</cp:lastPrinted>
  <dcterms:created xsi:type="dcterms:W3CDTF">2020-04-09T07:32:19Z</dcterms:created>
  <dcterms:modified xsi:type="dcterms:W3CDTF">2020-10-08T02:21:18Z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