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6"/>
  </p:notesMasterIdLst>
  <p:handoutMasterIdLst>
    <p:handoutMasterId r:id="rId17"/>
  </p:handoutMasterIdLst>
  <p:sldIdLst>
    <p:sldId id="528" r:id="rId2"/>
    <p:sldId id="539" r:id="rId3"/>
    <p:sldId id="541" r:id="rId4"/>
    <p:sldId id="540" r:id="rId5"/>
    <p:sldId id="542" r:id="rId6"/>
    <p:sldId id="543" r:id="rId7"/>
    <p:sldId id="507" r:id="rId8"/>
    <p:sldId id="544" r:id="rId9"/>
    <p:sldId id="545" r:id="rId10"/>
    <p:sldId id="546" r:id="rId11"/>
    <p:sldId id="547" r:id="rId12"/>
    <p:sldId id="549" r:id="rId13"/>
    <p:sldId id="548" r:id="rId14"/>
    <p:sldId id="480" r:id="rId15"/>
  </p:sldIdLst>
  <p:sldSz cx="5768975" cy="3244850"/>
  <p:notesSz cx="9866313" cy="6735763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DFDBB"/>
    <a:srgbClr val="FFCCCC"/>
    <a:srgbClr val="7C84D2"/>
    <a:srgbClr val="030121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603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5943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4900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748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325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699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262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105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90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1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103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84288" y="249931"/>
            <a:ext cx="3177955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79487" y="1369640"/>
            <a:ext cx="2743200" cy="1319586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 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РЕШЕНИЕ ЗАДАЧ</a:t>
            </a:r>
            <a:endParaRPr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81297" y="1470025"/>
            <a:ext cx="345790" cy="107559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610465"/>
            <a:ext cx="671534" cy="173760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50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5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87" y="267608"/>
            <a:ext cx="556937" cy="564672"/>
          </a:xfrm>
          <a:prstGeom prst="rect">
            <a:avLst/>
          </a:prstGeom>
        </p:spPr>
      </p:pic>
      <p:pic>
        <p:nvPicPr>
          <p:cNvPr id="12" name="Picture 2" descr="Смешные рисунки на тему математика | school-59.ru">
            <a:extLst>
              <a:ext uri="{FF2B5EF4-FFF2-40B4-BE49-F238E27FC236}">
                <a16:creationId xmlns:a16="http://schemas.microsoft.com/office/drawing/2014/main" id="{E5367C99-6489-4C16-8B56-05C7046BA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086" y="1204714"/>
            <a:ext cx="2193493" cy="1684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79AE1FD-E50E-4E60-AF83-03E491BFC4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74" y="787478"/>
            <a:ext cx="5181600" cy="118764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88E9A88-C5F8-49EF-8B24-43A1B16F46B7}"/>
              </a:ext>
            </a:extLst>
          </p:cNvPr>
          <p:cNvSpPr/>
          <p:nvPr/>
        </p:nvSpPr>
        <p:spPr>
          <a:xfrm>
            <a:off x="102880" y="368865"/>
            <a:ext cx="56387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285.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Используя рис.3, составьте уравнение и найдите неизвестные массы: </a:t>
            </a:r>
            <a:endParaRPr lang="ru-RU" sz="1600" b="1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624FAFA-F000-463A-9AA0-5576956FF80F}"/>
              </a:ext>
            </a:extLst>
          </p:cNvPr>
          <p:cNvSpPr/>
          <p:nvPr/>
        </p:nvSpPr>
        <p:spPr>
          <a:xfrm>
            <a:off x="130176" y="1857207"/>
            <a:ext cx="2443746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1+1+х = 1+1+1+1+1+1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2 + х = 6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х = 6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2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х = 4 (кг)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вес мешка 4 кг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DBAE03F-4237-4769-9AB5-9EB24F0E425C}"/>
              </a:ext>
            </a:extLst>
          </p:cNvPr>
          <p:cNvSpPr/>
          <p:nvPr/>
        </p:nvSpPr>
        <p:spPr>
          <a:xfrm>
            <a:off x="2815028" y="1857206"/>
            <a:ext cx="2443746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5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+2 +2 = 1+1+1+1+х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9 = 4 + х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х = 9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4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х = 5 (кг)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вес мешка 5 кг</a:t>
            </a:r>
            <a:endParaRPr lang="ru-RU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69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6DC707A-F91D-4F42-AFEE-A4B45EC0332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54" b="-1954"/>
          <a:stretch/>
        </p:blipFill>
        <p:spPr>
          <a:xfrm>
            <a:off x="0" y="435252"/>
            <a:ext cx="2038105" cy="162176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2679247-1873-4FFE-BE81-BBB128409865}"/>
              </a:ext>
            </a:extLst>
          </p:cNvPr>
          <p:cNvSpPr/>
          <p:nvPr/>
        </p:nvSpPr>
        <p:spPr>
          <a:xfrm>
            <a:off x="2060013" y="399999"/>
            <a:ext cx="351790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286. Используя данные диаграммы, ответьте на следующие вопросы: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а) Какова общая масса бахчевых?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б) Какова масса 6 тыкв и 3 дынь? </a:t>
            </a:r>
          </a:p>
          <a:p>
            <a:pPr algn="just"/>
            <a:r>
              <a:rPr lang="ru-RU" sz="1400" b="1">
                <a:solidFill>
                  <a:srgbClr val="211D1E"/>
                </a:solidFill>
                <a:latin typeface="Arial" panose="020B0604020202020204" pitchFamily="34" charset="0"/>
              </a:rPr>
              <a:t>в)Во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сколько раз масса тыквы больше массы арбуза?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7E8D2E1-EBB5-4D4E-BF43-3439AD8B529E}"/>
              </a:ext>
            </a:extLst>
          </p:cNvPr>
          <p:cNvSpPr/>
          <p:nvPr/>
        </p:nvSpPr>
        <p:spPr>
          <a:xfrm>
            <a:off x="20379" y="1998714"/>
            <a:ext cx="145891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A859"/>
                </a:solidFill>
                <a:latin typeface="Arial" panose="020B0604020202020204" pitchFamily="34" charset="0"/>
              </a:rPr>
              <a:t>Арбуз – 3 кг</a:t>
            </a:r>
          </a:p>
          <a:p>
            <a:pPr algn="just"/>
            <a:r>
              <a:rPr lang="ru-RU" sz="1400" b="1" dirty="0">
                <a:solidFill>
                  <a:srgbClr val="00A859"/>
                </a:solidFill>
                <a:latin typeface="Arial" panose="020B0604020202020204" pitchFamily="34" charset="0"/>
              </a:rPr>
              <a:t>Дыня – 4 кг</a:t>
            </a:r>
          </a:p>
          <a:p>
            <a:pPr algn="just"/>
            <a:r>
              <a:rPr lang="ru-RU" sz="1400" b="1" dirty="0">
                <a:solidFill>
                  <a:srgbClr val="00A859"/>
                </a:solidFill>
                <a:latin typeface="Arial" panose="020B0604020202020204" pitchFamily="34" charset="0"/>
              </a:rPr>
              <a:t>Капуста – 2 кг</a:t>
            </a:r>
          </a:p>
          <a:p>
            <a:pPr algn="just"/>
            <a:r>
              <a:rPr lang="ru-RU" sz="1400" b="1" dirty="0">
                <a:solidFill>
                  <a:srgbClr val="00A859"/>
                </a:solidFill>
                <a:latin typeface="Arial" panose="020B0604020202020204" pitchFamily="34" charset="0"/>
              </a:rPr>
              <a:t>Тыква – 6 кг  </a:t>
            </a:r>
          </a:p>
          <a:p>
            <a:pPr algn="just"/>
            <a:r>
              <a:rPr lang="ru-RU" sz="1400" b="1" dirty="0">
                <a:solidFill>
                  <a:srgbClr val="00A859"/>
                </a:solidFill>
                <a:latin typeface="Arial" panose="020B0604020202020204" pitchFamily="34" charset="0"/>
              </a:rPr>
              <a:t>Кабачок – 1 кг   </a:t>
            </a:r>
            <a:endParaRPr lang="ru-RU" sz="1400" dirty="0">
              <a:solidFill>
                <a:srgbClr val="00A859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12564FD-938C-494A-A831-06BA0D7385D1}"/>
              </a:ext>
            </a:extLst>
          </p:cNvPr>
          <p:cNvSpPr/>
          <p:nvPr/>
        </p:nvSpPr>
        <p:spPr>
          <a:xfrm>
            <a:off x="1443156" y="2039580"/>
            <a:ext cx="43054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а) 3 + 4 + 2 + 6 + 1 = 16(кг)- вес бахчевых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б) 6</a:t>
            </a:r>
            <a:r>
              <a:rPr lang="pt-BR" sz="1600" b="1" dirty="0">
                <a:latin typeface="Arial" panose="020B0604020202020204" pitchFamily="34" charset="0"/>
              </a:rPr>
              <a:t> </a:t>
            </a:r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·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6 + 3</a:t>
            </a:r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·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4 = 48(кг)-вес 6 тыкв и 3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дынь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в) 6 : 3 = 2 (раза)-масса тыквы больше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арбуза</a:t>
            </a:r>
            <a:endParaRPr lang="ru-RU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76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BB4F93D-663A-48CD-BA86-FBB0D3619A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33" t="-6390" r="50797"/>
          <a:stretch/>
        </p:blipFill>
        <p:spPr>
          <a:xfrm>
            <a:off x="101389" y="934941"/>
            <a:ext cx="2392385" cy="1650208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9A3CEDB-B507-454D-8851-80923549B26B}"/>
              </a:ext>
            </a:extLst>
          </p:cNvPr>
          <p:cNvSpPr/>
          <p:nvPr/>
        </p:nvSpPr>
        <p:spPr>
          <a:xfrm>
            <a:off x="2539450" y="855228"/>
            <a:ext cx="320668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х г- масса 1 кабачка, тогда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</a:rPr>
              <a:t>3х = 1000 + 500</a:t>
            </a:r>
          </a:p>
          <a:p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</a:rPr>
              <a:t>3х = 1500 </a:t>
            </a:r>
          </a:p>
          <a:p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</a:rPr>
              <a:t>х = 1500 : 3</a:t>
            </a:r>
          </a:p>
          <a:p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</a:rPr>
              <a:t>х = 500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вес 1 кабачка 500 г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ED700EA-5CA9-43F4-8A77-0BA93CEB24D1}"/>
              </a:ext>
            </a:extLst>
          </p:cNvPr>
          <p:cNvSpPr/>
          <p:nvPr/>
        </p:nvSpPr>
        <p:spPr>
          <a:xfrm>
            <a:off x="101389" y="351837"/>
            <a:ext cx="55433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 295.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Используя рис., составьте уравнение и найдите неизвестные массы: 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680105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BB4F93D-663A-48CD-BA86-FBB0D3619A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844" t="-2275" r="3770"/>
          <a:stretch/>
        </p:blipFill>
        <p:spPr>
          <a:xfrm>
            <a:off x="53881" y="631825"/>
            <a:ext cx="2560615" cy="178488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D9BAB39-CF66-4AC7-841B-701086EAC712}"/>
              </a:ext>
            </a:extLst>
          </p:cNvPr>
          <p:cNvSpPr/>
          <p:nvPr/>
        </p:nvSpPr>
        <p:spPr>
          <a:xfrm>
            <a:off x="1589087" y="1012825"/>
            <a:ext cx="39497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х г - масса тыквы,  тогда </a:t>
            </a:r>
            <a:endParaRPr lang="ru-RU" dirty="0">
              <a:solidFill>
                <a:srgbClr val="0070C0"/>
              </a:solidFill>
            </a:endParaRPr>
          </a:p>
          <a:p>
            <a:pPr algn="r"/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</a:rPr>
              <a:t>х + 200 = 5000 + 500</a:t>
            </a:r>
          </a:p>
          <a:p>
            <a:pPr algn="r"/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</a:rPr>
              <a:t>х + 200 = 5500 </a:t>
            </a:r>
          </a:p>
          <a:p>
            <a:pPr algn="r"/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</a:rPr>
              <a:t>х = 5500 -  200</a:t>
            </a:r>
          </a:p>
          <a:p>
            <a:pPr algn="r"/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</a:rPr>
              <a:t>х = 5 300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      Ответ: вес  тыквы 5 кг 300 г</a:t>
            </a:r>
          </a:p>
        </p:txBody>
      </p:sp>
    </p:spTree>
    <p:extLst>
      <p:ext uri="{BB962C8B-B14F-4D97-AF65-F5344CB8AC3E}">
        <p14:creationId xmlns:p14="http://schemas.microsoft.com/office/powerpoint/2010/main" val="4186967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D6CD63-6567-497B-BCD6-3F7A96D563B6}"/>
              </a:ext>
            </a:extLst>
          </p:cNvPr>
          <p:cNvSpPr/>
          <p:nvPr/>
        </p:nvSpPr>
        <p:spPr>
          <a:xfrm>
            <a:off x="65087" y="520213"/>
            <a:ext cx="563879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287. Решите уравнение: </a:t>
            </a:r>
          </a:p>
          <a:p>
            <a:pPr algn="just"/>
            <a:r>
              <a:rPr lang="es-E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21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s-ES" sz="20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+ 16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s-ES" sz="20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+ 55 = 166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s-E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б) 81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+ 60 + 9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ES" sz="20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960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59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0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19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0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+ 125 = 565      г) 58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0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+ 37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0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+ 212 = 972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288.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Рабочий изготовил за 1 час 17 деталей, а его ученик - 12 деталей. Сколько деталей они изготовят за 7 часов совместной работы?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290.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Билет в театр для взрослых стоит 25000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 а для детей – 12000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. В семье двое взрослых и трое детей. Сколько должна заплатить за билеты семья? </a:t>
            </a:r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22225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САМОСТОЯТЕЛЬНОЙ РАБОТЫ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A3AAB02-33CE-4676-8B71-1475B3BE83B0}"/>
              </a:ext>
            </a:extLst>
          </p:cNvPr>
          <p:cNvSpPr/>
          <p:nvPr/>
        </p:nvSpPr>
        <p:spPr>
          <a:xfrm>
            <a:off x="0" y="636835"/>
            <a:ext cx="576738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277. Вынося общий множитель за скобки, найдите значение выражения: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а) 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76 · </a:t>
            </a:r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29 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+ 14 · </a:t>
            </a:r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29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</a:rPr>
              <a:t>= </a:t>
            </a:r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29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pt-BR" sz="1600" b="1" dirty="0">
                <a:latin typeface="Arial" panose="020B0604020202020204" pitchFamily="34" charset="0"/>
              </a:rPr>
              <a:t>· </a:t>
            </a:r>
            <a:r>
              <a:rPr lang="ru-RU" sz="1600" b="1" dirty="0">
                <a:latin typeface="Arial" panose="020B0604020202020204" pitchFamily="34" charset="0"/>
              </a:rPr>
              <a:t>(76 + 14) = </a:t>
            </a:r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29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pt-BR" sz="1600" b="1" dirty="0">
                <a:latin typeface="Arial" panose="020B0604020202020204" pitchFamily="34" charset="0"/>
              </a:rPr>
              <a:t>·</a:t>
            </a:r>
            <a:r>
              <a:rPr lang="ru-RU" sz="1600" b="1" dirty="0">
                <a:latin typeface="Arial" panose="020B0604020202020204" pitchFamily="34" charset="0"/>
              </a:rPr>
              <a:t> 90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2 610  </a:t>
            </a:r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б) 37 · </a:t>
            </a:r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13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+ 28 · </a:t>
            </a:r>
            <a:r>
              <a:rPr lang="pt-BR" sz="1600" b="1" dirty="0">
                <a:solidFill>
                  <a:srgbClr val="C00000"/>
                </a:solidFill>
                <a:latin typeface="Arial" panose="020B0604020202020204" pitchFamily="34" charset="0"/>
              </a:rPr>
              <a:t>77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+ 63 · </a:t>
            </a:r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13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– 18 · </a:t>
            </a:r>
            <a:r>
              <a:rPr lang="pt-BR" sz="1600" b="1" dirty="0">
                <a:solidFill>
                  <a:srgbClr val="C00000"/>
                </a:solidFill>
                <a:latin typeface="Arial" panose="020B0604020202020204" pitchFamily="34" charset="0"/>
              </a:rPr>
              <a:t>77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</a:rPr>
              <a:t>=</a:t>
            </a:r>
            <a:r>
              <a:rPr lang="pt-BR" sz="1600" b="1" dirty="0">
                <a:latin typeface="Arial" panose="020B0604020202020204" pitchFamily="34" charset="0"/>
              </a:rPr>
              <a:t> </a:t>
            </a:r>
            <a:endParaRPr lang="ru-RU" sz="1600" b="1" dirty="0"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13 </a:t>
            </a:r>
            <a:r>
              <a:rPr lang="pt-BR" sz="1600" b="1" dirty="0">
                <a:latin typeface="Arial" panose="020B0604020202020204" pitchFamily="34" charset="0"/>
              </a:rPr>
              <a:t>·</a:t>
            </a:r>
            <a:r>
              <a:rPr lang="ru-RU" sz="1600" b="1" dirty="0">
                <a:latin typeface="Arial" panose="020B0604020202020204" pitchFamily="34" charset="0"/>
              </a:rPr>
              <a:t> (37 + 63) + 77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pt-BR" sz="1600" b="1" dirty="0">
                <a:latin typeface="Arial" panose="020B0604020202020204" pitchFamily="34" charset="0"/>
              </a:rPr>
              <a:t>·</a:t>
            </a:r>
            <a:r>
              <a:rPr lang="ru-RU" sz="1600" b="1" dirty="0">
                <a:latin typeface="Arial" panose="020B0604020202020204" pitchFamily="34" charset="0"/>
              </a:rPr>
              <a:t> ( 28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– </a:t>
            </a:r>
            <a:r>
              <a:rPr lang="ru-RU" sz="1600" b="1" dirty="0">
                <a:latin typeface="Arial" panose="020B0604020202020204" pitchFamily="34" charset="0"/>
              </a:rPr>
              <a:t>18)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13 </a:t>
            </a:r>
            <a:r>
              <a:rPr lang="pt-BR" sz="1600" b="1" dirty="0">
                <a:latin typeface="Arial" panose="020B0604020202020204" pitchFamily="34" charset="0"/>
              </a:rPr>
              <a:t>·</a:t>
            </a:r>
            <a:r>
              <a:rPr lang="ru-RU" sz="1600" b="1" dirty="0">
                <a:latin typeface="Arial" panose="020B0604020202020204" pitchFamily="34" charset="0"/>
              </a:rPr>
              <a:t> 100 + 77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pt-BR" sz="1600" b="1" dirty="0">
                <a:latin typeface="Arial" panose="020B0604020202020204" pitchFamily="34" charset="0"/>
              </a:rPr>
              <a:t>·</a:t>
            </a:r>
            <a:r>
              <a:rPr lang="ru-RU" sz="1600" b="1" dirty="0">
                <a:latin typeface="Arial" panose="020B0604020202020204" pitchFamily="34" charset="0"/>
              </a:rPr>
              <a:t> 10 =</a:t>
            </a:r>
          </a:p>
          <a:p>
            <a:pPr algn="just"/>
            <a:r>
              <a:rPr lang="ru-RU" sz="1600" b="1" dirty="0">
                <a:latin typeface="Arial" panose="020B0604020202020204" pitchFamily="34" charset="0"/>
              </a:rPr>
              <a:t>1300 + 770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2070</a:t>
            </a:r>
            <a:endParaRPr lang="pt-BR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в)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678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· 88 +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678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· 12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678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pt-BR" sz="1600" b="1" dirty="0">
                <a:latin typeface="Arial" panose="020B0604020202020204" pitchFamily="34" charset="0"/>
              </a:rPr>
              <a:t>·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(88 + 12)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678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pt-BR" sz="1600" b="1" dirty="0">
                <a:latin typeface="Arial" panose="020B0604020202020204" pitchFamily="34" charset="0"/>
              </a:rPr>
              <a:t>·</a:t>
            </a:r>
            <a:r>
              <a:rPr lang="ru-RU" sz="1600" b="1" dirty="0">
                <a:latin typeface="Arial" panose="020B0604020202020204" pitchFamily="34" charset="0"/>
              </a:rPr>
              <a:t> 100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67 800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г) 261 ·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12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+ 29 ·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101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+ 60 ·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12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– 17 ·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101 </a:t>
            </a:r>
            <a:r>
              <a:rPr lang="ru-RU" sz="1600" b="1" dirty="0">
                <a:latin typeface="Arial" panose="020B0604020202020204" pitchFamily="34" charset="0"/>
              </a:rPr>
              <a:t>=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12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pt-BR" sz="1600" b="1" dirty="0">
                <a:latin typeface="Arial" panose="020B0604020202020204" pitchFamily="34" charset="0"/>
              </a:rPr>
              <a:t>·</a:t>
            </a:r>
            <a:r>
              <a:rPr lang="ru-RU" sz="1600" b="1" dirty="0">
                <a:latin typeface="Arial" panose="020B0604020202020204" pitchFamily="34" charset="0"/>
              </a:rPr>
              <a:t> (261 + 60) +</a:t>
            </a:r>
          </a:p>
          <a:p>
            <a:pPr algn="just"/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101</a:t>
            </a:r>
            <a:r>
              <a:rPr lang="pt-BR" sz="1600" b="1" dirty="0">
                <a:latin typeface="Arial" panose="020B0604020202020204" pitchFamily="34" charset="0"/>
              </a:rPr>
              <a:t> ·</a:t>
            </a:r>
            <a:r>
              <a:rPr lang="ru-RU" sz="1600" b="1" dirty="0">
                <a:latin typeface="Arial" panose="020B0604020202020204" pitchFamily="34" charset="0"/>
              </a:rPr>
              <a:t> ( 29 – 17)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12</a:t>
            </a:r>
            <a:r>
              <a:rPr lang="ru-RU" sz="1600" b="1" dirty="0">
                <a:latin typeface="Arial" panose="020B0604020202020204" pitchFamily="34" charset="0"/>
              </a:rPr>
              <a:t> </a:t>
            </a:r>
            <a:r>
              <a:rPr lang="pt-BR" sz="1600" b="1" dirty="0">
                <a:latin typeface="Arial" panose="020B0604020202020204" pitchFamily="34" charset="0"/>
              </a:rPr>
              <a:t>·</a:t>
            </a:r>
            <a:r>
              <a:rPr lang="ru-RU" sz="1600" b="1" dirty="0">
                <a:latin typeface="Arial" panose="020B0604020202020204" pitchFamily="34" charset="0"/>
              </a:rPr>
              <a:t> 321 +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101</a:t>
            </a:r>
            <a:r>
              <a:rPr lang="pt-BR" sz="1600" b="1" dirty="0">
                <a:latin typeface="Arial" panose="020B0604020202020204" pitchFamily="34" charset="0"/>
              </a:rPr>
              <a:t> ·</a:t>
            </a:r>
            <a:r>
              <a:rPr lang="ru-RU" sz="1600" b="1" dirty="0">
                <a:latin typeface="Arial" panose="020B0604020202020204" pitchFamily="34" charset="0"/>
              </a:rPr>
              <a:t> 12 = </a:t>
            </a:r>
            <a:r>
              <a:rPr lang="en-US" sz="1600" b="1" dirty="0">
                <a:latin typeface="Arial" panose="020B0604020202020204" pitchFamily="34" charset="0"/>
              </a:rPr>
              <a:t>12</a:t>
            </a:r>
            <a:r>
              <a:rPr lang="pt-BR" sz="1600" b="1" dirty="0">
                <a:latin typeface="Arial" panose="020B0604020202020204" pitchFamily="34" charset="0"/>
              </a:rPr>
              <a:t> ·</a:t>
            </a:r>
            <a:r>
              <a:rPr lang="ru-RU" sz="1600" b="1" dirty="0">
                <a:latin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</a:rPr>
              <a:t>(321 +101)</a:t>
            </a:r>
            <a:r>
              <a:rPr lang="ru-RU" sz="1600" b="1" dirty="0">
                <a:latin typeface="Arial" panose="020B0604020202020204" pitchFamily="34" charset="0"/>
              </a:rPr>
              <a:t> = </a:t>
            </a:r>
            <a:endParaRPr lang="en-US" sz="1600" b="1" dirty="0">
              <a:latin typeface="Arial" panose="020B0604020202020204" pitchFamily="34" charset="0"/>
            </a:endParaRPr>
          </a:p>
          <a:p>
            <a:pPr algn="just"/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12</a:t>
            </a:r>
            <a:r>
              <a:rPr lang="pt-BR" sz="1600" b="1" dirty="0">
                <a:latin typeface="Arial" panose="020B0604020202020204" pitchFamily="34" charset="0"/>
              </a:rPr>
              <a:t> ·</a:t>
            </a:r>
            <a:r>
              <a:rPr lang="ru-RU" sz="1600" b="1" dirty="0">
                <a:latin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</a:rPr>
              <a:t>422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5 064</a:t>
            </a:r>
          </a:p>
        </p:txBody>
      </p:sp>
    </p:spTree>
    <p:extLst>
      <p:ext uri="{BB962C8B-B14F-4D97-AF65-F5344CB8AC3E}">
        <p14:creationId xmlns:p14="http://schemas.microsoft.com/office/powerpoint/2010/main" val="2274913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22225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САМОСТОЯТЕЛЬНОЙ РАБОТЫ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A3AAB02-33CE-4676-8B71-1475B3BE83B0}"/>
              </a:ext>
            </a:extLst>
          </p:cNvPr>
          <p:cNvSpPr/>
          <p:nvPr/>
        </p:nvSpPr>
        <p:spPr>
          <a:xfrm>
            <a:off x="128586" y="552704"/>
            <a:ext cx="563879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278. Представьте в виде произведения: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+ 55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(76 + 55)х = 131х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65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(98 – 65)х = 33х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(1000 – 1)р = 999р</a:t>
            </a:r>
          </a:p>
          <a:p>
            <a:pPr algn="just"/>
            <a:r>
              <a:rPr lang="es-E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s-ES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ES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+ 65</a:t>
            </a:r>
            <a:r>
              <a:rPr lang="es-ES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(13 + 65)у = 78у</a:t>
            </a:r>
            <a:r>
              <a:rPr lang="es-E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д)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</a:t>
            </a:r>
            <a:r>
              <a:rPr lang="es-ES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ES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32</a:t>
            </a:r>
            <a:r>
              <a:rPr lang="es-ES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(43- 32)</a:t>
            </a:r>
            <a:r>
              <a:rPr lang="es-ES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    </a:t>
            </a:r>
            <a:endParaRPr lang="ru-RU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е)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999</a:t>
            </a:r>
            <a:r>
              <a:rPr lang="es-ES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s-ES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E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(999 + 1)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1000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es-ES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35" descr="f20090918141730-student">
            <a:extLst>
              <a:ext uri="{FF2B5EF4-FFF2-40B4-BE49-F238E27FC236}">
                <a16:creationId xmlns:a16="http://schemas.microsoft.com/office/drawing/2014/main" id="{7D132A8A-35BD-4C83-8260-D0D7007D1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56087" y="947463"/>
            <a:ext cx="1219200" cy="18522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3597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" y="454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САМОСТОЯТЕЛЬНОЙ РАБОТЫ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A3AAB02-33CE-4676-8B71-1475B3BE83B0}"/>
              </a:ext>
            </a:extLst>
          </p:cNvPr>
          <p:cNvSpPr/>
          <p:nvPr/>
        </p:nvSpPr>
        <p:spPr>
          <a:xfrm>
            <a:off x="522287" y="936625"/>
            <a:ext cx="563879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   280. Упростите выражение: 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es-ES" sz="2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s-ES" sz="20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s-E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+ 43 + </a:t>
            </a:r>
            <a:r>
              <a:rPr lang="es-ES" sz="2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s-ES" sz="20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s-E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+ 15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13х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+ 58</a:t>
            </a:r>
          </a:p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es-ES" sz="2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</a:t>
            </a:r>
            <a:r>
              <a:rPr lang="es-ES" sz="20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E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+ 30 + </a:t>
            </a:r>
            <a:r>
              <a:rPr lang="es-ES" sz="2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es-ES" sz="20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E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+ 8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100у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+ 38 </a:t>
            </a:r>
            <a:endParaRPr lang="es-E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в) 109 + </a:t>
            </a:r>
            <a:r>
              <a:rPr lang="ru-RU" sz="2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</a:t>
            </a:r>
            <a:r>
              <a:rPr lang="ru-RU" sz="20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+ 28 + </a:t>
            </a:r>
            <a:r>
              <a:rPr lang="ru-RU" sz="2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</a:t>
            </a:r>
            <a:r>
              <a:rPr lang="ru-RU" sz="20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137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120р </a:t>
            </a: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128d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+ 523 + 477 +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120d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248d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+ 1000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596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8586" y="-159266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ЗНАНИЯ</a:t>
            </a:r>
            <a:endParaRPr lang="ru-RU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081830-6D7E-481D-A1DE-48A1D52A5C4E}"/>
              </a:ext>
            </a:extLst>
          </p:cNvPr>
          <p:cNvSpPr/>
          <p:nvPr/>
        </p:nvSpPr>
        <p:spPr>
          <a:xfrm>
            <a:off x="128586" y="360215"/>
            <a:ext cx="5638798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1)  Решить уравнение: 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+ 3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+ 21 = 43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11х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+ 21 = 43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11х = 43 - 21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11х = 22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 х = 22 : 11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 х = 2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8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2 + 3 · 2 + 21 = 43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43 = 43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F83A22F8-0AAD-45E0-874F-78C23B5235D1}"/>
              </a:ext>
            </a:extLst>
          </p:cNvPr>
          <p:cNvCxnSpPr>
            <a:cxnSpLocks/>
          </p:cNvCxnSpPr>
          <p:nvPr/>
        </p:nvCxnSpPr>
        <p:spPr>
          <a:xfrm>
            <a:off x="1589087" y="2384425"/>
            <a:ext cx="22098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35" descr="f20090918141730-student">
            <a:extLst>
              <a:ext uri="{FF2B5EF4-FFF2-40B4-BE49-F238E27FC236}">
                <a16:creationId xmlns:a16="http://schemas.microsoft.com/office/drawing/2014/main" id="{24F81663-5340-4173-999F-32578AC46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9887" y="636635"/>
            <a:ext cx="1219200" cy="18522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2286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523DD03-E098-4142-A883-6D6D0EA6C36D}"/>
              </a:ext>
            </a:extLst>
          </p:cNvPr>
          <p:cNvSpPr/>
          <p:nvPr/>
        </p:nvSpPr>
        <p:spPr>
          <a:xfrm>
            <a:off x="130175" y="422097"/>
            <a:ext cx="54975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281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Решите уравнение: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es-E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s-E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s-E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+ 4</a:t>
            </a:r>
            <a:r>
              <a:rPr lang="es-E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s-E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+ 17 = 24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es-E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s-E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ES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+ 56 + </a:t>
            </a:r>
            <a:r>
              <a:rPr lang="es-E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E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ES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80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7х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+ 17 = 24        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12у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+ 56 = 80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7х = 24 – 17                       12у = 80 – 56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7х = 7                                 12у = 24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х = 7 : 7                                у = 24 : 12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= 1                                     у = 2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 ·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1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+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4 </a:t>
            </a:r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·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1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+ 17 = 24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8</a:t>
            </a:r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 ·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2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+ 56 +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4</a:t>
            </a:r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 ·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2 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= 80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24 = 24                                 80 = 80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1C2400BD-9F49-4CF9-A174-F3C213BB1AE1}"/>
              </a:ext>
            </a:extLst>
          </p:cNvPr>
          <p:cNvCxnSpPr>
            <a:cxnSpLocks/>
          </p:cNvCxnSpPr>
          <p:nvPr/>
        </p:nvCxnSpPr>
        <p:spPr>
          <a:xfrm>
            <a:off x="369887" y="2460625"/>
            <a:ext cx="22098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77D3B786-D59B-4C45-918D-6CCCFCE7F1BC}"/>
              </a:ext>
            </a:extLst>
          </p:cNvPr>
          <p:cNvCxnSpPr>
            <a:cxnSpLocks/>
          </p:cNvCxnSpPr>
          <p:nvPr/>
        </p:nvCxnSpPr>
        <p:spPr>
          <a:xfrm>
            <a:off x="3265487" y="2460625"/>
            <a:ext cx="22098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31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523DD03-E098-4142-A883-6D6D0EA6C36D}"/>
              </a:ext>
            </a:extLst>
          </p:cNvPr>
          <p:cNvSpPr/>
          <p:nvPr/>
        </p:nvSpPr>
        <p:spPr>
          <a:xfrm>
            <a:off x="130175" y="422097"/>
            <a:ext cx="55737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281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Решите уравнение: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4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25 = 24           г)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+ 5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23 = 23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7р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25  = 24         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23d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23 = 23</a:t>
            </a: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         7р = 24 + 25                         23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= 23 + 23</a:t>
            </a: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         7р = 49                                 23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= 46</a:t>
            </a: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         р = 49 : 7                       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= 46 : 23</a:t>
            </a: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 = 7                                    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</a:t>
            </a: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11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7 – 4 · 7 – 25 = 24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 18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2 + 5 · 2 – 23 = 23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24 = 24                                  23 = 23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C24FC883-5A76-4C20-AE34-B1E147B779FE}"/>
              </a:ext>
            </a:extLst>
          </p:cNvPr>
          <p:cNvCxnSpPr>
            <a:cxnSpLocks/>
          </p:cNvCxnSpPr>
          <p:nvPr/>
        </p:nvCxnSpPr>
        <p:spPr>
          <a:xfrm>
            <a:off x="522287" y="2460625"/>
            <a:ext cx="22098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4C5F955C-FDDC-486C-B37F-615BC6406D4A}"/>
              </a:ext>
            </a:extLst>
          </p:cNvPr>
          <p:cNvCxnSpPr>
            <a:cxnSpLocks/>
          </p:cNvCxnSpPr>
          <p:nvPr/>
        </p:nvCxnSpPr>
        <p:spPr>
          <a:xfrm>
            <a:off x="3265487" y="2460625"/>
            <a:ext cx="2373312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287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5B755A7-D46F-4C1B-82A9-0F6EDA886DBF}"/>
              </a:ext>
            </a:extLst>
          </p:cNvPr>
          <p:cNvSpPr/>
          <p:nvPr/>
        </p:nvSpPr>
        <p:spPr>
          <a:xfrm>
            <a:off x="134935" y="422096"/>
            <a:ext cx="549751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283.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На каждой из 7 грядок было высажено по 24 ростка рассады томатов. После этого на каждую грядку дополнительно было высажено еще по 8 ростков. Сколько всего томатов было высажено?</a:t>
            </a:r>
          </a:p>
          <a:p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гр. – по 24 ростка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Добавили на каждую гр. по 8 ростков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Всего? ростков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(24 + 8) = 7 · 32 = 224 (ростка)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всего посадили 224 ростка томатов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Можно ли выращивать рассаду томатов без пикировки?">
            <a:extLst>
              <a:ext uri="{FF2B5EF4-FFF2-40B4-BE49-F238E27FC236}">
                <a16:creationId xmlns:a16="http://schemas.microsoft.com/office/drawing/2014/main" id="{5C486D06-040A-41B1-A896-DD5C9DC04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686" y="1470025"/>
            <a:ext cx="1528759" cy="120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6952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62E1D22-F02A-446F-BE64-A81D83C9711A}"/>
              </a:ext>
            </a:extLst>
          </p:cNvPr>
          <p:cNvSpPr/>
          <p:nvPr/>
        </p:nvSpPr>
        <p:spPr>
          <a:xfrm>
            <a:off x="34642" y="422096"/>
            <a:ext cx="549751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284.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Саодат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задумала число. Сначала она умножила его на 15, а затем снова умножила на 45. В результате получилось 2700. Какое число задумала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Саодат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х - задуманное число, тогда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(15 </a:t>
            </a:r>
            <a:r>
              <a:rPr lang="pt-BR" b="1" dirty="0">
                <a:latin typeface="Arial" panose="020B0604020202020204" pitchFamily="34" charset="0"/>
              </a:rPr>
              <a:t>·</a:t>
            </a:r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х)</a:t>
            </a:r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pt-BR" b="1" dirty="0">
                <a:latin typeface="Arial" panose="020B0604020202020204" pitchFamily="34" charset="0"/>
              </a:rPr>
              <a:t>·</a:t>
            </a:r>
            <a:r>
              <a:rPr lang="ru-RU" b="1" dirty="0">
                <a:latin typeface="Arial" panose="020B0604020202020204" pitchFamily="34" charset="0"/>
              </a:rPr>
              <a:t> 45 = 2700</a:t>
            </a:r>
          </a:p>
          <a:p>
            <a:pPr algn="just"/>
            <a:r>
              <a:rPr lang="ru-RU" b="1" dirty="0">
                <a:latin typeface="Arial" panose="020B0604020202020204" pitchFamily="34" charset="0"/>
              </a:rPr>
              <a:t>675</a:t>
            </a:r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pt-BR" b="1" dirty="0">
                <a:latin typeface="Arial" panose="020B0604020202020204" pitchFamily="34" charset="0"/>
              </a:rPr>
              <a:t>·</a:t>
            </a:r>
            <a:r>
              <a:rPr lang="ru-RU" b="1" dirty="0">
                <a:latin typeface="Arial" panose="020B0604020202020204" pitchFamily="34" charset="0"/>
              </a:rPr>
              <a:t> х = 2700</a:t>
            </a:r>
          </a:p>
          <a:p>
            <a:pPr algn="just"/>
            <a:r>
              <a:rPr lang="ru-RU" b="1" dirty="0">
                <a:latin typeface="Arial" panose="020B0604020202020204" pitchFamily="34" charset="0"/>
              </a:rPr>
              <a:t> х = 2700 : 675</a:t>
            </a:r>
          </a:p>
          <a:p>
            <a:pPr algn="just"/>
            <a:r>
              <a:rPr lang="ru-RU" b="1" dirty="0">
                <a:latin typeface="Arial" panose="020B0604020202020204" pitchFamily="34" charset="0"/>
              </a:rPr>
              <a:t> х = 4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задуманное число - 4</a:t>
            </a:r>
          </a:p>
          <a:p>
            <a:pPr algn="just"/>
            <a:endParaRPr lang="ru-RU" b="1" dirty="0">
              <a:latin typeface="Arial" panose="020B0604020202020204" pitchFamily="34" charset="0"/>
            </a:endParaRPr>
          </a:p>
        </p:txBody>
      </p:sp>
      <p:pic>
        <p:nvPicPr>
          <p:cNvPr id="2052" name="Picture 4" descr="Премиум векторы | Ребенок девочка думает лицо">
            <a:extLst>
              <a:ext uri="{FF2B5EF4-FFF2-40B4-BE49-F238E27FC236}">
                <a16:creationId xmlns:a16="http://schemas.microsoft.com/office/drawing/2014/main" id="{0162312A-EFC9-4F57-B9F3-F3F38841C3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7" t="8821" r="58909" b="10078"/>
          <a:stretch/>
        </p:blipFill>
        <p:spPr bwMode="auto">
          <a:xfrm>
            <a:off x="4027487" y="1241425"/>
            <a:ext cx="1295400" cy="1916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35089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15730</TotalTime>
  <Words>1147</Words>
  <Application>Microsoft Office PowerPoint</Application>
  <PresentationFormat>Произвольный</PresentationFormat>
  <Paragraphs>138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Грань</vt:lpstr>
      <vt:lpstr>МАТЕМАТИКА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 ОБОГАЩАЕМ ЗНАНИЯ</vt:lpstr>
      <vt:lpstr> ПОУПРАЖНЯЕМСЯ </vt:lpstr>
      <vt:lpstr> ПОУПРАЖНЯЕМСЯ </vt:lpstr>
      <vt:lpstr> ПОУПРАЖНЯЕМСЯ </vt:lpstr>
      <vt:lpstr> ПОУПРАЖНЯЕМСЯ </vt:lpstr>
      <vt:lpstr> ПОУПРАЖНЯЕМСЯ </vt:lpstr>
      <vt:lpstr> ПОУПРАЖНЯЕМСЯ </vt:lpstr>
      <vt:lpstr> ПОУПРАЖНЯЕМСЯ </vt:lpstr>
      <vt:lpstr> ПОУПРАЖНЯЕМСЯ 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1220</cp:revision>
  <cp:lastPrinted>2020-09-30T03:25:16Z</cp:lastPrinted>
  <dcterms:created xsi:type="dcterms:W3CDTF">2020-04-09T07:32:19Z</dcterms:created>
  <dcterms:modified xsi:type="dcterms:W3CDTF">2020-10-08T04:05:04Z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