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453" r:id="rId2"/>
    <p:sldId id="507" r:id="rId3"/>
    <p:sldId id="519" r:id="rId4"/>
    <p:sldId id="520" r:id="rId5"/>
    <p:sldId id="510" r:id="rId6"/>
    <p:sldId id="514" r:id="rId7"/>
    <p:sldId id="521" r:id="rId8"/>
    <p:sldId id="522" r:id="rId9"/>
    <p:sldId id="523" r:id="rId10"/>
    <p:sldId id="524" r:id="rId11"/>
    <p:sldId id="525" r:id="rId12"/>
    <p:sldId id="526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DFDBB"/>
    <a:srgbClr val="FFCCCC"/>
    <a:srgbClr val="7C84D2"/>
    <a:srgbClr val="03012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696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222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249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202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433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581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25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07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387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477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05.10.2020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83416" y="1178636"/>
            <a:ext cx="4876801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МЕТОДЫ БЫСТРОГО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И УДОБНОГО 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ВЫЧИСЛЕНИЯ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5370" y="1288562"/>
            <a:ext cx="381000" cy="13716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29" y="249931"/>
            <a:ext cx="632975" cy="641766"/>
          </a:xfrm>
          <a:prstGeom prst="rect">
            <a:avLst/>
          </a:prstGeom>
        </p:spPr>
      </p:pic>
      <p:pic>
        <p:nvPicPr>
          <p:cNvPr id="1028" name="Picture 4" descr="Распределительное свойство умножения - Картинка 25520-5">
            <a:extLst>
              <a:ext uri="{FF2B5EF4-FFF2-40B4-BE49-F238E27FC236}">
                <a16:creationId xmlns:a16="http://schemas.microsoft.com/office/drawing/2014/main" id="{810B71D6-9612-4C80-AD29-86E4DCEA84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5" t="521" r="11905" b="13354"/>
          <a:stretch/>
        </p:blipFill>
        <p:spPr bwMode="auto">
          <a:xfrm>
            <a:off x="4014646" y="1204715"/>
            <a:ext cx="1652617" cy="1644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875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D63A2D-33F0-43E4-8A43-D1BC03412218}"/>
              </a:ext>
            </a:extLst>
          </p:cNvPr>
          <p:cNvSpPr/>
          <p:nvPr/>
        </p:nvSpPr>
        <p:spPr>
          <a:xfrm>
            <a:off x="0" y="403896"/>
            <a:ext cx="575480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262.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Применяя распределительный закон умножения относительно сложения, вычислите произведение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удобным способом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51 · 7 = (50 + 1) · 7 = 50 · 7 + 1 · 7 = 350 + 7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357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299 · 4 = (300 – 1) · 4 = 300 · 4 – 1 · 4 = 1200 – 4 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1196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24 · 11 = 24 · (10 + 1) = 24 ·10 + 24 ·1 = 240 + 24 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264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 · 71 = 3 · (70 + 1) = 3 · 70 + 3 ·1 = 210 + 3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213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4 · 701 = 4 ·(700 + 1) = 4 · 700 + 4 · 1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2 804</a:t>
            </a:r>
          </a:p>
        </p:txBody>
      </p:sp>
    </p:spTree>
    <p:extLst>
      <p:ext uri="{BB962C8B-B14F-4D97-AF65-F5344CB8AC3E}">
        <p14:creationId xmlns:p14="http://schemas.microsoft.com/office/powerpoint/2010/main" val="3524050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9C7AE59-FFB3-4FF0-B99A-05AA5182D94A}"/>
              </a:ext>
            </a:extLst>
          </p:cNvPr>
          <p:cNvSpPr/>
          <p:nvPr/>
        </p:nvSpPr>
        <p:spPr>
          <a:xfrm>
            <a:off x="206068" y="652929"/>
            <a:ext cx="5410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</a:rPr>
              <a:t>Раскройте скобки: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6 · (3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+ 5) = 6 · 3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+ 6 · 5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18х + 30 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8 · (6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– 10) = 8 · 6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– 8 · 10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48х – 80 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 · (9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+ 2) = 4 · 9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+ 4 · 2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36с + 8	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(30 + 6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) · 5 = 5 · 30 + 5 · 6х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+30х  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(4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– 8) · 7 = 7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· 4у –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· 8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28у – 56</a:t>
            </a:r>
          </a:p>
        </p:txBody>
      </p:sp>
    </p:spTree>
    <p:extLst>
      <p:ext uri="{BB962C8B-B14F-4D97-AF65-F5344CB8AC3E}">
        <p14:creationId xmlns:p14="http://schemas.microsoft.com/office/powerpoint/2010/main" val="3939099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3F5520-F2E8-45D1-A149-012FE0021A4C}"/>
              </a:ext>
            </a:extLst>
          </p:cNvPr>
          <p:cNvSpPr/>
          <p:nvPr/>
        </p:nvSpPr>
        <p:spPr>
          <a:xfrm>
            <a:off x="141287" y="555625"/>
            <a:ext cx="5486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267.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528 · 5 = 528 · (10 : 2) = (528 · 10) : 2 =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       5280 : 2 = 2640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Рассматривая этот способ вычисления, выпишите правило умножения на 5. Используя найденное правило, найдите произведение: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248 · 5 = 248 · (10 : 2) = (248 · 10 ) : 2 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2480 : 2 =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1 240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374 · 5 = 374 · (10 : 2) = (374 · 10 ) : 2 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3740 : 2 =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1 870</a:t>
            </a:r>
          </a:p>
        </p:txBody>
      </p:sp>
    </p:spTree>
    <p:extLst>
      <p:ext uri="{BB962C8B-B14F-4D97-AF65-F5344CB8AC3E}">
        <p14:creationId xmlns:p14="http://schemas.microsoft.com/office/powerpoint/2010/main" val="3073147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0A6FA8-FCE6-4A12-AE8F-2A5E7C5EBC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9" t="-1301"/>
          <a:stretch/>
        </p:blipFill>
        <p:spPr>
          <a:xfrm>
            <a:off x="32543" y="687640"/>
            <a:ext cx="5703887" cy="223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ПРОВЕРКА  САМОСТОЯТЕЛЬНОЙ  РАБОТЫ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26D034B-A4C2-4DBE-BC1F-C004F42238B3}"/>
              </a:ext>
            </a:extLst>
          </p:cNvPr>
          <p:cNvSpPr/>
          <p:nvPr/>
        </p:nvSpPr>
        <p:spPr>
          <a:xfrm>
            <a:off x="65087" y="668317"/>
            <a:ext cx="5638799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254.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 детский сад на машине привезли 200 л молока. Сколько потребуется бидонов вместимостью в 32 л, чтобы разлить это молоко? Сколько литров молока будет в последнем бидоне?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200 : 32 =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(ост.8 )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7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бидонов ,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8л в последнем бидоне. </a:t>
            </a:r>
          </a:p>
        </p:txBody>
      </p:sp>
      <p:pic>
        <p:nvPicPr>
          <p:cNvPr id="4" name="Picture 2" descr="Бидоны для молока в магазине хозтоваров SLONcom">
            <a:extLst>
              <a:ext uri="{FF2B5EF4-FFF2-40B4-BE49-F238E27FC236}">
                <a16:creationId xmlns:a16="http://schemas.microsoft.com/office/drawing/2014/main" id="{E0EBB5F5-97E5-47C5-94B1-5CD080DBA9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18" t="2034" r="23637"/>
          <a:stretch/>
        </p:blipFill>
        <p:spPr bwMode="auto">
          <a:xfrm>
            <a:off x="3722687" y="1546225"/>
            <a:ext cx="1295400" cy="153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28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ПРОВЕРКА  САМОСТОЯТЕЛЬНОЙ 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C16ECF7-5502-4D35-B4B8-0BC4714C562D}"/>
              </a:ext>
            </a:extLst>
          </p:cNvPr>
          <p:cNvSpPr/>
          <p:nvPr/>
        </p:nvSpPr>
        <p:spPr>
          <a:xfrm>
            <a:off x="217486" y="672613"/>
            <a:ext cx="548639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255.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 заводском складе 15 тонн 755 кг хлопка расфасовали в тюки по 155 кг. Сколько тюков хлопка получилось? Сколько килограммов хлопка осталось на складе?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15 т 755 кг = 15 755 кг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15 755 : 155 = 101 (ост.100)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101 тюк с хлопком и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100 кг останется на складе.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3080" name="Picture 8" descr="Solar Bear Engineering - Станки и метизное оборудование из Тайваня. Сменный  инструмент.">
            <a:extLst>
              <a:ext uri="{FF2B5EF4-FFF2-40B4-BE49-F238E27FC236}">
                <a16:creationId xmlns:a16="http://schemas.microsoft.com/office/drawing/2014/main" id="{A5681132-1C48-4F5B-96FD-BE6B6C82D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86" y="1546225"/>
            <a:ext cx="1608423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51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ПРОВЕРКА  САМОСТОЯТЕЛЬНОЙ  РАБОТЫ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6746BA-13FB-4D93-971E-FA998088E4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93" t="54831"/>
          <a:stretch/>
        </p:blipFill>
        <p:spPr>
          <a:xfrm>
            <a:off x="55728" y="703066"/>
            <a:ext cx="5648158" cy="193524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65539E2-A0EA-4DA2-9698-792876C08355}"/>
              </a:ext>
            </a:extLst>
          </p:cNvPr>
          <p:cNvSpPr/>
          <p:nvPr/>
        </p:nvSpPr>
        <p:spPr>
          <a:xfrm>
            <a:off x="3341687" y="1460734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38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7F9A80E-4418-4C41-B4EF-10E2178C9E42}"/>
              </a:ext>
            </a:extLst>
          </p:cNvPr>
          <p:cNvSpPr/>
          <p:nvPr/>
        </p:nvSpPr>
        <p:spPr>
          <a:xfrm>
            <a:off x="4789487" y="1460733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43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0184895-3EF0-4560-AC09-A85FF341A97A}"/>
              </a:ext>
            </a:extLst>
          </p:cNvPr>
          <p:cNvSpPr/>
          <p:nvPr/>
        </p:nvSpPr>
        <p:spPr>
          <a:xfrm>
            <a:off x="1893887" y="1830065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130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96DCCBC-9556-4F5E-B32D-F34ED54D00DB}"/>
              </a:ext>
            </a:extLst>
          </p:cNvPr>
          <p:cNvSpPr/>
          <p:nvPr/>
        </p:nvSpPr>
        <p:spPr>
          <a:xfrm flipH="1">
            <a:off x="4691219" y="1861389"/>
            <a:ext cx="637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110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F73498D-9402-4866-9E2F-0393464F7903}"/>
              </a:ext>
            </a:extLst>
          </p:cNvPr>
          <p:cNvSpPr/>
          <p:nvPr/>
        </p:nvSpPr>
        <p:spPr>
          <a:xfrm>
            <a:off x="598487" y="2203776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21 660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98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6523742-5778-4A30-872D-67B3ABAC1101}"/>
              </a:ext>
            </a:extLst>
          </p:cNvPr>
          <p:cNvSpPr/>
          <p:nvPr/>
        </p:nvSpPr>
        <p:spPr>
          <a:xfrm>
            <a:off x="103187" y="386615"/>
            <a:ext cx="56007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Пол ванной комнаты выложен плитками двух цветов в 4 ряда. В каждом ряду 3 цветных и 5 белых плиток. Сколько плиток в душевой комнате? </a:t>
            </a:r>
          </a:p>
          <a:p>
            <a:pPr algn="just"/>
            <a:r>
              <a:rPr lang="ru-RU" sz="1600" b="1" i="1" dirty="0">
                <a:solidFill>
                  <a:srgbClr val="00AEEF"/>
                </a:solidFill>
                <a:latin typeface="Arial" panose="020B0604020202020204" pitchFamily="34" charset="0"/>
              </a:rPr>
              <a:t>Решение.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Решим задачу двумя способами. </a:t>
            </a:r>
            <a:endParaRPr lang="ru-RU" sz="16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DB7C52-C972-45B9-93C2-6CC9BAD645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32" t="654"/>
          <a:stretch/>
        </p:blipFill>
        <p:spPr>
          <a:xfrm>
            <a:off x="659299" y="1456248"/>
            <a:ext cx="4503737" cy="1755399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E6089AC-7654-4626-B575-C890959A85A5}"/>
              </a:ext>
            </a:extLst>
          </p:cNvPr>
          <p:cNvSpPr/>
          <p:nvPr/>
        </p:nvSpPr>
        <p:spPr>
          <a:xfrm>
            <a:off x="45397" y="2837956"/>
            <a:ext cx="967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2 способ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67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099A364-4D0D-4684-90D9-DE1DEC9A23D2}"/>
              </a:ext>
            </a:extLst>
          </p:cNvPr>
          <p:cNvSpPr/>
          <p:nvPr/>
        </p:nvSpPr>
        <p:spPr>
          <a:xfrm>
            <a:off x="141287" y="320973"/>
            <a:ext cx="5486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В каждом из двух способов результат одинаковый:</a:t>
            </a:r>
          </a:p>
          <a:p>
            <a:r>
              <a:rPr lang="ru-RU" sz="14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 ванной выложен 32  плитками.</a:t>
            </a: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+ 5) · 4 = 3 · 4 + 5 · 4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4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 чтобы умножить сумму на число, можно умножить на это число каждое слагаемое и сложить получившиеся произведения</a:t>
            </a:r>
          </a:p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Это свойство называется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распределительным законом умножения относительно сложения.</a:t>
            </a:r>
          </a:p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букв этот закон можно записать в виде     </a:t>
            </a:r>
            <a:r>
              <a:rPr lang="ru-RU" sz="1400" b="1" dirty="0">
                <a:solidFill>
                  <a:srgbClr val="00AE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	</a:t>
            </a:r>
            <a:r>
              <a:rPr lang="ru-RU" b="1" dirty="0">
                <a:solidFill>
                  <a:srgbClr val="00AE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·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pt-BR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9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C235B0-E456-406B-A78B-B526F051B04F}"/>
              </a:ext>
            </a:extLst>
          </p:cNvPr>
          <p:cNvSpPr/>
          <p:nvPr/>
        </p:nvSpPr>
        <p:spPr>
          <a:xfrm>
            <a:off x="87856" y="479425"/>
            <a:ext cx="570071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00"/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Значения выражений равны одному и тому же числу:</a:t>
            </a: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(8 - 3) • 4 = 5 • 4 = 20  и  8 • 4 - 3 • 4 = 32 - 12 = 20</a:t>
            </a:r>
          </a:p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      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(8 - 3) • 4 = 8 • 4 - 3 • 4</a:t>
            </a:r>
          </a:p>
          <a:p>
            <a:pPr marR="1650" algn="just"/>
            <a:r>
              <a:rPr lang="ru-RU" sz="1200" baseline="30000" dirty="0">
                <a:latin typeface="Times New Roman" panose="02020603050405020304" pitchFamily="18" charset="0"/>
              </a:rPr>
              <a:t>    </a:t>
            </a:r>
            <a:r>
              <a:rPr lang="ru-RU" sz="20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Для того чтобы умножить разность на число, достаточно умножить на это число уменьшаемое и вычитаемое отдельно и из первого произведения вычесть второе</a:t>
            </a:r>
            <a:endParaRPr lang="ru-RU" b="1" baseline="30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   Это свойство называется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распределительным законом умножения относительно вычитания.</a:t>
            </a:r>
          </a:p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С помощью букв этот закон можно записать в виде</a:t>
            </a:r>
          </a:p>
          <a:p>
            <a:pPr algn="ctr"/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(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–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) ·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c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=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a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·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c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–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</a:rPr>
              <a:t>· </a:t>
            </a:r>
            <a:r>
              <a:rPr lang="pt-BR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5994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B97B2E7-CB84-473B-9AD3-D13A140ADC28}"/>
              </a:ext>
            </a:extLst>
          </p:cNvPr>
          <p:cNvSpPr/>
          <p:nvPr/>
        </p:nvSpPr>
        <p:spPr>
          <a:xfrm>
            <a:off x="141287" y="606762"/>
            <a:ext cx="548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Распределительные законы умножения относительно сложения и вычитания используют для облегчения вычислений </a:t>
            </a:r>
          </a:p>
          <a:p>
            <a:pPr algn="just"/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a) 62 · 7 = (60 + 2) · 7 = 60 · 7 + 2 · 7 = 420 + 14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</a:t>
            </a:r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434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59 · 6 = (60 – 1) · 6 = 60 · 6 – 1 · 6 = 360 – 6 = 354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99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D63A2D-33F0-43E4-8A43-D1BC03412218}"/>
              </a:ext>
            </a:extLst>
          </p:cNvPr>
          <p:cNvSpPr/>
          <p:nvPr/>
        </p:nvSpPr>
        <p:spPr>
          <a:xfrm>
            <a:off x="103187" y="555625"/>
            <a:ext cx="5600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261. Вычислите: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7 · (10 + 4) = 7 · 10 + 7 · 4 = 70 + 28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98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9 · (100 + 10) = 9 · 100 + 9 · 10 = 900 + 90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990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8 · (90 + 1) = 8 · 90 + 8 · 1 = 720 + 8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728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4 · (30 + 100) = 4 · 30 +  4 · 100 = 120 + 400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520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6 · (20 + 7) = 6 · 20 </a:t>
            </a:r>
            <a:r>
              <a:rPr lang="ru-RU" b="1" dirty="0">
                <a:latin typeface="Arial" panose="020B0604020202020204" pitchFamily="34" charset="0"/>
              </a:rPr>
              <a:t>+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6 · 7 = 120 + 42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162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 · (100 – 3) = 5 · 100 – 5 · 3 = 500 – 15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485 </a:t>
            </a:r>
          </a:p>
        </p:txBody>
      </p:sp>
    </p:spTree>
    <p:extLst>
      <p:ext uri="{BB962C8B-B14F-4D97-AF65-F5344CB8AC3E}">
        <p14:creationId xmlns:p14="http://schemas.microsoft.com/office/powerpoint/2010/main" val="2186950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15515</TotalTime>
  <Words>927</Words>
  <Application>Microsoft Office PowerPoint</Application>
  <PresentationFormat>Произвольный</PresentationFormat>
  <Paragraphs>95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Грань</vt:lpstr>
      <vt:lpstr>МАТЕМАТИКА</vt:lpstr>
      <vt:lpstr> ПРОВЕРКА  САМОСТОЯТЕЛЬНОЙ  РАБОТЫ</vt:lpstr>
      <vt:lpstr> ПРОВЕРКА  САМОСТОЯТЕЛЬНОЙ  РАБОТЫ</vt:lpstr>
      <vt:lpstr> ПРОВЕРКА  САМОСТОЯТЕЛЬНОЙ  РАБОТЫ</vt:lpstr>
      <vt:lpstr>ОБОГАЩАЕМ  СВОИ  ЗНАНИЯ </vt:lpstr>
      <vt:lpstr>ОБОГАЩАЕМ  СВОИ  ЗНАНИЯ </vt:lpstr>
      <vt:lpstr>ОБОГАЩАЕМ  СВОИ  ЗНАНИЯ </vt:lpstr>
      <vt:lpstr>ОБОГАЩАЕМ  СВОИ  ЗНАНИЯ </vt:lpstr>
      <vt:lpstr>ПОУПРАЖНЯЕМСЯ</vt:lpstr>
      <vt:lpstr>ПОУПРАЖНЯЕМСЯ</vt:lpstr>
      <vt:lpstr>ПОУПРАЖНЯЕМСЯ</vt:lpstr>
      <vt:lpstr>ПОУПРАЖНЯЕМСЯ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1181</cp:revision>
  <cp:lastPrinted>2020-09-30T03:25:16Z</cp:lastPrinted>
  <dcterms:created xsi:type="dcterms:W3CDTF">2020-04-09T07:32:19Z</dcterms:created>
  <dcterms:modified xsi:type="dcterms:W3CDTF">2020-10-05T17:33:45Z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