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4"/>
  </p:notesMasterIdLst>
  <p:handoutMasterIdLst>
    <p:handoutMasterId r:id="rId15"/>
  </p:handoutMasterIdLst>
  <p:sldIdLst>
    <p:sldId id="453" r:id="rId2"/>
    <p:sldId id="498" r:id="rId3"/>
    <p:sldId id="487" r:id="rId4"/>
    <p:sldId id="499" r:id="rId5"/>
    <p:sldId id="500" r:id="rId6"/>
    <p:sldId id="501" r:id="rId7"/>
    <p:sldId id="469" r:id="rId8"/>
    <p:sldId id="488" r:id="rId9"/>
    <p:sldId id="470" r:id="rId10"/>
    <p:sldId id="489" r:id="rId11"/>
    <p:sldId id="502" r:id="rId12"/>
    <p:sldId id="480" r:id="rId13"/>
  </p:sldIdLst>
  <p:sldSz cx="5768975" cy="3244850"/>
  <p:notesSz cx="9866313" cy="6735763"/>
  <p:custDataLst>
    <p:tags r:id="rId1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FDBB"/>
    <a:srgbClr val="FFCCCC"/>
    <a:srgbClr val="7C84D2"/>
    <a:srgbClr val="030121"/>
    <a:srgbClr val="FF99FF"/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06" autoAdjust="0"/>
    <p:restoredTop sz="94660"/>
  </p:normalViewPr>
  <p:slideViewPr>
    <p:cSldViewPr>
      <p:cViewPr varScale="1">
        <p:scale>
          <a:sx n="140" d="100"/>
          <a:sy n="140" d="100"/>
        </p:scale>
        <p:origin x="996" y="114"/>
      </p:cViewPr>
      <p:guideLst>
        <p:guide orient="horz" pos="2880"/>
        <p:guide pos="216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7482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10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C421980-BD95-4A22-941A-E724411DC0C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2610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C421980-BD95-4A22-941A-E724411DC0C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5209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79D8C15-21F9-4022-A532-3E60896DDC6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6672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79D8C15-21F9-4022-A532-3E60896DDC6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1954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79D8C15-21F9-4022-A532-3E60896DDC6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04086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062EB5E-3267-4FAE-B9EA-EADDE6E7525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5125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062EB5E-3267-4FAE-B9EA-EADDE6E7525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148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BEE7E60-C2AB-43B4-8C9D-D3E9AFD108F1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63148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9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0D52894-75C5-47B7-AA5F-6DC1E4CFB52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3163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03.10.2020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5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1.png"/><Relationship Id="rId5" Type="http://schemas.openxmlformats.org/officeDocument/2006/relationships/image" Target="../media/image100.png"/><Relationship Id="rId4" Type="http://schemas.openxmlformats.org/officeDocument/2006/relationships/image" Target="../media/image9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84288" y="249931"/>
            <a:ext cx="3177955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891861" y="1234148"/>
            <a:ext cx="2754626" cy="1591455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Тема: </a:t>
            </a:r>
          </a:p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НАХОЖДЕНИЕ</a:t>
            </a:r>
          </a:p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НЕИЗВЕСТНОГО </a:t>
            </a:r>
          </a:p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МНОЖИТЕЛЯ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93687" y="1393825"/>
            <a:ext cx="381000" cy="121919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166" y="305851"/>
            <a:ext cx="532618" cy="540015"/>
          </a:xfrm>
          <a:prstGeom prst="rect">
            <a:avLst/>
          </a:prstGeom>
        </p:spPr>
      </p:pic>
      <p:pic>
        <p:nvPicPr>
          <p:cNvPr id="1026" name="Picture 2" descr="Решение уравнений. Как найти неизвестное (множитель, делимое, делитель).  Карточка-памятка 13х6 см ШМ-7993 Сфера. Дидактический материал для детей от  9 лет - купить в интернет-магазине">
            <a:extLst>
              <a:ext uri="{FF2B5EF4-FFF2-40B4-BE49-F238E27FC236}">
                <a16:creationId xmlns:a16="http://schemas.microsoft.com/office/drawing/2014/main" id="{46048F2C-9BE0-4BB6-8FAC-203888D658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8887" y="1075070"/>
            <a:ext cx="1576074" cy="2025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58751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5767387" cy="39532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8493"/>
            <a:ext cx="4900931" cy="386828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ПРИМЕНЯЕМ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28B57FA-2204-442B-8C89-00AF8CD970AB}"/>
              </a:ext>
            </a:extLst>
          </p:cNvPr>
          <p:cNvSpPr/>
          <p:nvPr/>
        </p:nvSpPr>
        <p:spPr>
          <a:xfrm>
            <a:off x="1588" y="355317"/>
            <a:ext cx="5767387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224. Найдите неизвестный делитель</a:t>
            </a:r>
          </a:p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а) 360 : х = 45   в) 1404 : m = 52     г) 25760 : х = 230</a:t>
            </a:r>
          </a:p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х = 360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45      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= 1404 : 52         х = 2576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: 23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х = 8                 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= 27                    х = 112</a:t>
            </a:r>
          </a:p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360 : 8 = 45       1 404 : 27 = 52      25 760 : 112 = 230</a:t>
            </a:r>
          </a:p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      45 = 45                   52 = 52                     230 = 230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360  45                  1404  52                    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360  8                    104    27                  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0                          364                             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364                             </a:t>
            </a:r>
          </a:p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                                </a:t>
            </a:r>
            <a:endParaRPr lang="ru-RU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49520FE7-104C-4470-A98C-3B0926C20E79}"/>
              </a:ext>
            </a:extLst>
          </p:cNvPr>
          <p:cNvSpPr/>
          <p:nvPr/>
        </p:nvSpPr>
        <p:spPr>
          <a:xfrm>
            <a:off x="3570287" y="1927225"/>
            <a:ext cx="93006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2576  23</a:t>
            </a:r>
            <a:endParaRPr lang="ru-RU" sz="105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1200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 </a:t>
            </a:r>
            <a:r>
              <a:rPr lang="en-US" sz="1050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US" sz="1200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112</a:t>
            </a:r>
            <a:endParaRPr lang="ru-RU" sz="105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1200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27</a:t>
            </a:r>
            <a:endParaRPr lang="ru-RU" sz="105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1200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23</a:t>
            </a:r>
            <a:endParaRPr lang="ru-RU" sz="105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1200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46</a:t>
            </a:r>
            <a:endParaRPr lang="ru-RU" sz="105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1200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46</a:t>
            </a:r>
            <a:endParaRPr lang="ru-RU" sz="105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1200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endParaRPr lang="ru-RU" sz="14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D7AAD498-D5E1-42E2-9F13-0F489A3CCA91}"/>
              </a:ext>
            </a:extLst>
          </p:cNvPr>
          <p:cNvCxnSpPr>
            <a:cxnSpLocks/>
          </p:cNvCxnSpPr>
          <p:nvPr/>
        </p:nvCxnSpPr>
        <p:spPr>
          <a:xfrm flipH="1">
            <a:off x="130175" y="2465269"/>
            <a:ext cx="468313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594F4CA9-A31B-4C3F-BC22-7E6CA1747EE6}"/>
              </a:ext>
            </a:extLst>
          </p:cNvPr>
          <p:cNvCxnSpPr>
            <a:cxnSpLocks/>
          </p:cNvCxnSpPr>
          <p:nvPr/>
        </p:nvCxnSpPr>
        <p:spPr>
          <a:xfrm flipH="1">
            <a:off x="598488" y="2232025"/>
            <a:ext cx="304799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0B20AAB3-C55C-4D7A-B56C-69F7D864D12C}"/>
              </a:ext>
            </a:extLst>
          </p:cNvPr>
          <p:cNvCxnSpPr>
            <a:cxnSpLocks/>
          </p:cNvCxnSpPr>
          <p:nvPr/>
        </p:nvCxnSpPr>
        <p:spPr>
          <a:xfrm flipH="1">
            <a:off x="1899834" y="2465269"/>
            <a:ext cx="533399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4FCC4130-BB07-4CE9-8775-B92276BD19BD}"/>
              </a:ext>
            </a:extLst>
          </p:cNvPr>
          <p:cNvCxnSpPr>
            <a:cxnSpLocks/>
          </p:cNvCxnSpPr>
          <p:nvPr/>
        </p:nvCxnSpPr>
        <p:spPr>
          <a:xfrm flipH="1">
            <a:off x="2425792" y="2232025"/>
            <a:ext cx="380999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A7329ABE-5641-4621-A5B8-C2B5FEE66305}"/>
              </a:ext>
            </a:extLst>
          </p:cNvPr>
          <p:cNvCxnSpPr>
            <a:cxnSpLocks/>
          </p:cNvCxnSpPr>
          <p:nvPr/>
        </p:nvCxnSpPr>
        <p:spPr>
          <a:xfrm flipH="1">
            <a:off x="4027488" y="2155825"/>
            <a:ext cx="304799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016821C1-227C-4469-9F8A-E2068EE7D451}"/>
              </a:ext>
            </a:extLst>
          </p:cNvPr>
          <p:cNvCxnSpPr>
            <a:cxnSpLocks/>
          </p:cNvCxnSpPr>
          <p:nvPr/>
        </p:nvCxnSpPr>
        <p:spPr>
          <a:xfrm flipH="1">
            <a:off x="3646488" y="2308225"/>
            <a:ext cx="38100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0B8AAC35-7A67-4944-95EE-3A6FAFAF18BC}"/>
              </a:ext>
            </a:extLst>
          </p:cNvPr>
          <p:cNvCxnSpPr>
            <a:cxnSpLocks/>
          </p:cNvCxnSpPr>
          <p:nvPr/>
        </p:nvCxnSpPr>
        <p:spPr>
          <a:xfrm flipH="1">
            <a:off x="3798886" y="2689225"/>
            <a:ext cx="304799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E120E6EB-C8B7-4866-B378-AD61D3297AFB}"/>
              </a:ext>
            </a:extLst>
          </p:cNvPr>
          <p:cNvCxnSpPr>
            <a:cxnSpLocks/>
          </p:cNvCxnSpPr>
          <p:nvPr/>
        </p:nvCxnSpPr>
        <p:spPr>
          <a:xfrm flipH="1">
            <a:off x="3798886" y="3070225"/>
            <a:ext cx="304799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FA7990FF-8C47-4B75-AA2A-137750451AFB}"/>
              </a:ext>
            </a:extLst>
          </p:cNvPr>
          <p:cNvCxnSpPr>
            <a:cxnSpLocks/>
          </p:cNvCxnSpPr>
          <p:nvPr/>
        </p:nvCxnSpPr>
        <p:spPr>
          <a:xfrm flipH="1">
            <a:off x="2052234" y="2994025"/>
            <a:ext cx="380999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FB27EEA9-5C1C-401D-811C-041985611CD3}"/>
              </a:ext>
            </a:extLst>
          </p:cNvPr>
          <p:cNvCxnSpPr>
            <a:cxnSpLocks/>
          </p:cNvCxnSpPr>
          <p:nvPr/>
        </p:nvCxnSpPr>
        <p:spPr>
          <a:xfrm>
            <a:off x="595596" y="2079625"/>
            <a:ext cx="0" cy="385644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4D8DA6BB-E13C-4962-9721-FB4D761AEBB3}"/>
              </a:ext>
            </a:extLst>
          </p:cNvPr>
          <p:cNvCxnSpPr>
            <a:cxnSpLocks/>
          </p:cNvCxnSpPr>
          <p:nvPr/>
        </p:nvCxnSpPr>
        <p:spPr>
          <a:xfrm>
            <a:off x="2425792" y="2079625"/>
            <a:ext cx="0" cy="385644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303C707D-3EE0-4F51-A95F-911EB6A81355}"/>
              </a:ext>
            </a:extLst>
          </p:cNvPr>
          <p:cNvCxnSpPr>
            <a:cxnSpLocks/>
          </p:cNvCxnSpPr>
          <p:nvPr/>
        </p:nvCxnSpPr>
        <p:spPr>
          <a:xfrm>
            <a:off x="4027488" y="1927225"/>
            <a:ext cx="0" cy="38100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51593F76-D210-47C5-8842-E44E06804D46}"/>
                  </a:ext>
                </a:extLst>
              </p:cNvPr>
              <p:cNvSpPr txBox="1"/>
              <p:nvPr/>
            </p:nvSpPr>
            <p:spPr>
              <a:xfrm>
                <a:off x="42341" y="2079625"/>
                <a:ext cx="26176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51593F76-D210-47C5-8842-E44E06804D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41" y="2079625"/>
                <a:ext cx="261766" cy="27699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55986854-52CC-484A-AF31-D27A8DC93475}"/>
                  </a:ext>
                </a:extLst>
              </p:cNvPr>
              <p:cNvSpPr txBox="1"/>
              <p:nvPr/>
            </p:nvSpPr>
            <p:spPr>
              <a:xfrm>
                <a:off x="1830536" y="2591148"/>
                <a:ext cx="26176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55986854-52CC-484A-AF31-D27A8DC934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0536" y="2591148"/>
                <a:ext cx="261766" cy="2769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E5D82535-A2F8-4BE6-93F5-EE2379F07629}"/>
                  </a:ext>
                </a:extLst>
              </p:cNvPr>
              <p:cNvSpPr txBox="1"/>
              <p:nvPr/>
            </p:nvSpPr>
            <p:spPr>
              <a:xfrm>
                <a:off x="1690293" y="2117725"/>
                <a:ext cx="26176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E5D82535-A2F8-4BE6-93F5-EE2379F076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0293" y="2117725"/>
                <a:ext cx="261766" cy="2769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94F1CADC-E512-4D47-AE38-8DB2AEED18E6}"/>
                  </a:ext>
                </a:extLst>
              </p:cNvPr>
              <p:cNvSpPr txBox="1"/>
              <p:nvPr/>
            </p:nvSpPr>
            <p:spPr>
              <a:xfrm>
                <a:off x="3440336" y="1995448"/>
                <a:ext cx="26176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94F1CADC-E512-4D47-AE38-8DB2AEED18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0336" y="1995448"/>
                <a:ext cx="261766" cy="27699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7939381B-E3AE-4C40-84A3-A6F3EC7317FD}"/>
                  </a:ext>
                </a:extLst>
              </p:cNvPr>
              <p:cNvSpPr txBox="1"/>
              <p:nvPr/>
            </p:nvSpPr>
            <p:spPr>
              <a:xfrm>
                <a:off x="3599925" y="2359670"/>
                <a:ext cx="26176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7939381B-E3AE-4C40-84A3-A6F3EC7317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9925" y="2359670"/>
                <a:ext cx="261766" cy="27699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08A5DF7E-B472-45F4-9AA1-BC7BB9C5CB1D}"/>
                  </a:ext>
                </a:extLst>
              </p:cNvPr>
              <p:cNvSpPr txBox="1"/>
              <p:nvPr/>
            </p:nvSpPr>
            <p:spPr>
              <a:xfrm>
                <a:off x="3649452" y="2733919"/>
                <a:ext cx="26176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08A5DF7E-B472-45F4-9AA1-BC7BB9C5CB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9452" y="2733919"/>
                <a:ext cx="261766" cy="27699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ED2661FE-CB41-420F-AEE5-6E2570446E49}"/>
              </a:ext>
            </a:extLst>
          </p:cNvPr>
          <p:cNvCxnSpPr>
            <a:cxnSpLocks/>
          </p:cNvCxnSpPr>
          <p:nvPr/>
        </p:nvCxnSpPr>
        <p:spPr>
          <a:xfrm flipH="1">
            <a:off x="130176" y="1470025"/>
            <a:ext cx="1154111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741648DA-9650-4184-8EF9-D1B1C8C4B4B2}"/>
              </a:ext>
            </a:extLst>
          </p:cNvPr>
          <p:cNvCxnSpPr>
            <a:cxnSpLocks/>
          </p:cNvCxnSpPr>
          <p:nvPr/>
        </p:nvCxnSpPr>
        <p:spPr>
          <a:xfrm flipH="1">
            <a:off x="1848737" y="1470025"/>
            <a:ext cx="149295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F9ACF4F0-ECEB-4861-8D36-C98F58C8495F}"/>
              </a:ext>
            </a:extLst>
          </p:cNvPr>
          <p:cNvCxnSpPr>
            <a:cxnSpLocks/>
          </p:cNvCxnSpPr>
          <p:nvPr/>
        </p:nvCxnSpPr>
        <p:spPr>
          <a:xfrm flipH="1">
            <a:off x="3702103" y="1441071"/>
            <a:ext cx="1849384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30311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5767387" cy="39532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8493"/>
            <a:ext cx="4900931" cy="386828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ПРИМЕНЯЕМ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5F09033-6465-48D5-82EB-A818AF3563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366" y="688774"/>
            <a:ext cx="5147853" cy="1352197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DBCC2A9-A9C1-4032-9837-922FCF253168}"/>
              </a:ext>
            </a:extLst>
          </p:cNvPr>
          <p:cNvSpPr/>
          <p:nvPr/>
        </p:nvSpPr>
        <p:spPr>
          <a:xfrm>
            <a:off x="272351" y="326351"/>
            <a:ext cx="5257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226. Сколько граммов весит один банан?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452E11F-2806-4BA9-A6D5-824838041FEF}"/>
              </a:ext>
            </a:extLst>
          </p:cNvPr>
          <p:cNvSpPr/>
          <p:nvPr/>
        </p:nvSpPr>
        <p:spPr>
          <a:xfrm>
            <a:off x="186891" y="2040971"/>
            <a:ext cx="55169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а) 3 банана – 930 г              б) 7 бананов – 1470 г</a:t>
            </a: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   1 банан - ? г                         1 банан - ? г 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930 : 3 = 310 (г)  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1470 : 7 = 210 (г)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310 г                         Ответ: 210 г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0365416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2" y="-32295"/>
            <a:ext cx="5767387" cy="58792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5087" y="84693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САМОСТОЯТЕЛЬНОЙ РАБОТЫ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09952A2-0B7A-4B68-90CA-EF2ECBEB602C}"/>
              </a:ext>
            </a:extLst>
          </p:cNvPr>
          <p:cNvSpPr/>
          <p:nvPr/>
        </p:nvSpPr>
        <p:spPr>
          <a:xfrm>
            <a:off x="65087" y="860425"/>
            <a:ext cx="563879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227. Решите уравнение: </a:t>
            </a:r>
          </a:p>
          <a:p>
            <a:pPr algn="just"/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а) </a:t>
            </a:r>
            <a:r>
              <a:rPr lang="en-US" sz="1600" b="1" dirty="0">
                <a:solidFill>
                  <a:srgbClr val="211D1E"/>
                </a:solidFill>
                <a:latin typeface="Arial" panose="020B0604020202020204" pitchFamily="34" charset="0"/>
              </a:rPr>
              <a:t>13 ∙ </a:t>
            </a:r>
            <a:r>
              <a:rPr lang="en-US" sz="2000" b="1" i="1" dirty="0">
                <a:solidFill>
                  <a:srgbClr val="211D1E"/>
                </a:solidFill>
                <a:latin typeface="Times New Roman" panose="02020603050405020304" pitchFamily="18" charset="0"/>
              </a:rPr>
              <a:t>x </a:t>
            </a:r>
            <a:r>
              <a:rPr lang="en-US" sz="1600" b="1" dirty="0">
                <a:solidFill>
                  <a:srgbClr val="211D1E"/>
                </a:solidFill>
                <a:latin typeface="Arial" panose="020B0604020202020204" pitchFamily="34" charset="0"/>
              </a:rPr>
              <a:t>= 208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   б) 104 ∙ </a:t>
            </a:r>
            <a:r>
              <a:rPr lang="en-US" sz="2000" b="1" i="1" dirty="0">
                <a:solidFill>
                  <a:srgbClr val="211D1E"/>
                </a:solidFill>
                <a:latin typeface="Times New Roman" panose="02020603050405020304" pitchFamily="18" charset="0"/>
              </a:rPr>
              <a:t>a </a:t>
            </a:r>
            <a:r>
              <a:rPr lang="en-US" sz="1600" b="1" dirty="0">
                <a:solidFill>
                  <a:srgbClr val="211D1E"/>
                </a:solidFill>
                <a:latin typeface="Arial" panose="020B0604020202020204" pitchFamily="34" charset="0"/>
              </a:rPr>
              <a:t>= 5720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  </a:t>
            </a:r>
            <a:r>
              <a:rPr lang="en-US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в) 532 ∙ </a:t>
            </a:r>
            <a:r>
              <a:rPr lang="en-US" sz="2000" b="1" i="1" dirty="0">
                <a:solidFill>
                  <a:srgbClr val="211D1E"/>
                </a:solidFill>
                <a:latin typeface="Times New Roman" panose="02020603050405020304" pitchFamily="18" charset="0"/>
              </a:rPr>
              <a:t>m </a:t>
            </a:r>
            <a:r>
              <a:rPr lang="en-US" sz="1600" b="1" dirty="0">
                <a:solidFill>
                  <a:srgbClr val="211D1E"/>
                </a:solidFill>
                <a:latin typeface="Arial" panose="020B0604020202020204" pitchFamily="34" charset="0"/>
              </a:rPr>
              <a:t>= 113 316 </a:t>
            </a:r>
            <a:endParaRPr lang="ru-RU" sz="1600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  г) </a:t>
            </a:r>
            <a:r>
              <a:rPr lang="en-US" sz="2000" b="1" i="1" dirty="0">
                <a:solidFill>
                  <a:srgbClr val="211D1E"/>
                </a:solidFill>
                <a:latin typeface="Times New Roman" panose="02020603050405020304" pitchFamily="18" charset="0"/>
              </a:rPr>
              <a:t>x </a:t>
            </a:r>
            <a:r>
              <a:rPr lang="en-US" sz="1600" b="1" dirty="0">
                <a:solidFill>
                  <a:srgbClr val="211D1E"/>
                </a:solidFill>
                <a:latin typeface="Arial" panose="020B0604020202020204" pitchFamily="34" charset="0"/>
              </a:rPr>
              <a:t>: 29 = 134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      </a:t>
            </a:r>
            <a:r>
              <a:rPr lang="en-US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д) </a:t>
            </a:r>
            <a:r>
              <a:rPr lang="en-US" sz="2000" b="1" i="1" dirty="0">
                <a:solidFill>
                  <a:srgbClr val="211D1E"/>
                </a:solidFill>
                <a:latin typeface="Times New Roman" panose="02020603050405020304" pitchFamily="18" charset="0"/>
              </a:rPr>
              <a:t>a </a:t>
            </a:r>
            <a:r>
              <a:rPr lang="en-US" sz="1600" b="1" dirty="0">
                <a:solidFill>
                  <a:srgbClr val="211D1E"/>
                </a:solidFill>
                <a:latin typeface="Arial" panose="020B0604020202020204" pitchFamily="34" charset="0"/>
              </a:rPr>
              <a:t>: 209 = 214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    </a:t>
            </a:r>
            <a:r>
              <a:rPr lang="en-US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е) </a:t>
            </a:r>
            <a:r>
              <a:rPr lang="en-US" sz="2000" b="1" i="1" dirty="0">
                <a:solidFill>
                  <a:srgbClr val="211D1E"/>
                </a:solidFill>
                <a:latin typeface="Times New Roman" panose="02020603050405020304" pitchFamily="18" charset="0"/>
              </a:rPr>
              <a:t>p </a:t>
            </a:r>
            <a:r>
              <a:rPr lang="en-US" sz="1600" b="1" dirty="0">
                <a:solidFill>
                  <a:srgbClr val="211D1E"/>
                </a:solidFill>
                <a:latin typeface="Arial" panose="020B0604020202020204" pitchFamily="34" charset="0"/>
              </a:rPr>
              <a:t>: 103 = 871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228. Решите уравнение: </a:t>
            </a:r>
          </a:p>
          <a:p>
            <a:pPr algn="just"/>
            <a:r>
              <a:rPr lang="pt-BR" sz="1600" b="1" dirty="0">
                <a:solidFill>
                  <a:srgbClr val="211D1E"/>
                </a:solidFill>
                <a:latin typeface="Arial" panose="020B0604020202020204" pitchFamily="34" charset="0"/>
              </a:rPr>
              <a:t>a) 555 : </a:t>
            </a:r>
            <a:r>
              <a:rPr lang="pt-BR" sz="2000" b="1" i="1" dirty="0">
                <a:solidFill>
                  <a:srgbClr val="211D1E"/>
                </a:solidFill>
                <a:latin typeface="Times New Roman" panose="02020603050405020304" pitchFamily="18" charset="0"/>
              </a:rPr>
              <a:t>x </a:t>
            </a:r>
            <a:r>
              <a:rPr lang="pt-BR" sz="1600" b="1" dirty="0">
                <a:solidFill>
                  <a:srgbClr val="211D1E"/>
                </a:solidFill>
                <a:latin typeface="Arial" panose="020B0604020202020204" pitchFamily="34" charset="0"/>
              </a:rPr>
              <a:t>= 37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  </a:t>
            </a:r>
            <a:r>
              <a:rPr lang="pt-BR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б) 2730 : </a:t>
            </a:r>
            <a:r>
              <a:rPr lang="pt-BR" sz="2000" b="1" i="1" dirty="0">
                <a:solidFill>
                  <a:srgbClr val="211D1E"/>
                </a:solidFill>
                <a:latin typeface="Times New Roman" panose="02020603050405020304" pitchFamily="18" charset="0"/>
              </a:rPr>
              <a:t>m </a:t>
            </a:r>
            <a:r>
              <a:rPr lang="pt-BR" sz="1600" b="1" dirty="0">
                <a:solidFill>
                  <a:srgbClr val="211D1E"/>
                </a:solidFill>
                <a:latin typeface="Arial" panose="020B0604020202020204" pitchFamily="34" charset="0"/>
              </a:rPr>
              <a:t>= 65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    </a:t>
            </a:r>
            <a:r>
              <a:rPr lang="pt-BR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в) 30 653 : </a:t>
            </a:r>
            <a:r>
              <a:rPr lang="pt-BR" sz="2000" b="1" i="1" dirty="0">
                <a:solidFill>
                  <a:srgbClr val="211D1E"/>
                </a:solidFill>
                <a:latin typeface="Times New Roman" panose="02020603050405020304" pitchFamily="18" charset="0"/>
              </a:rPr>
              <a:t>s </a:t>
            </a:r>
            <a:r>
              <a:rPr lang="pt-BR" sz="1600" b="1" dirty="0">
                <a:solidFill>
                  <a:srgbClr val="211D1E"/>
                </a:solidFill>
                <a:latin typeface="Arial" panose="020B0604020202020204" pitchFamily="34" charset="0"/>
              </a:rPr>
              <a:t>= 203 </a:t>
            </a:r>
          </a:p>
          <a:p>
            <a:pPr algn="just"/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  г) 107 ∙ </a:t>
            </a:r>
            <a:r>
              <a:rPr lang="ru-RU" sz="2000" b="1" i="1" dirty="0">
                <a:solidFill>
                  <a:srgbClr val="211D1E"/>
                </a:solidFill>
                <a:latin typeface="Times New Roman" panose="02020603050405020304" pitchFamily="18" charset="0"/>
              </a:rPr>
              <a:t>x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= 4815    д) 1904 : </a:t>
            </a:r>
            <a:r>
              <a:rPr lang="ru-RU" sz="2000" b="1" i="1" dirty="0">
                <a:solidFill>
                  <a:srgbClr val="211D1E"/>
                </a:solidFill>
                <a:latin typeface="Times New Roman" panose="02020603050405020304" pitchFamily="18" charset="0"/>
              </a:rPr>
              <a:t>m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= 34      е) </a:t>
            </a:r>
            <a:r>
              <a:rPr lang="ru-RU" sz="2000" b="1" i="1" dirty="0">
                <a:solidFill>
                  <a:srgbClr val="211D1E"/>
                </a:solidFill>
                <a:latin typeface="Times New Roman" panose="02020603050405020304" pitchFamily="18" charset="0"/>
              </a:rPr>
              <a:t>s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: 281 = 211 </a:t>
            </a: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5087" y="84693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САМОСТОЯТЕЛЬНОЙ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FA17D0B-3EF4-44B7-826D-B6E2FAE53BFF}"/>
              </a:ext>
            </a:extLst>
          </p:cNvPr>
          <p:cNvSpPr/>
          <p:nvPr/>
        </p:nvSpPr>
        <p:spPr>
          <a:xfrm>
            <a:off x="30968" y="403224"/>
            <a:ext cx="5742784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218.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Длина пяди 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Зафара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16 см. Сколько пядей в веревке длиной 192 см, если измерять ее пядями 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Зафара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? </a:t>
            </a:r>
            <a:endParaRPr lang="en-US" sz="1600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Решение: 192 : 16 = 12(пядей)  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длина верёвки 12 пядей </a:t>
            </a:r>
            <a:r>
              <a:rPr lang="ru-RU" sz="1600" b="1" dirty="0" err="1">
                <a:solidFill>
                  <a:srgbClr val="0070C0"/>
                </a:solidFill>
                <a:latin typeface="Arial" panose="020B0604020202020204" pitchFamily="34" charset="0"/>
              </a:rPr>
              <a:t>Зафара</a:t>
            </a:r>
            <a:endParaRPr lang="ru-RU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219.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Выполните действия: </a:t>
            </a:r>
          </a:p>
          <a:p>
            <a:pPr algn="just"/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а) 27 440 ∙ 270 =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7 408 800  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б) 36 300 ∙ 8600 =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312 180 000  </a:t>
            </a:r>
          </a:p>
          <a:p>
            <a:pPr algn="just"/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в) 646 400 : 80 =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8 080         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г) 73 020 500 : 50 =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1 460 410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220.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Зная, что одним из делителей числа 1887 является число 37, запишите число 1887 в виде произведения двух чисел.       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  1887 = 37 ∙ 51</a:t>
            </a:r>
            <a:endParaRPr lang="ru-RU" sz="1400" b="1" dirty="0">
              <a:solidFill>
                <a:srgbClr val="0070C0"/>
              </a:solidFill>
            </a:endParaRPr>
          </a:p>
          <a:p>
            <a:pPr algn="just"/>
            <a:endParaRPr lang="ru-RU" sz="1400" b="1" dirty="0">
              <a:solidFill>
                <a:srgbClr val="211D1E"/>
              </a:solidFill>
              <a:latin typeface="Arial" panose="020B0604020202020204" pitchFamily="34" charset="0"/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C8FB7B05-5635-460D-A84B-C10D8C25AD5A}"/>
              </a:ext>
            </a:extLst>
          </p:cNvPr>
          <p:cNvSpPr/>
          <p:nvPr/>
        </p:nvSpPr>
        <p:spPr>
          <a:xfrm>
            <a:off x="1587" y="-1"/>
            <a:ext cx="5767388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 САМОСТОЯТЕЛЬНОЙ РАБОТЫ</a:t>
            </a:r>
            <a:endParaRPr sz="1133" dirty="0"/>
          </a:p>
        </p:txBody>
      </p:sp>
    </p:spTree>
    <p:extLst>
      <p:ext uri="{BB962C8B-B14F-4D97-AF65-F5344CB8AC3E}">
        <p14:creationId xmlns:p14="http://schemas.microsoft.com/office/powerpoint/2010/main" val="3564212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3174" y="893"/>
            <a:ext cx="5764214" cy="4030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998" y="17282"/>
            <a:ext cx="5754803" cy="386615"/>
          </a:xfrm>
        </p:spPr>
        <p:txBody>
          <a:bodyPr>
            <a:noAutofit/>
          </a:bodyPr>
          <a:lstStyle/>
          <a:p>
            <a:pPr algn="ctr"/>
            <a:r>
              <a:rPr lang="ru-RU" sz="179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НАХОЖДЕНИЕ НЕИЗВЕСТНОГО МНОЖИТЕЛЯ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BDF27A9-BB52-4BE9-8974-402045889E9D}"/>
              </a:ext>
            </a:extLst>
          </p:cNvPr>
          <p:cNvSpPr/>
          <p:nvPr/>
        </p:nvSpPr>
        <p:spPr>
          <a:xfrm>
            <a:off x="179387" y="359797"/>
            <a:ext cx="5410200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Нахождение неизвестного множителя</a:t>
            </a:r>
          </a:p>
          <a:p>
            <a:r>
              <a:rPr lang="ru-RU" b="1" dirty="0">
                <a:latin typeface="Arial" panose="020B0604020202020204" pitchFamily="34" charset="0"/>
              </a:rPr>
              <a:t>Решите уравнение:     7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∙</a:t>
            </a:r>
            <a:r>
              <a:rPr lang="ru-RU" b="1" dirty="0">
                <a:latin typeface="Arial" panose="020B0604020202020204" pitchFamily="34" charset="0"/>
              </a:rPr>
              <a:t> х = 84 </a:t>
            </a:r>
          </a:p>
          <a:p>
            <a:r>
              <a:rPr lang="ru-RU" sz="2000" b="1" dirty="0">
                <a:latin typeface="Arial" panose="020B0604020202020204" pitchFamily="34" charset="0"/>
              </a:rPr>
              <a:t>                                    </a:t>
            </a:r>
            <a:r>
              <a:rPr lang="ru-RU" b="1" dirty="0">
                <a:latin typeface="Arial" panose="020B0604020202020204" pitchFamily="34" charset="0"/>
              </a:rPr>
              <a:t>х</a:t>
            </a:r>
            <a:r>
              <a:rPr lang="es-ES" b="1" i="1" dirty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es-ES" b="1" dirty="0">
                <a:solidFill>
                  <a:srgbClr val="231F20"/>
                </a:solidFill>
                <a:latin typeface="Arial" panose="020B0604020202020204" pitchFamily="34" charset="0"/>
              </a:rPr>
              <a:t>= 84 : 7</a:t>
            </a:r>
            <a:endParaRPr lang="ru-RU" b="1" dirty="0">
              <a:solidFill>
                <a:srgbClr val="231F20"/>
              </a:solidFill>
              <a:latin typeface="Arial" panose="020B0604020202020204" pitchFamily="34" charset="0"/>
            </a:endParaRPr>
          </a:p>
          <a:p>
            <a:pPr lvl="2"/>
            <a:r>
              <a:rPr lang="ru-RU" b="1" dirty="0">
                <a:latin typeface="Arial" panose="020B0604020202020204" pitchFamily="34" charset="0"/>
              </a:rPr>
              <a:t>                         х </a:t>
            </a:r>
            <a:r>
              <a:rPr lang="es-ES" b="1" dirty="0">
                <a:solidFill>
                  <a:srgbClr val="231F20"/>
                </a:solidFill>
                <a:latin typeface="Arial" panose="020B0604020202020204" pitchFamily="34" charset="0"/>
              </a:rPr>
              <a:t>= 12</a:t>
            </a:r>
            <a:endParaRPr lang="ru-RU" b="1" dirty="0">
              <a:solidFill>
                <a:srgbClr val="231F20"/>
              </a:solidFill>
              <a:latin typeface="Arial" panose="020B0604020202020204" pitchFamily="34" charset="0"/>
            </a:endParaRPr>
          </a:p>
          <a:p>
            <a:pPr lvl="2"/>
            <a:r>
              <a:rPr lang="ru-RU" b="1" dirty="0">
                <a:solidFill>
                  <a:srgbClr val="231F20"/>
                </a:solidFill>
                <a:latin typeface="Arial" panose="020B0604020202020204" pitchFamily="34" charset="0"/>
              </a:rPr>
              <a:t>                         7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∙</a:t>
            </a:r>
            <a:r>
              <a:rPr lang="ru-RU" b="1" dirty="0">
                <a:solidFill>
                  <a:srgbClr val="231F20"/>
                </a:solidFill>
                <a:latin typeface="Arial" panose="020B0604020202020204" pitchFamily="34" charset="0"/>
              </a:rPr>
              <a:t> 12 = 84</a:t>
            </a:r>
          </a:p>
          <a:p>
            <a:pPr lvl="2"/>
            <a:r>
              <a:rPr lang="ru-RU" b="1" dirty="0">
                <a:solidFill>
                  <a:srgbClr val="231F20"/>
                </a:solidFill>
                <a:latin typeface="Arial" panose="020B0604020202020204" pitchFamily="34" charset="0"/>
              </a:rPr>
              <a:t>                              84 = 84</a:t>
            </a:r>
            <a:endParaRPr lang="es-ES" b="1" dirty="0">
              <a:solidFill>
                <a:srgbClr val="231F20"/>
              </a:solidFill>
              <a:latin typeface="Arial" panose="020B0604020202020204" pitchFamily="34" charset="0"/>
            </a:endParaRPr>
          </a:p>
          <a:p>
            <a:pPr algn="ctr"/>
            <a:endParaRPr lang="ru-RU" sz="1000" dirty="0">
              <a:latin typeface="Times New Roman" panose="02020603050405020304" pitchFamily="18" charset="0"/>
            </a:endParaRPr>
          </a:p>
          <a:p>
            <a:pPr algn="ctr"/>
            <a:r>
              <a:rPr lang="ru-RU" sz="1000" baseline="30000" dirty="0">
                <a:latin typeface="Times New Roman" panose="02020603050405020304" pitchFamily="18" charset="0"/>
              </a:rPr>
              <a:t> </a:t>
            </a:r>
            <a:r>
              <a:rPr lang="ru-RU" sz="28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Для нахождения </a:t>
            </a:r>
            <a:r>
              <a:rPr lang="ru-RU" sz="2800" b="1" baseline="30000" dirty="0">
                <a:solidFill>
                  <a:srgbClr val="C00000"/>
                </a:solidFill>
                <a:latin typeface="Arial" panose="020B0604020202020204" pitchFamily="34" charset="0"/>
              </a:rPr>
              <a:t>неизвестного множителя </a:t>
            </a:r>
            <a:r>
              <a:rPr lang="ru-RU" sz="28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нужно </a:t>
            </a:r>
            <a:r>
              <a:rPr lang="ru-RU" sz="2800" b="1" baseline="30000" dirty="0">
                <a:solidFill>
                  <a:srgbClr val="C00000"/>
                </a:solidFill>
                <a:latin typeface="Arial" panose="020B0604020202020204" pitchFamily="34" charset="0"/>
              </a:rPr>
              <a:t>произведение разделить </a:t>
            </a:r>
            <a:r>
              <a:rPr lang="ru-RU" sz="28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на  </a:t>
            </a:r>
            <a:r>
              <a:rPr lang="en-US" sz="28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  </a:t>
            </a:r>
            <a:r>
              <a:rPr lang="ru-RU" sz="28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2800" b="1" baseline="30000" dirty="0">
                <a:solidFill>
                  <a:srgbClr val="C00000"/>
                </a:solidFill>
                <a:latin typeface="Arial" panose="020B0604020202020204" pitchFamily="34" charset="0"/>
              </a:rPr>
              <a:t>известный</a:t>
            </a:r>
            <a:r>
              <a:rPr lang="ru-RU" sz="28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2800" b="1" baseline="30000" dirty="0">
                <a:solidFill>
                  <a:srgbClr val="C00000"/>
                </a:solidFill>
                <a:latin typeface="Arial" panose="020B0604020202020204" pitchFamily="34" charset="0"/>
              </a:rPr>
              <a:t>множитель</a:t>
            </a:r>
            <a:endParaRPr lang="ru-RU" sz="2800" b="1" baseline="30000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endParaRPr lang="ru-RU" sz="300" baseline="-25000" dirty="0">
              <a:latin typeface="Arial" panose="020B06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69472C2-3F36-4426-BBE0-BD64E4CE968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906" t="3822" r="19699" b="7517"/>
          <a:stretch/>
        </p:blipFill>
        <p:spPr>
          <a:xfrm>
            <a:off x="4141787" y="860425"/>
            <a:ext cx="1447800" cy="762000"/>
          </a:xfrm>
          <a:prstGeom prst="rect">
            <a:avLst/>
          </a:prstGeom>
        </p:spPr>
      </p:pic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A98B52CA-CB99-4D9A-8991-EFFEBA3955AD}"/>
              </a:ext>
            </a:extLst>
          </p:cNvPr>
          <p:cNvCxnSpPr>
            <a:cxnSpLocks/>
          </p:cNvCxnSpPr>
          <p:nvPr/>
        </p:nvCxnSpPr>
        <p:spPr>
          <a:xfrm flipH="1">
            <a:off x="2579687" y="1546225"/>
            <a:ext cx="1446403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1558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3174" y="893"/>
            <a:ext cx="5764214" cy="4030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998" y="17282"/>
            <a:ext cx="5754803" cy="386615"/>
          </a:xfrm>
        </p:spPr>
        <p:txBody>
          <a:bodyPr>
            <a:noAutofit/>
          </a:bodyPr>
          <a:lstStyle/>
          <a:p>
            <a:pPr algn="ctr"/>
            <a:r>
              <a:rPr lang="ru-RU" sz="179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НАХОЖДЕНИЕ НЕИЗВЕСТНОГО ДЕЛИМОГО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BDF27A9-BB52-4BE9-8974-402045889E9D}"/>
              </a:ext>
            </a:extLst>
          </p:cNvPr>
          <p:cNvSpPr/>
          <p:nvPr/>
        </p:nvSpPr>
        <p:spPr>
          <a:xfrm>
            <a:off x="179387" y="359797"/>
            <a:ext cx="5410200" cy="2544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Нахождение неизвестного делимого</a:t>
            </a:r>
          </a:p>
          <a:p>
            <a:r>
              <a:rPr lang="ru-RU" b="1" dirty="0">
                <a:latin typeface="Arial" panose="020B0604020202020204" pitchFamily="34" charset="0"/>
              </a:rPr>
              <a:t>Решите уравнение:    х : 12 = 7 </a:t>
            </a:r>
          </a:p>
          <a:p>
            <a:r>
              <a:rPr lang="ru-RU" sz="2000" b="1" i="1" dirty="0">
                <a:solidFill>
                  <a:srgbClr val="231F20"/>
                </a:solidFill>
                <a:latin typeface="Times New Roman" panose="02020603050405020304" pitchFamily="18" charset="0"/>
              </a:rPr>
              <a:t>                                       </a:t>
            </a:r>
            <a:r>
              <a:rPr lang="ru-RU" b="1" dirty="0">
                <a:latin typeface="Arial" panose="020B0604020202020204" pitchFamily="34" charset="0"/>
              </a:rPr>
              <a:t>х</a:t>
            </a:r>
            <a:r>
              <a:rPr lang="es-ES" sz="2000" b="1" i="1" dirty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es-ES" b="1" dirty="0">
                <a:solidFill>
                  <a:srgbClr val="231F20"/>
                </a:solidFill>
                <a:latin typeface="Arial" panose="020B0604020202020204" pitchFamily="34" charset="0"/>
              </a:rPr>
              <a:t>= 7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∙ 12</a:t>
            </a:r>
            <a:endParaRPr lang="ru-RU" b="1" dirty="0">
              <a:solidFill>
                <a:srgbClr val="231F20"/>
              </a:solidFill>
              <a:latin typeface="Arial" panose="020B0604020202020204" pitchFamily="34" charset="0"/>
            </a:endParaRPr>
          </a:p>
          <a:p>
            <a:pPr lvl="2"/>
            <a:r>
              <a:rPr lang="ru-RU" b="1" dirty="0">
                <a:latin typeface="Arial" panose="020B0604020202020204" pitchFamily="34" charset="0"/>
              </a:rPr>
              <a:t>                         х </a:t>
            </a:r>
            <a:r>
              <a:rPr lang="es-ES" b="1" dirty="0">
                <a:solidFill>
                  <a:srgbClr val="231F20"/>
                </a:solidFill>
                <a:latin typeface="Arial" panose="020B0604020202020204" pitchFamily="34" charset="0"/>
              </a:rPr>
              <a:t>= </a:t>
            </a:r>
            <a:r>
              <a:rPr lang="ru-RU" b="1" dirty="0">
                <a:solidFill>
                  <a:srgbClr val="231F20"/>
                </a:solidFill>
                <a:latin typeface="Arial" panose="020B0604020202020204" pitchFamily="34" charset="0"/>
              </a:rPr>
              <a:t>84</a:t>
            </a:r>
          </a:p>
          <a:p>
            <a:pPr lvl="2"/>
            <a:r>
              <a:rPr lang="ru-RU" b="1" dirty="0">
                <a:solidFill>
                  <a:srgbClr val="231F20"/>
                </a:solidFill>
                <a:latin typeface="Arial" panose="020B0604020202020204" pitchFamily="34" charset="0"/>
              </a:rPr>
              <a:t>                         84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:</a:t>
            </a:r>
            <a:r>
              <a:rPr lang="ru-RU" b="1" dirty="0">
                <a:solidFill>
                  <a:srgbClr val="231F20"/>
                </a:solidFill>
                <a:latin typeface="Arial" panose="020B0604020202020204" pitchFamily="34" charset="0"/>
              </a:rPr>
              <a:t> 12 = 7</a:t>
            </a:r>
          </a:p>
          <a:p>
            <a:pPr lvl="2"/>
            <a:r>
              <a:rPr lang="ru-RU" b="1" dirty="0">
                <a:solidFill>
                  <a:srgbClr val="231F20"/>
                </a:solidFill>
                <a:latin typeface="Arial" panose="020B0604020202020204" pitchFamily="34" charset="0"/>
              </a:rPr>
              <a:t>                                  7 = 7</a:t>
            </a:r>
            <a:endParaRPr lang="es-ES" b="1" dirty="0">
              <a:solidFill>
                <a:srgbClr val="231F20"/>
              </a:solidFill>
              <a:latin typeface="Arial" panose="020B0604020202020204" pitchFamily="34" charset="0"/>
            </a:endParaRPr>
          </a:p>
          <a:p>
            <a:pPr algn="ctr"/>
            <a:endParaRPr lang="ru-RU" sz="1000" dirty="0">
              <a:latin typeface="Times New Roman" panose="02020603050405020304" pitchFamily="18" charset="0"/>
            </a:endParaRPr>
          </a:p>
          <a:p>
            <a:pPr algn="ctr"/>
            <a:r>
              <a:rPr lang="ru-RU" sz="1000" baseline="30000" dirty="0">
                <a:latin typeface="Times New Roman" panose="02020603050405020304" pitchFamily="18" charset="0"/>
              </a:rPr>
              <a:t> </a:t>
            </a:r>
            <a:r>
              <a:rPr lang="ru-RU" sz="28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Для нахождения </a:t>
            </a:r>
            <a:r>
              <a:rPr lang="ru-RU" sz="2800" b="1" baseline="30000" dirty="0">
                <a:solidFill>
                  <a:srgbClr val="C00000"/>
                </a:solidFill>
                <a:latin typeface="Arial" panose="020B0604020202020204" pitchFamily="34" charset="0"/>
              </a:rPr>
              <a:t>неизвестного</a:t>
            </a:r>
            <a:r>
              <a:rPr lang="ru-RU" sz="28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2800" b="1" baseline="30000" dirty="0">
                <a:solidFill>
                  <a:srgbClr val="C00000"/>
                </a:solidFill>
                <a:latin typeface="Arial" panose="020B0604020202020204" pitchFamily="34" charset="0"/>
              </a:rPr>
              <a:t>делимого </a:t>
            </a:r>
            <a:r>
              <a:rPr lang="ru-RU" sz="28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нужно </a:t>
            </a:r>
            <a:r>
              <a:rPr lang="ru-RU" sz="2800" b="1" baseline="30000" dirty="0">
                <a:solidFill>
                  <a:srgbClr val="C00000"/>
                </a:solidFill>
                <a:latin typeface="Arial" panose="020B0604020202020204" pitchFamily="34" charset="0"/>
              </a:rPr>
              <a:t>частное  умножить </a:t>
            </a:r>
            <a:r>
              <a:rPr lang="ru-RU" sz="28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на  </a:t>
            </a:r>
            <a:r>
              <a:rPr lang="ru-RU" sz="2800" b="1" baseline="30000" dirty="0">
                <a:solidFill>
                  <a:srgbClr val="C00000"/>
                </a:solidFill>
                <a:latin typeface="Arial" panose="020B0604020202020204" pitchFamily="34" charset="0"/>
              </a:rPr>
              <a:t>делитель</a:t>
            </a:r>
            <a:endParaRPr lang="ru-RU" sz="2800" b="1" baseline="30000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endParaRPr lang="ru-RU" sz="300" baseline="-25000" dirty="0">
              <a:latin typeface="Arial" panose="020B0604020202020204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829B0E2-502D-4406-9F54-578D1A26AC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3307" y="799159"/>
            <a:ext cx="1704387" cy="823266"/>
          </a:xfrm>
          <a:prstGeom prst="rect">
            <a:avLst/>
          </a:prstGeom>
        </p:spPr>
      </p:pic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353EECF1-0420-4BA3-92F5-A48B654357C5}"/>
              </a:ext>
            </a:extLst>
          </p:cNvPr>
          <p:cNvCxnSpPr>
            <a:cxnSpLocks/>
          </p:cNvCxnSpPr>
          <p:nvPr/>
        </p:nvCxnSpPr>
        <p:spPr>
          <a:xfrm flipH="1">
            <a:off x="2579687" y="1546225"/>
            <a:ext cx="1446403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5284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3174" y="893"/>
            <a:ext cx="5764214" cy="4030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2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998" y="17282"/>
            <a:ext cx="5754803" cy="386615"/>
          </a:xfrm>
        </p:spPr>
        <p:txBody>
          <a:bodyPr>
            <a:noAutofit/>
          </a:bodyPr>
          <a:lstStyle/>
          <a:p>
            <a:pPr algn="ctr"/>
            <a:r>
              <a:rPr lang="ru-RU" sz="1799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НАХОЖДЕНИЕ НЕИЗВЕСТНОГО ДЕЛИТЕЛЯ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BDF27A9-BB52-4BE9-8974-402045889E9D}"/>
              </a:ext>
            </a:extLst>
          </p:cNvPr>
          <p:cNvSpPr/>
          <p:nvPr/>
        </p:nvSpPr>
        <p:spPr>
          <a:xfrm>
            <a:off x="179387" y="403225"/>
            <a:ext cx="5410200" cy="2544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Нахождение неизвестного делителя</a:t>
            </a:r>
          </a:p>
          <a:p>
            <a:r>
              <a:rPr lang="ru-RU" b="1" dirty="0">
                <a:latin typeface="Arial" panose="020B0604020202020204" pitchFamily="34" charset="0"/>
              </a:rPr>
              <a:t>Решите уравнение:    84 : х = 7 </a:t>
            </a:r>
          </a:p>
          <a:p>
            <a:r>
              <a:rPr lang="ru-RU" sz="2000" b="1" i="1" dirty="0">
                <a:solidFill>
                  <a:srgbClr val="231F20"/>
                </a:solidFill>
                <a:latin typeface="Times New Roman" panose="02020603050405020304" pitchFamily="18" charset="0"/>
              </a:rPr>
              <a:t>                                       </a:t>
            </a:r>
            <a:r>
              <a:rPr lang="ru-RU" b="1" dirty="0">
                <a:latin typeface="Arial" panose="020B0604020202020204" pitchFamily="34" charset="0"/>
              </a:rPr>
              <a:t>х</a:t>
            </a:r>
            <a:r>
              <a:rPr lang="es-ES" sz="2000" b="1" i="1" dirty="0">
                <a:solidFill>
                  <a:srgbClr val="231F20"/>
                </a:solidFill>
                <a:latin typeface="Times New Roman" panose="02020603050405020304" pitchFamily="18" charset="0"/>
              </a:rPr>
              <a:t> </a:t>
            </a:r>
            <a:r>
              <a:rPr lang="es-ES" b="1" dirty="0">
                <a:solidFill>
                  <a:srgbClr val="231F20"/>
                </a:solidFill>
                <a:latin typeface="Arial" panose="020B0604020202020204" pitchFamily="34" charset="0"/>
              </a:rPr>
              <a:t>= </a:t>
            </a:r>
            <a:r>
              <a:rPr lang="ru-RU" b="1" dirty="0">
                <a:solidFill>
                  <a:srgbClr val="231F20"/>
                </a:solidFill>
                <a:latin typeface="Arial" panose="020B0604020202020204" pitchFamily="34" charset="0"/>
              </a:rPr>
              <a:t>84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: 7</a:t>
            </a:r>
            <a:endParaRPr lang="ru-RU" b="1" dirty="0">
              <a:solidFill>
                <a:srgbClr val="231F20"/>
              </a:solidFill>
              <a:latin typeface="Arial" panose="020B0604020202020204" pitchFamily="34" charset="0"/>
            </a:endParaRPr>
          </a:p>
          <a:p>
            <a:pPr lvl="2"/>
            <a:r>
              <a:rPr lang="ru-RU" b="1" dirty="0">
                <a:latin typeface="Arial" panose="020B0604020202020204" pitchFamily="34" charset="0"/>
              </a:rPr>
              <a:t>                         х </a:t>
            </a:r>
            <a:r>
              <a:rPr lang="es-ES" b="1" dirty="0">
                <a:solidFill>
                  <a:srgbClr val="231F20"/>
                </a:solidFill>
                <a:latin typeface="Arial" panose="020B0604020202020204" pitchFamily="34" charset="0"/>
              </a:rPr>
              <a:t>= </a:t>
            </a:r>
            <a:r>
              <a:rPr lang="ru-RU" b="1" dirty="0">
                <a:solidFill>
                  <a:srgbClr val="231F20"/>
                </a:solidFill>
                <a:latin typeface="Arial" panose="020B0604020202020204" pitchFamily="34" charset="0"/>
              </a:rPr>
              <a:t>12</a:t>
            </a:r>
          </a:p>
          <a:p>
            <a:pPr lvl="2"/>
            <a:r>
              <a:rPr lang="ru-RU" b="1" dirty="0">
                <a:solidFill>
                  <a:srgbClr val="231F20"/>
                </a:solidFill>
                <a:latin typeface="Arial" panose="020B0604020202020204" pitchFamily="34" charset="0"/>
              </a:rPr>
              <a:t>                         84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:</a:t>
            </a:r>
            <a:r>
              <a:rPr lang="ru-RU" b="1" dirty="0">
                <a:solidFill>
                  <a:srgbClr val="231F20"/>
                </a:solidFill>
                <a:latin typeface="Arial" panose="020B0604020202020204" pitchFamily="34" charset="0"/>
              </a:rPr>
              <a:t> 12 = 7</a:t>
            </a:r>
          </a:p>
          <a:p>
            <a:pPr lvl="2"/>
            <a:r>
              <a:rPr lang="ru-RU" b="1" dirty="0">
                <a:solidFill>
                  <a:srgbClr val="231F20"/>
                </a:solidFill>
                <a:latin typeface="Arial" panose="020B0604020202020204" pitchFamily="34" charset="0"/>
              </a:rPr>
              <a:t>                                  7 = 7</a:t>
            </a:r>
            <a:endParaRPr lang="es-ES" b="1" dirty="0">
              <a:solidFill>
                <a:srgbClr val="231F20"/>
              </a:solidFill>
              <a:latin typeface="Arial" panose="020B0604020202020204" pitchFamily="34" charset="0"/>
            </a:endParaRPr>
          </a:p>
          <a:p>
            <a:pPr algn="ctr"/>
            <a:endParaRPr lang="ru-RU" sz="1000" dirty="0">
              <a:latin typeface="Times New Roman" panose="02020603050405020304" pitchFamily="18" charset="0"/>
            </a:endParaRPr>
          </a:p>
          <a:p>
            <a:pPr algn="ctr"/>
            <a:r>
              <a:rPr lang="ru-RU" sz="1000" baseline="30000" dirty="0">
                <a:latin typeface="Times New Roman" panose="02020603050405020304" pitchFamily="18" charset="0"/>
              </a:rPr>
              <a:t> </a:t>
            </a:r>
            <a:r>
              <a:rPr lang="ru-RU" sz="28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Для нахождения </a:t>
            </a:r>
            <a:r>
              <a:rPr lang="ru-RU" sz="2800" b="1" baseline="30000" dirty="0">
                <a:solidFill>
                  <a:srgbClr val="C00000"/>
                </a:solidFill>
                <a:latin typeface="Arial" panose="020B0604020202020204" pitchFamily="34" charset="0"/>
              </a:rPr>
              <a:t>неизвестного</a:t>
            </a:r>
            <a:r>
              <a:rPr lang="ru-RU" sz="28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2800" b="1" baseline="30000" dirty="0">
                <a:solidFill>
                  <a:srgbClr val="C00000"/>
                </a:solidFill>
                <a:latin typeface="Arial" panose="020B0604020202020204" pitchFamily="34" charset="0"/>
              </a:rPr>
              <a:t>делителя </a:t>
            </a:r>
            <a:r>
              <a:rPr lang="ru-RU" sz="28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нужно </a:t>
            </a:r>
            <a:r>
              <a:rPr lang="ru-RU" sz="2800" b="1" baseline="30000" dirty="0">
                <a:solidFill>
                  <a:srgbClr val="C00000"/>
                </a:solidFill>
                <a:latin typeface="Arial" panose="020B0604020202020204" pitchFamily="34" charset="0"/>
              </a:rPr>
              <a:t>делимое  разделить </a:t>
            </a:r>
            <a:r>
              <a:rPr lang="ru-RU" sz="28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на  </a:t>
            </a:r>
            <a:r>
              <a:rPr lang="ru-RU" sz="2800" b="1" baseline="30000" dirty="0">
                <a:solidFill>
                  <a:srgbClr val="C00000"/>
                </a:solidFill>
                <a:latin typeface="Arial" panose="020B0604020202020204" pitchFamily="34" charset="0"/>
              </a:rPr>
              <a:t>частное</a:t>
            </a:r>
            <a:endParaRPr lang="ru-RU" sz="2800" b="1" baseline="30000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endParaRPr lang="ru-RU" sz="300" baseline="-25000" dirty="0">
              <a:latin typeface="Arial" panose="020B0604020202020204" pitchFamily="34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70111F60-15E9-472B-8328-1BE5CAE92090}"/>
              </a:ext>
            </a:extLst>
          </p:cNvPr>
          <p:cNvSpPr/>
          <p:nvPr/>
        </p:nvSpPr>
        <p:spPr>
          <a:xfrm>
            <a:off x="4941887" y="1158044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∙ 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298B192-8DAC-499E-B7C1-F7E18AB1468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354" t="-627" r="-1095" b="4872"/>
          <a:stretch/>
        </p:blipFill>
        <p:spPr>
          <a:xfrm>
            <a:off x="4027487" y="746411"/>
            <a:ext cx="1562100" cy="848967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A0AEDD2-E062-49E8-A004-249B098AD7B6}"/>
              </a:ext>
            </a:extLst>
          </p:cNvPr>
          <p:cNvSpPr/>
          <p:nvPr/>
        </p:nvSpPr>
        <p:spPr>
          <a:xfrm>
            <a:off x="4941887" y="1195268"/>
            <a:ext cx="26962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</a:rPr>
              <a:t>:</a:t>
            </a:r>
            <a:endParaRPr lang="ru-RU" sz="2000" dirty="0"/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FAB199ED-7BB8-443C-994A-3FD9423AC729}"/>
              </a:ext>
            </a:extLst>
          </p:cNvPr>
          <p:cNvCxnSpPr>
            <a:cxnSpLocks/>
          </p:cNvCxnSpPr>
          <p:nvPr/>
        </p:nvCxnSpPr>
        <p:spPr>
          <a:xfrm flipH="1">
            <a:off x="2581084" y="1587512"/>
            <a:ext cx="1446403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695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5767387" cy="39532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16397"/>
            <a:ext cx="4900931" cy="386828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ПОУПРАЖНЯЕМСЯ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8EA2DD7-5F61-43C1-90BA-E589E3F38093}"/>
              </a:ext>
            </a:extLst>
          </p:cNvPr>
          <p:cNvSpPr/>
          <p:nvPr/>
        </p:nvSpPr>
        <p:spPr>
          <a:xfrm>
            <a:off x="64293" y="366657"/>
            <a:ext cx="5638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221.</a:t>
            </a:r>
            <a:r>
              <a:rPr lang="ru-RU" b="1" dirty="0">
                <a:solidFill>
                  <a:srgbClr val="231F20"/>
                </a:solidFill>
                <a:latin typeface="Arial" panose="020B0604020202020204" pitchFamily="34" charset="0"/>
              </a:rPr>
              <a:t> Назовите значения следующих выражений, если известно, что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945 : 35 = 27</a:t>
            </a:r>
            <a:endParaRPr lang="ru-RU" sz="1400" b="1" dirty="0">
              <a:latin typeface="Times New Roman" panose="02020603050405020304" pitchFamily="18" charset="0"/>
            </a:endParaRPr>
          </a:p>
          <a:p>
            <a:r>
              <a:rPr lang="ru-RU" b="1" dirty="0">
                <a:solidFill>
                  <a:srgbClr val="231F20"/>
                </a:solidFill>
                <a:latin typeface="Arial" panose="020B0604020202020204" pitchFamily="34" charset="0"/>
              </a:rPr>
              <a:t>а) </a:t>
            </a:r>
            <a:r>
              <a:rPr lang="pt-BR" b="1" dirty="0">
                <a:solidFill>
                  <a:srgbClr val="231F20"/>
                </a:solidFill>
                <a:latin typeface="Arial" panose="020B0604020202020204" pitchFamily="34" charset="0"/>
              </a:rPr>
              <a:t>27 ∙ 35</a:t>
            </a:r>
            <a:r>
              <a:rPr lang="ru-RU" b="1" dirty="0">
                <a:solidFill>
                  <a:srgbClr val="231F20"/>
                </a:solidFill>
                <a:latin typeface="Arial" panose="020B0604020202020204" pitchFamily="34" charset="0"/>
              </a:rPr>
              <a:t> =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945</a:t>
            </a:r>
          </a:p>
          <a:p>
            <a:r>
              <a:rPr lang="pt-BR" b="1" dirty="0">
                <a:solidFill>
                  <a:srgbClr val="231F20"/>
                </a:solidFill>
                <a:latin typeface="Arial" panose="020B0604020202020204" pitchFamily="34" charset="0"/>
              </a:rPr>
              <a:t>б) 945 : 27</a:t>
            </a:r>
            <a:r>
              <a:rPr lang="ru-RU" b="1" dirty="0">
                <a:solidFill>
                  <a:srgbClr val="231F20"/>
                </a:solidFill>
                <a:latin typeface="Arial" panose="020B0604020202020204" pitchFamily="34" charset="0"/>
              </a:rPr>
              <a:t> =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35</a:t>
            </a:r>
            <a:endParaRPr lang="pt-BR" b="1" dirty="0">
              <a:solidFill>
                <a:srgbClr val="231F20"/>
              </a:solidFill>
              <a:latin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8460C72-2E04-47E9-A768-D0FC4A7C71D4}"/>
              </a:ext>
            </a:extLst>
          </p:cNvPr>
          <p:cNvSpPr/>
          <p:nvPr/>
        </p:nvSpPr>
        <p:spPr>
          <a:xfrm>
            <a:off x="57469" y="1470025"/>
            <a:ext cx="56388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222. Найдите неизвестный множитель: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а)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18 • х = 450          450  18</a:t>
            </a:r>
            <a:r>
              <a:rPr lang="en-US" b="1" dirty="0">
                <a:solidFill>
                  <a:srgbClr val="211D1E"/>
                </a:solidFill>
                <a:latin typeface="Arial" panose="020B0604020202020204" pitchFamily="34" charset="0"/>
              </a:rPr>
              <a:t>          18</a:t>
            </a:r>
            <a:endParaRPr lang="ru-RU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х = 450 : 18          36    25</a:t>
            </a:r>
            <a:r>
              <a:rPr lang="en-US" b="1" dirty="0">
                <a:solidFill>
                  <a:srgbClr val="211D1E"/>
                </a:solidFill>
                <a:latin typeface="Arial" panose="020B0604020202020204" pitchFamily="34" charset="0"/>
              </a:rPr>
              <a:t>           25</a:t>
            </a:r>
            <a:endParaRPr lang="ru-RU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х = 25                     90</a:t>
            </a:r>
            <a:r>
              <a:rPr lang="en-US" b="1" dirty="0">
                <a:solidFill>
                  <a:srgbClr val="211D1E"/>
                </a:solidFill>
                <a:latin typeface="Arial" panose="020B0604020202020204" pitchFamily="34" charset="0"/>
              </a:rPr>
              <a:t>                 90</a:t>
            </a:r>
            <a:endParaRPr lang="ru-RU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18 • 25 = 450           90</a:t>
            </a:r>
            <a:r>
              <a:rPr lang="en-US" b="1" dirty="0">
                <a:solidFill>
                  <a:srgbClr val="211D1E"/>
                </a:solidFill>
                <a:latin typeface="Arial" panose="020B0604020202020204" pitchFamily="34" charset="0"/>
              </a:rPr>
              <a:t>               36</a:t>
            </a:r>
            <a:endParaRPr lang="ru-RU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   450 = 450             0</a:t>
            </a:r>
            <a:r>
              <a:rPr lang="en-US" b="1" dirty="0">
                <a:solidFill>
                  <a:srgbClr val="211D1E"/>
                </a:solidFill>
                <a:latin typeface="Arial" panose="020B0604020202020204" pitchFamily="34" charset="0"/>
              </a:rPr>
              <a:t>               450</a:t>
            </a:r>
            <a:endParaRPr lang="ru-RU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endParaRPr lang="ru-RU" b="1" dirty="0"/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5DD3D303-8853-4355-A9BE-79AED6D5E2DA}"/>
              </a:ext>
            </a:extLst>
          </p:cNvPr>
          <p:cNvCxnSpPr>
            <a:cxnSpLocks/>
          </p:cNvCxnSpPr>
          <p:nvPr/>
        </p:nvCxnSpPr>
        <p:spPr>
          <a:xfrm flipH="1">
            <a:off x="2274887" y="2308225"/>
            <a:ext cx="45720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545C4DFF-DB94-48E4-A4BD-8F157109DE03}"/>
              </a:ext>
            </a:extLst>
          </p:cNvPr>
          <p:cNvCxnSpPr>
            <a:cxnSpLocks/>
          </p:cNvCxnSpPr>
          <p:nvPr/>
        </p:nvCxnSpPr>
        <p:spPr>
          <a:xfrm flipH="1">
            <a:off x="2352484" y="2917825"/>
            <a:ext cx="45720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64814574-83B5-4123-9A85-AB2DE502858B}"/>
              </a:ext>
            </a:extLst>
          </p:cNvPr>
          <p:cNvCxnSpPr/>
          <p:nvPr/>
        </p:nvCxnSpPr>
        <p:spPr>
          <a:xfrm>
            <a:off x="2732087" y="1774825"/>
            <a:ext cx="0" cy="53340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EA002622-6875-4127-BB2D-4F19D6F64E44}"/>
              </a:ext>
            </a:extLst>
          </p:cNvPr>
          <p:cNvCxnSpPr>
            <a:cxnSpLocks/>
          </p:cNvCxnSpPr>
          <p:nvPr/>
        </p:nvCxnSpPr>
        <p:spPr>
          <a:xfrm flipH="1">
            <a:off x="2732087" y="2054651"/>
            <a:ext cx="45720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128D68A-EF01-4BE7-90F4-37580EBDE714}"/>
                  </a:ext>
                </a:extLst>
              </p:cNvPr>
              <p:cNvSpPr txBox="1"/>
              <p:nvPr/>
            </p:nvSpPr>
            <p:spPr>
              <a:xfrm>
                <a:off x="2224656" y="2474526"/>
                <a:ext cx="24205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128D68A-EF01-4BE7-90F4-37580EBDE7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4656" y="2474526"/>
                <a:ext cx="242053" cy="276999"/>
              </a:xfrm>
              <a:prstGeom prst="rect">
                <a:avLst/>
              </a:prstGeom>
              <a:blipFill>
                <a:blip r:embed="rId3"/>
                <a:stretch>
                  <a:fillRect l="-2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346E1F9-F8AB-41DD-B4AE-6A6302C648A4}"/>
                  </a:ext>
                </a:extLst>
              </p:cNvPr>
              <p:cNvSpPr txBox="1"/>
              <p:nvPr/>
            </p:nvSpPr>
            <p:spPr>
              <a:xfrm>
                <a:off x="2083917" y="1886548"/>
                <a:ext cx="26176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346E1F9-F8AB-41DD-B4AE-6A6302C648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3917" y="1886548"/>
                <a:ext cx="261766" cy="2769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3BE59C34-FFDB-4E01-8058-D4687271A0F5}"/>
              </a:ext>
            </a:extLst>
          </p:cNvPr>
          <p:cNvCxnSpPr>
            <a:cxnSpLocks/>
          </p:cNvCxnSpPr>
          <p:nvPr/>
        </p:nvCxnSpPr>
        <p:spPr>
          <a:xfrm flipH="1">
            <a:off x="293687" y="2612504"/>
            <a:ext cx="1446403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DA9168A5-7183-45DB-8357-477C7E9D17BC}"/>
              </a:ext>
            </a:extLst>
          </p:cNvPr>
          <p:cNvCxnSpPr>
            <a:cxnSpLocks/>
          </p:cNvCxnSpPr>
          <p:nvPr/>
        </p:nvCxnSpPr>
        <p:spPr>
          <a:xfrm flipH="1">
            <a:off x="3646487" y="2331634"/>
            <a:ext cx="45720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2EDD30A9-E082-4894-9759-494FA4183C28}"/>
              </a:ext>
            </a:extLst>
          </p:cNvPr>
          <p:cNvCxnSpPr>
            <a:cxnSpLocks/>
          </p:cNvCxnSpPr>
          <p:nvPr/>
        </p:nvCxnSpPr>
        <p:spPr>
          <a:xfrm flipH="1">
            <a:off x="3570287" y="2917825"/>
            <a:ext cx="45720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id="{80BC077D-2250-4B11-84B2-EB5E44652E85}"/>
                  </a:ext>
                </a:extLst>
              </p:cNvPr>
              <p:cNvSpPr/>
              <p:nvPr/>
            </p:nvSpPr>
            <p:spPr>
              <a:xfrm>
                <a:off x="3417887" y="1886548"/>
                <a:ext cx="3048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id="{80BC077D-2250-4B11-84B2-EB5E44652E8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7887" y="1886548"/>
                <a:ext cx="304800" cy="369332"/>
              </a:xfrm>
              <a:prstGeom prst="rect">
                <a:avLst/>
              </a:prstGeom>
              <a:blipFill>
                <a:blip r:embed="rId5"/>
                <a:stretch>
                  <a:fillRect r="-6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D836D09-7EB0-403B-9384-E009B7416052}"/>
                  </a:ext>
                </a:extLst>
              </p:cNvPr>
              <p:cNvSpPr txBox="1"/>
              <p:nvPr/>
            </p:nvSpPr>
            <p:spPr>
              <a:xfrm>
                <a:off x="3427548" y="2448353"/>
                <a:ext cx="29334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D836D09-7EB0-403B-9384-E009B74160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7548" y="2448353"/>
                <a:ext cx="293349" cy="276999"/>
              </a:xfrm>
              <a:prstGeom prst="rect">
                <a:avLst/>
              </a:prstGeom>
              <a:blipFill>
                <a:blip r:embed="rId6"/>
                <a:stretch>
                  <a:fillRect l="-12500" b="-88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841305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5767387" cy="39532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16397"/>
            <a:ext cx="4900931" cy="386828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ПОУПРАЖНЯЕМСЯ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8460C72-2E04-47E9-A768-D0FC4A7C71D4}"/>
              </a:ext>
            </a:extLst>
          </p:cNvPr>
          <p:cNvSpPr/>
          <p:nvPr/>
        </p:nvSpPr>
        <p:spPr>
          <a:xfrm>
            <a:off x="64293" y="395321"/>
            <a:ext cx="570309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б)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23 • y = 2</a:t>
            </a:r>
            <a:r>
              <a:rPr lang="en-US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346                    2346   23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у = 2346 : 23                     23      102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у = 102                                 46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23 • 102 = 2346                     46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    2346 = 2346                       0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в)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25 • a = 20</a:t>
            </a:r>
            <a:r>
              <a:rPr lang="en-US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200                   20200   25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а = 20 200 : 25                  200       808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а = 808                                  200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25 • 808 = 20200                      200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                                                  0</a:t>
            </a:r>
            <a:endParaRPr lang="ru-RU" b="1" dirty="0"/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67571DA4-CD67-455F-A837-D5338C96D1ED}"/>
              </a:ext>
            </a:extLst>
          </p:cNvPr>
          <p:cNvCxnSpPr>
            <a:cxnSpLocks/>
          </p:cNvCxnSpPr>
          <p:nvPr/>
        </p:nvCxnSpPr>
        <p:spPr>
          <a:xfrm flipH="1">
            <a:off x="3113087" y="1012825"/>
            <a:ext cx="671275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BB40BC02-E0D0-4056-A70A-C7DBE62E2E33}"/>
              </a:ext>
            </a:extLst>
          </p:cNvPr>
          <p:cNvCxnSpPr>
            <a:cxnSpLocks/>
          </p:cNvCxnSpPr>
          <p:nvPr/>
        </p:nvCxnSpPr>
        <p:spPr>
          <a:xfrm flipH="1">
            <a:off x="3798887" y="708025"/>
            <a:ext cx="45720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63374775-46C8-421B-BEEF-98B19514C346}"/>
              </a:ext>
            </a:extLst>
          </p:cNvPr>
          <p:cNvCxnSpPr>
            <a:cxnSpLocks/>
          </p:cNvCxnSpPr>
          <p:nvPr/>
        </p:nvCxnSpPr>
        <p:spPr>
          <a:xfrm flipH="1">
            <a:off x="3189287" y="1546225"/>
            <a:ext cx="45720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492DB7AC-4DF8-4593-AA52-E808517A6144}"/>
              </a:ext>
            </a:extLst>
          </p:cNvPr>
          <p:cNvCxnSpPr>
            <a:cxnSpLocks/>
          </p:cNvCxnSpPr>
          <p:nvPr/>
        </p:nvCxnSpPr>
        <p:spPr>
          <a:xfrm flipH="1">
            <a:off x="3189287" y="2384425"/>
            <a:ext cx="740911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22EE520B-1FE5-4168-8862-B9B1785B70BE}"/>
              </a:ext>
            </a:extLst>
          </p:cNvPr>
          <p:cNvCxnSpPr>
            <a:cxnSpLocks/>
          </p:cNvCxnSpPr>
          <p:nvPr/>
        </p:nvCxnSpPr>
        <p:spPr>
          <a:xfrm flipH="1">
            <a:off x="3951287" y="2079625"/>
            <a:ext cx="45720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5BB4533D-0876-4D00-BC5B-17482E5A8654}"/>
              </a:ext>
            </a:extLst>
          </p:cNvPr>
          <p:cNvCxnSpPr>
            <a:cxnSpLocks/>
          </p:cNvCxnSpPr>
          <p:nvPr/>
        </p:nvCxnSpPr>
        <p:spPr>
          <a:xfrm flipH="1">
            <a:off x="3327162" y="2917825"/>
            <a:ext cx="45720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66162FF9-64F6-44F8-9B13-BAD2A936E515}"/>
              </a:ext>
            </a:extLst>
          </p:cNvPr>
          <p:cNvCxnSpPr>
            <a:cxnSpLocks/>
          </p:cNvCxnSpPr>
          <p:nvPr/>
        </p:nvCxnSpPr>
        <p:spPr>
          <a:xfrm flipH="1">
            <a:off x="369887" y="1241425"/>
            <a:ext cx="167640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2B431E55-455B-4972-B176-E5DCAD52312E}"/>
              </a:ext>
            </a:extLst>
          </p:cNvPr>
          <p:cNvCxnSpPr>
            <a:cxnSpLocks/>
          </p:cNvCxnSpPr>
          <p:nvPr/>
        </p:nvCxnSpPr>
        <p:spPr>
          <a:xfrm flipH="1">
            <a:off x="293687" y="2613025"/>
            <a:ext cx="167640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8F39207A-131B-41C6-8EE7-F0C5CC3EDA57}"/>
              </a:ext>
            </a:extLst>
          </p:cNvPr>
          <p:cNvCxnSpPr/>
          <p:nvPr/>
        </p:nvCxnSpPr>
        <p:spPr>
          <a:xfrm>
            <a:off x="3784362" y="479425"/>
            <a:ext cx="0" cy="53340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EEB38045-581D-4293-B11B-B18141E2611D}"/>
              </a:ext>
            </a:extLst>
          </p:cNvPr>
          <p:cNvCxnSpPr/>
          <p:nvPr/>
        </p:nvCxnSpPr>
        <p:spPr>
          <a:xfrm>
            <a:off x="3930198" y="1851025"/>
            <a:ext cx="0" cy="53340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54139E62-1C5F-4CAD-949A-61F75B79A923}"/>
                  </a:ext>
                </a:extLst>
              </p:cNvPr>
              <p:cNvSpPr txBox="1"/>
              <p:nvPr/>
            </p:nvSpPr>
            <p:spPr>
              <a:xfrm>
                <a:off x="2883693" y="572416"/>
                <a:ext cx="26176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54139E62-1C5F-4CAD-949A-61F75B79A9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3693" y="572416"/>
                <a:ext cx="261766" cy="27699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379680BE-0C6F-4DE1-A544-DA224DB967F3}"/>
                  </a:ext>
                </a:extLst>
              </p:cNvPr>
              <p:cNvSpPr txBox="1"/>
              <p:nvPr/>
            </p:nvSpPr>
            <p:spPr>
              <a:xfrm>
                <a:off x="3113087" y="1116825"/>
                <a:ext cx="26176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379680BE-0C6F-4DE1-A544-DA224DB967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3087" y="1116825"/>
                <a:ext cx="261766" cy="2769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234D877A-54E9-4399-82D9-B5F62843DFE8}"/>
                  </a:ext>
                </a:extLst>
              </p:cNvPr>
              <p:cNvSpPr txBox="1"/>
              <p:nvPr/>
            </p:nvSpPr>
            <p:spPr>
              <a:xfrm>
                <a:off x="2955642" y="1917964"/>
                <a:ext cx="26176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234D877A-54E9-4399-82D9-B5F62843DF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5642" y="1917964"/>
                <a:ext cx="261766" cy="2769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324D98F-617E-4C3A-BA88-AD2DDD6ABD95}"/>
                  </a:ext>
                </a:extLst>
              </p:cNvPr>
              <p:cNvSpPr txBox="1"/>
              <p:nvPr/>
            </p:nvSpPr>
            <p:spPr>
              <a:xfrm>
                <a:off x="3145459" y="2493072"/>
                <a:ext cx="26176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324D98F-617E-4C3A-BA88-AD2DDD6ABD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5459" y="2493072"/>
                <a:ext cx="261766" cy="27699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3397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5767387" cy="39532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16397"/>
            <a:ext cx="4900931" cy="386828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ПОУПРАЖНЯЕМСЯ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395AAF3-5476-4BA0-B8B5-7DD71F6AAED1}"/>
              </a:ext>
            </a:extLst>
          </p:cNvPr>
          <p:cNvSpPr/>
          <p:nvPr/>
        </p:nvSpPr>
        <p:spPr>
          <a:xfrm>
            <a:off x="293687" y="419622"/>
            <a:ext cx="50292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г)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356 • n = 542 544                    542544  356</a:t>
            </a:r>
          </a:p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211D1E"/>
                </a:solidFill>
                <a:latin typeface="Arial" panose="020B0604020202020204" pitchFamily="34" charset="0"/>
              </a:rPr>
              <a:t>n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= 542 544 : 356                       356       1524</a:t>
            </a:r>
            <a:endParaRPr lang="ru-RU" sz="1600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211D1E"/>
                </a:solidFill>
                <a:latin typeface="Arial" panose="020B0604020202020204" pitchFamily="34" charset="0"/>
              </a:rPr>
              <a:t>n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= 1 524                                     1865 </a:t>
            </a:r>
          </a:p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356 • 1 524 = 542 544                 1780</a:t>
            </a:r>
          </a:p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 542 544 = 542 544                     854</a:t>
            </a:r>
          </a:p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                                                    712</a:t>
            </a:r>
          </a:p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                                                    1424</a:t>
            </a:r>
          </a:p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                                                    1424</a:t>
            </a:r>
          </a:p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                                                          0</a:t>
            </a:r>
            <a:endParaRPr lang="ru-RU" dirty="0"/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5D8F062F-7F56-4A7B-9CED-A3B9D403C3A9}"/>
              </a:ext>
            </a:extLst>
          </p:cNvPr>
          <p:cNvCxnSpPr>
            <a:cxnSpLocks/>
          </p:cNvCxnSpPr>
          <p:nvPr/>
        </p:nvCxnSpPr>
        <p:spPr>
          <a:xfrm flipH="1">
            <a:off x="3722688" y="1012825"/>
            <a:ext cx="761999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428A69F1-EF4D-4B5E-B7BB-8AE7C601B356}"/>
              </a:ext>
            </a:extLst>
          </p:cNvPr>
          <p:cNvCxnSpPr>
            <a:cxnSpLocks/>
          </p:cNvCxnSpPr>
          <p:nvPr/>
        </p:nvCxnSpPr>
        <p:spPr>
          <a:xfrm flipH="1">
            <a:off x="4484687" y="708025"/>
            <a:ext cx="533399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FD490CE8-3F58-415A-9EF4-DF7E814A1AE4}"/>
              </a:ext>
            </a:extLst>
          </p:cNvPr>
          <p:cNvCxnSpPr>
            <a:cxnSpLocks/>
          </p:cNvCxnSpPr>
          <p:nvPr/>
        </p:nvCxnSpPr>
        <p:spPr>
          <a:xfrm flipH="1">
            <a:off x="3759862" y="1546225"/>
            <a:ext cx="671275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5C3F0CFF-7FE4-400D-98B1-F6CB60AA6C51}"/>
              </a:ext>
            </a:extLst>
          </p:cNvPr>
          <p:cNvCxnSpPr>
            <a:cxnSpLocks/>
          </p:cNvCxnSpPr>
          <p:nvPr/>
        </p:nvCxnSpPr>
        <p:spPr>
          <a:xfrm flipH="1">
            <a:off x="3972279" y="2689225"/>
            <a:ext cx="671275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82D66DF0-6218-4152-BC85-B55D6D6B3B74}"/>
              </a:ext>
            </a:extLst>
          </p:cNvPr>
          <p:cNvCxnSpPr>
            <a:cxnSpLocks/>
          </p:cNvCxnSpPr>
          <p:nvPr/>
        </p:nvCxnSpPr>
        <p:spPr>
          <a:xfrm flipH="1">
            <a:off x="3972279" y="2079625"/>
            <a:ext cx="671275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A984AB1E-7BE4-4EF7-9296-3058E0BF6B4A}"/>
              </a:ext>
            </a:extLst>
          </p:cNvPr>
          <p:cNvCxnSpPr>
            <a:cxnSpLocks/>
          </p:cNvCxnSpPr>
          <p:nvPr/>
        </p:nvCxnSpPr>
        <p:spPr>
          <a:xfrm flipH="1">
            <a:off x="446088" y="1317625"/>
            <a:ext cx="2133599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1529FCEA-03E3-474D-90A8-26822807EF3D}"/>
              </a:ext>
            </a:extLst>
          </p:cNvPr>
          <p:cNvCxnSpPr/>
          <p:nvPr/>
        </p:nvCxnSpPr>
        <p:spPr>
          <a:xfrm>
            <a:off x="4484687" y="479425"/>
            <a:ext cx="0" cy="53340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4DDA149-487F-4D8C-9CEA-C08DA967B73E}"/>
                  </a:ext>
                </a:extLst>
              </p:cNvPr>
              <p:cNvSpPr txBox="1"/>
              <p:nvPr/>
            </p:nvSpPr>
            <p:spPr>
              <a:xfrm>
                <a:off x="3488478" y="584343"/>
                <a:ext cx="26176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4DDA149-487F-4D8C-9CEA-C08DA967B7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8478" y="584343"/>
                <a:ext cx="261766" cy="27699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602AD76-D6B5-4D61-BB56-DB346D131DC7}"/>
                  </a:ext>
                </a:extLst>
              </p:cNvPr>
              <p:cNvSpPr txBox="1"/>
              <p:nvPr/>
            </p:nvSpPr>
            <p:spPr>
              <a:xfrm>
                <a:off x="3454192" y="1089025"/>
                <a:ext cx="26176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602AD76-D6B5-4D61-BB56-DB346D131D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4192" y="1089025"/>
                <a:ext cx="261766" cy="2769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656A8D8-5E44-414C-BAD4-3BFA84A2E9B2}"/>
                  </a:ext>
                </a:extLst>
              </p:cNvPr>
              <p:cNvSpPr txBox="1"/>
              <p:nvPr/>
            </p:nvSpPr>
            <p:spPr>
              <a:xfrm>
                <a:off x="3759862" y="1674426"/>
                <a:ext cx="26176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656A8D8-5E44-414C-BAD4-3BFA84A2E9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9862" y="1674426"/>
                <a:ext cx="261766" cy="2769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9B6035D-C4C9-4F8C-B2E0-EA3BBB1E2242}"/>
                  </a:ext>
                </a:extLst>
              </p:cNvPr>
              <p:cNvSpPr txBox="1"/>
              <p:nvPr/>
            </p:nvSpPr>
            <p:spPr>
              <a:xfrm>
                <a:off x="3833733" y="2214697"/>
                <a:ext cx="26176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9B6035D-C4C9-4F8C-B2E0-EA3BBB1E22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3733" y="2214697"/>
                <a:ext cx="261766" cy="27699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43671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5767387" cy="39532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8493"/>
            <a:ext cx="4900931" cy="386828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ПОУПРАЖНЯЕМСЯ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87B58C0-94C5-4EC7-ABDE-9EC655EAF50D}"/>
              </a:ext>
            </a:extLst>
          </p:cNvPr>
          <p:cNvSpPr/>
          <p:nvPr/>
        </p:nvSpPr>
        <p:spPr>
          <a:xfrm>
            <a:off x="82321" y="708025"/>
            <a:ext cx="568305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223. Найдите неизвестное делимое: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а)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х : 4 = 207  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б)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y : 5 = 616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в)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a : 29 = 31       31</a:t>
            </a:r>
          </a:p>
          <a:p>
            <a:pPr algn="just"/>
            <a:r>
              <a:rPr lang="ru-RU" dirty="0">
                <a:solidFill>
                  <a:srgbClr val="211D1E"/>
                </a:solidFill>
                <a:latin typeface="Arial" panose="020B0604020202020204" pitchFamily="34" charset="0"/>
              </a:rPr>
              <a:t>    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х = 207 • 4        у = 616 • 5        а = 31 • 29       29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х = 828             у = 3080            а = 899          279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х : 4 = 828   3080 : 5 = 616   899 : 29 = 31     62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828 = 828      616 = 616           31 = 31            899</a:t>
            </a:r>
          </a:p>
          <a:p>
            <a:pPr algn="just"/>
            <a:endParaRPr lang="ru-RU" dirty="0">
              <a:solidFill>
                <a:srgbClr val="211D1E"/>
              </a:solidFill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F93CC3E1-44CF-4DD0-838C-BA8A65B0519A}"/>
                  </a:ext>
                </a:extLst>
              </p:cNvPr>
              <p:cNvSpPr/>
              <p:nvPr/>
            </p:nvSpPr>
            <p:spPr>
              <a:xfrm>
                <a:off x="4941887" y="1089025"/>
                <a:ext cx="3048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F93CC3E1-44CF-4DD0-838C-BA8A65B0519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1887" y="1089025"/>
                <a:ext cx="304800" cy="369332"/>
              </a:xfrm>
              <a:prstGeom prst="rect">
                <a:avLst/>
              </a:prstGeom>
              <a:blipFill>
                <a:blip r:embed="rId3"/>
                <a:stretch>
                  <a:fillRect r="-6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097E7014-CC8E-4440-9DA1-DA44379B9715}"/>
              </a:ext>
            </a:extLst>
          </p:cNvPr>
          <p:cNvCxnSpPr>
            <a:cxnSpLocks/>
          </p:cNvCxnSpPr>
          <p:nvPr/>
        </p:nvCxnSpPr>
        <p:spPr>
          <a:xfrm flipH="1">
            <a:off x="446088" y="1851025"/>
            <a:ext cx="1066799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E013EE9A-B156-43F6-A80D-49FC9590CEBB}"/>
              </a:ext>
            </a:extLst>
          </p:cNvPr>
          <p:cNvCxnSpPr>
            <a:cxnSpLocks/>
          </p:cNvCxnSpPr>
          <p:nvPr/>
        </p:nvCxnSpPr>
        <p:spPr>
          <a:xfrm flipH="1">
            <a:off x="1741488" y="1828600"/>
            <a:ext cx="1447799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2F05E975-77D9-4D6C-A306-05E56228BDAB}"/>
              </a:ext>
            </a:extLst>
          </p:cNvPr>
          <p:cNvCxnSpPr>
            <a:cxnSpLocks/>
          </p:cNvCxnSpPr>
          <p:nvPr/>
        </p:nvCxnSpPr>
        <p:spPr>
          <a:xfrm flipH="1">
            <a:off x="3417890" y="1828600"/>
            <a:ext cx="1295397" cy="27912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25EF7576-4EDD-471F-98D8-C8CE15CCCB0F}"/>
              </a:ext>
            </a:extLst>
          </p:cNvPr>
          <p:cNvCxnSpPr>
            <a:cxnSpLocks/>
          </p:cNvCxnSpPr>
          <p:nvPr/>
        </p:nvCxnSpPr>
        <p:spPr>
          <a:xfrm flipH="1">
            <a:off x="5094287" y="1546225"/>
            <a:ext cx="45720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A06DE2B4-C0CC-4E2B-89CE-D4FBA65E4480}"/>
              </a:ext>
            </a:extLst>
          </p:cNvPr>
          <p:cNvCxnSpPr>
            <a:cxnSpLocks/>
          </p:cNvCxnSpPr>
          <p:nvPr/>
        </p:nvCxnSpPr>
        <p:spPr>
          <a:xfrm flipH="1">
            <a:off x="5074324" y="2079625"/>
            <a:ext cx="45720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F1CBF96-BFF1-4911-AAA1-7149FE124858}"/>
                  </a:ext>
                </a:extLst>
              </p:cNvPr>
              <p:cNvSpPr txBox="1"/>
              <p:nvPr/>
            </p:nvSpPr>
            <p:spPr>
              <a:xfrm>
                <a:off x="4868264" y="1674426"/>
                <a:ext cx="22602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F1CBF96-BFF1-4911-AAA1-7149FE1248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8264" y="1674426"/>
                <a:ext cx="226023" cy="276999"/>
              </a:xfrm>
              <a:prstGeom prst="rect">
                <a:avLst/>
              </a:prstGeom>
              <a:blipFill>
                <a:blip r:embed="rId4"/>
                <a:stretch>
                  <a:fillRect l="-24324" r="-18919" b="-88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961632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15215</TotalTime>
  <Words>854</Words>
  <Application>Microsoft Office PowerPoint</Application>
  <PresentationFormat>Произвольный</PresentationFormat>
  <Paragraphs>148</Paragraphs>
  <Slides>12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Cambria Math</vt:lpstr>
      <vt:lpstr>Times New Roman</vt:lpstr>
      <vt:lpstr>Trebuchet MS</vt:lpstr>
      <vt:lpstr>Wingdings 3</vt:lpstr>
      <vt:lpstr>Грань</vt:lpstr>
      <vt:lpstr>МАТЕМАТИКА</vt:lpstr>
      <vt:lpstr>ЗАДАНИЯ ДЛЯ САМОСТОЯТЕЛЬНОЙ РАБОТЫ</vt:lpstr>
      <vt:lpstr>НАХОЖДЕНИЕ НЕИЗВЕСТНОГО МНОЖИТЕЛЯ</vt:lpstr>
      <vt:lpstr>НАХОЖДЕНИЕ НЕИЗВЕСТНОГО ДЕЛИМОГО</vt:lpstr>
      <vt:lpstr>НАХОЖДЕНИЕ НЕИЗВЕСТНОГО ДЕЛИТЕЛЯ</vt:lpstr>
      <vt:lpstr>ПОУПРАЖНЯЕМСЯ</vt:lpstr>
      <vt:lpstr>ПОУПРАЖНЯЕМСЯ</vt:lpstr>
      <vt:lpstr>ПОУПРАЖНЯЕМСЯ</vt:lpstr>
      <vt:lpstr>ПОУПРАЖНЯЕМСЯ</vt:lpstr>
      <vt:lpstr>ПРИМЕНЯЕМ</vt:lpstr>
      <vt:lpstr>ПРИМЕНЯЕМ</vt:lpstr>
      <vt:lpstr>ЗАДАНИЯ ДЛЯ САМОСТОЯТЕЛЬНОЙ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1153</cp:revision>
  <cp:lastPrinted>2020-09-30T03:25:16Z</cp:lastPrinted>
  <dcterms:created xsi:type="dcterms:W3CDTF">2020-04-09T07:32:19Z</dcterms:created>
  <dcterms:modified xsi:type="dcterms:W3CDTF">2020-10-03T04:09:09Z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