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9"/>
  </p:notesMasterIdLst>
  <p:handoutMasterIdLst>
    <p:handoutMasterId r:id="rId20"/>
  </p:handoutMasterIdLst>
  <p:sldIdLst>
    <p:sldId id="528" r:id="rId2"/>
    <p:sldId id="564" r:id="rId3"/>
    <p:sldId id="563" r:id="rId4"/>
    <p:sldId id="565" r:id="rId5"/>
    <p:sldId id="545" r:id="rId6"/>
    <p:sldId id="555" r:id="rId7"/>
    <p:sldId id="568" r:id="rId8"/>
    <p:sldId id="566" r:id="rId9"/>
    <p:sldId id="567" r:id="rId10"/>
    <p:sldId id="574" r:id="rId11"/>
    <p:sldId id="576" r:id="rId12"/>
    <p:sldId id="570" r:id="rId13"/>
    <p:sldId id="572" r:id="rId14"/>
    <p:sldId id="571" r:id="rId15"/>
    <p:sldId id="569" r:id="rId16"/>
    <p:sldId id="573" r:id="rId17"/>
    <p:sldId id="480" r:id="rId18"/>
  </p:sldIdLst>
  <p:sldSz cx="5768975" cy="3244850"/>
  <p:notesSz cx="9866313" cy="6735763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DFDBB"/>
    <a:srgbClr val="FFCCCC"/>
    <a:srgbClr val="7C84D2"/>
    <a:srgbClr val="03012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7365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7411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92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5648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8670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4203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8999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837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62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454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103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320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681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43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505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1888" y="250825"/>
            <a:ext cx="33303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67235" y="1313279"/>
            <a:ext cx="2858282" cy="113492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РЕШЕНИЕ БОЛЕЕ СЛОЖНЫХ ЗАДАЧ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44409" y="1396916"/>
            <a:ext cx="277878" cy="9875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617989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87" y="299292"/>
            <a:ext cx="481781" cy="488472"/>
          </a:xfrm>
          <a:prstGeom prst="rect">
            <a:avLst/>
          </a:prstGeom>
        </p:spPr>
      </p:pic>
      <p:pic>
        <p:nvPicPr>
          <p:cNvPr id="12" name="Picture 2" descr="Смешные рисунки на тему математика | school-59.ru">
            <a:extLst>
              <a:ext uri="{FF2B5EF4-FFF2-40B4-BE49-F238E27FC236}">
                <a16:creationId xmlns:a16="http://schemas.microsoft.com/office/drawing/2014/main" id="{E5367C99-6489-4C16-8B56-05C7046BA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169" y="1153094"/>
            <a:ext cx="2003947" cy="168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FF53E61-582B-47BC-B3AE-4473A6337221}"/>
              </a:ext>
            </a:extLst>
          </p:cNvPr>
          <p:cNvSpPr/>
          <p:nvPr/>
        </p:nvSpPr>
        <p:spPr>
          <a:xfrm>
            <a:off x="607042" y="411447"/>
            <a:ext cx="4553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Решить задачу с помощью уравнения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FA1FE54-F102-4700-8B6F-DA9D503A4462}"/>
              </a:ext>
            </a:extLst>
          </p:cNvPr>
          <p:cNvSpPr/>
          <p:nvPr/>
        </p:nvSpPr>
        <p:spPr>
          <a:xfrm>
            <a:off x="34640" y="716993"/>
            <a:ext cx="556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314.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Смешали 5 частей воды и 2 части соли. Сколько соли понадобится, чтобы получить 14 кг раствора? </a:t>
            </a:r>
          </a:p>
        </p:txBody>
      </p:sp>
      <p:pic>
        <p:nvPicPr>
          <p:cNvPr id="7170" name="Picture 2" descr="Три стакана воды со льдом | Премиум векторы">
            <a:extLst>
              <a:ext uri="{FF2B5EF4-FFF2-40B4-BE49-F238E27FC236}">
                <a16:creationId xmlns:a16="http://schemas.microsoft.com/office/drawing/2014/main" id="{BF64447B-485C-4C28-99EC-46B5D37121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97" t="30913" r="33857"/>
          <a:stretch/>
        </p:blipFill>
        <p:spPr bwMode="auto">
          <a:xfrm>
            <a:off x="4560887" y="1317627"/>
            <a:ext cx="1036353" cy="1927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FA97D3BA-F640-4E15-B199-AB720C882FEE}"/>
              </a:ext>
            </a:extLst>
          </p:cNvPr>
          <p:cNvCxnSpPr>
            <a:cxnSpLocks/>
          </p:cNvCxnSpPr>
          <p:nvPr/>
        </p:nvCxnSpPr>
        <p:spPr>
          <a:xfrm>
            <a:off x="4408487" y="2536825"/>
            <a:ext cx="114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BD78E80C-28E1-4FFF-BC88-E19257C6FE00}"/>
              </a:ext>
            </a:extLst>
          </p:cNvPr>
          <p:cNvCxnSpPr>
            <a:cxnSpLocks/>
          </p:cNvCxnSpPr>
          <p:nvPr/>
        </p:nvCxnSpPr>
        <p:spPr>
          <a:xfrm>
            <a:off x="4408487" y="2689225"/>
            <a:ext cx="114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FAFF4149-2E2E-4E4C-8381-68C438CF3F41}"/>
              </a:ext>
            </a:extLst>
          </p:cNvPr>
          <p:cNvCxnSpPr>
            <a:cxnSpLocks/>
          </p:cNvCxnSpPr>
          <p:nvPr/>
        </p:nvCxnSpPr>
        <p:spPr>
          <a:xfrm>
            <a:off x="4408487" y="2841625"/>
            <a:ext cx="114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AB12F819-7980-41A4-917B-267BD6833942}"/>
              </a:ext>
            </a:extLst>
          </p:cNvPr>
          <p:cNvCxnSpPr>
            <a:cxnSpLocks/>
          </p:cNvCxnSpPr>
          <p:nvPr/>
        </p:nvCxnSpPr>
        <p:spPr>
          <a:xfrm>
            <a:off x="4408487" y="2994025"/>
            <a:ext cx="114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B1B0302E-4938-48AD-B850-EAFB95442C53}"/>
              </a:ext>
            </a:extLst>
          </p:cNvPr>
          <p:cNvCxnSpPr>
            <a:cxnSpLocks/>
          </p:cNvCxnSpPr>
          <p:nvPr/>
        </p:nvCxnSpPr>
        <p:spPr>
          <a:xfrm>
            <a:off x="4408487" y="2384425"/>
            <a:ext cx="114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1A04C77A-B385-422C-A89C-28EEC1C686C3}"/>
              </a:ext>
            </a:extLst>
          </p:cNvPr>
          <p:cNvCxnSpPr>
            <a:cxnSpLocks/>
          </p:cNvCxnSpPr>
          <p:nvPr/>
        </p:nvCxnSpPr>
        <p:spPr>
          <a:xfrm>
            <a:off x="4408487" y="2079625"/>
            <a:ext cx="11430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266506B7-AE18-47E7-85AC-69760EDCC6DC}"/>
              </a:ext>
            </a:extLst>
          </p:cNvPr>
          <p:cNvCxnSpPr>
            <a:cxnSpLocks/>
          </p:cNvCxnSpPr>
          <p:nvPr/>
        </p:nvCxnSpPr>
        <p:spPr>
          <a:xfrm>
            <a:off x="4408487" y="2232025"/>
            <a:ext cx="11430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Левая фигурная скобка 10">
            <a:extLst>
              <a:ext uri="{FF2B5EF4-FFF2-40B4-BE49-F238E27FC236}">
                <a16:creationId xmlns:a16="http://schemas.microsoft.com/office/drawing/2014/main" id="{3D481CBE-DE40-46A2-8DAC-8FECBABB1A2C}"/>
              </a:ext>
            </a:extLst>
          </p:cNvPr>
          <p:cNvSpPr/>
          <p:nvPr/>
        </p:nvSpPr>
        <p:spPr>
          <a:xfrm>
            <a:off x="4165493" y="2416104"/>
            <a:ext cx="228600" cy="7375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D03C38C-BC6A-4493-8B0A-6BFB07A8854A}"/>
              </a:ext>
            </a:extLst>
          </p:cNvPr>
          <p:cNvCxnSpPr>
            <a:cxnSpLocks/>
          </p:cNvCxnSpPr>
          <p:nvPr/>
        </p:nvCxnSpPr>
        <p:spPr>
          <a:xfrm>
            <a:off x="4408487" y="3146425"/>
            <a:ext cx="1143000" cy="40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Левая фигурная скобка 20">
            <a:extLst>
              <a:ext uri="{FF2B5EF4-FFF2-40B4-BE49-F238E27FC236}">
                <a16:creationId xmlns:a16="http://schemas.microsoft.com/office/drawing/2014/main" id="{B9226610-9D77-47C6-A1B0-A358F8A5C9E3}"/>
              </a:ext>
            </a:extLst>
          </p:cNvPr>
          <p:cNvSpPr/>
          <p:nvPr/>
        </p:nvSpPr>
        <p:spPr>
          <a:xfrm>
            <a:off x="4152377" y="2090770"/>
            <a:ext cx="228600" cy="30480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BA5B495-608E-4CA8-8DD2-C179022C3776}"/>
              </a:ext>
            </a:extLst>
          </p:cNvPr>
          <p:cNvSpPr/>
          <p:nvPr/>
        </p:nvSpPr>
        <p:spPr>
          <a:xfrm>
            <a:off x="3954937" y="260018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5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9E4880E-DA92-49E7-B35F-B9932218975A}"/>
              </a:ext>
            </a:extLst>
          </p:cNvPr>
          <p:cNvSpPr/>
          <p:nvPr/>
        </p:nvSpPr>
        <p:spPr>
          <a:xfrm>
            <a:off x="3934495" y="2046772"/>
            <a:ext cx="312906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1" name="Левая фигурная скобка 30">
            <a:extLst>
              <a:ext uri="{FF2B5EF4-FFF2-40B4-BE49-F238E27FC236}">
                <a16:creationId xmlns:a16="http://schemas.microsoft.com/office/drawing/2014/main" id="{4D4C385C-1792-49CC-BBF4-4A24CEEBBE0D}"/>
              </a:ext>
            </a:extLst>
          </p:cNvPr>
          <p:cNvSpPr/>
          <p:nvPr/>
        </p:nvSpPr>
        <p:spPr>
          <a:xfrm>
            <a:off x="3722687" y="2046772"/>
            <a:ext cx="152400" cy="109965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87D29129-A2E0-47CA-8D59-4E6802AE525A}"/>
              </a:ext>
            </a:extLst>
          </p:cNvPr>
          <p:cNvSpPr/>
          <p:nvPr/>
        </p:nvSpPr>
        <p:spPr>
          <a:xfrm>
            <a:off x="3091382" y="2384425"/>
            <a:ext cx="716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14 кг</a:t>
            </a: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5086A0C4-E75B-4305-B228-74C3C6454C32}"/>
              </a:ext>
            </a:extLst>
          </p:cNvPr>
          <p:cNvSpPr/>
          <p:nvPr/>
        </p:nvSpPr>
        <p:spPr>
          <a:xfrm>
            <a:off x="139943" y="1747847"/>
            <a:ext cx="21423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х кг – вес 1 части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5х кг – вес воды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2х кг – вес соли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4" name="Правая фигурная скобка 33">
            <a:extLst>
              <a:ext uri="{FF2B5EF4-FFF2-40B4-BE49-F238E27FC236}">
                <a16:creationId xmlns:a16="http://schemas.microsoft.com/office/drawing/2014/main" id="{8CDCD983-9AA9-4EC7-8151-0987B25E0E73}"/>
              </a:ext>
            </a:extLst>
          </p:cNvPr>
          <p:cNvSpPr/>
          <p:nvPr/>
        </p:nvSpPr>
        <p:spPr>
          <a:xfrm>
            <a:off x="2112402" y="2104715"/>
            <a:ext cx="232984" cy="475804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8D95D36-A396-4A9E-BEEE-AEF8292F27E4}"/>
              </a:ext>
            </a:extLst>
          </p:cNvPr>
          <p:cNvSpPr/>
          <p:nvPr/>
        </p:nvSpPr>
        <p:spPr>
          <a:xfrm>
            <a:off x="2266853" y="2142665"/>
            <a:ext cx="914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14 кг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676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5086A0C4-E75B-4305-B228-74C3C6454C32}"/>
              </a:ext>
            </a:extLst>
          </p:cNvPr>
          <p:cNvSpPr/>
          <p:nvPr/>
        </p:nvSpPr>
        <p:spPr>
          <a:xfrm>
            <a:off x="124489" y="451116"/>
            <a:ext cx="542699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х кг – вес 1 части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5х кг – вес воды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2х кг – вес соли</a:t>
            </a: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1) 5х + 2х = 14</a:t>
            </a:r>
          </a:p>
          <a:p>
            <a:r>
              <a:rPr lang="ru-RU" b="1" dirty="0">
                <a:latin typeface="Arial" panose="020B0604020202020204" pitchFamily="34" charset="0"/>
              </a:rPr>
              <a:t>7х = 14         2) 2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2 = 4 (кг) - соли</a:t>
            </a:r>
            <a:r>
              <a:rPr lang="ru-RU" b="1" dirty="0">
                <a:latin typeface="Arial" panose="020B0604020202020204" pitchFamily="34" charset="0"/>
              </a:rPr>
              <a:t> </a:t>
            </a:r>
          </a:p>
          <a:p>
            <a:r>
              <a:rPr lang="ru-RU" b="1" dirty="0">
                <a:latin typeface="Arial" panose="020B0604020202020204" pitchFamily="34" charset="0"/>
              </a:rPr>
              <a:t>х = 14 : 7</a:t>
            </a:r>
          </a:p>
          <a:p>
            <a:r>
              <a:rPr lang="ru-RU" b="1" dirty="0">
                <a:latin typeface="Arial" panose="020B0604020202020204" pitchFamily="34" charset="0"/>
              </a:rPr>
              <a:t>х = 2 (кг) – 1 часть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надо взять 4 кг соли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4" name="Правая фигурная скобка 33">
            <a:extLst>
              <a:ext uri="{FF2B5EF4-FFF2-40B4-BE49-F238E27FC236}">
                <a16:creationId xmlns:a16="http://schemas.microsoft.com/office/drawing/2014/main" id="{8CDCD983-9AA9-4EC7-8151-0987B25E0E73}"/>
              </a:ext>
            </a:extLst>
          </p:cNvPr>
          <p:cNvSpPr/>
          <p:nvPr/>
        </p:nvSpPr>
        <p:spPr>
          <a:xfrm>
            <a:off x="2121604" y="854988"/>
            <a:ext cx="232984" cy="475804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8D95D36-A396-4A9E-BEEE-AEF8292F27E4}"/>
              </a:ext>
            </a:extLst>
          </p:cNvPr>
          <p:cNvSpPr/>
          <p:nvPr/>
        </p:nvSpPr>
        <p:spPr>
          <a:xfrm>
            <a:off x="2265855" y="908224"/>
            <a:ext cx="914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14 кг</a:t>
            </a:r>
            <a:endParaRPr lang="ru-RU" dirty="0"/>
          </a:p>
        </p:txBody>
      </p:sp>
      <p:pic>
        <p:nvPicPr>
          <p:cNvPr id="9220" name="Picture 4" descr="указка">
            <a:extLst>
              <a:ext uri="{FF2B5EF4-FFF2-40B4-BE49-F238E27FC236}">
                <a16:creationId xmlns:a16="http://schemas.microsoft.com/office/drawing/2014/main" id="{4D53CA08-2F4A-49D6-866D-2EEF7470F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087" y="593459"/>
            <a:ext cx="18206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332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1522EA-8CC3-4FD0-8F45-D442C23F1848}"/>
              </a:ext>
            </a:extLst>
          </p:cNvPr>
          <p:cNvSpPr/>
          <p:nvPr/>
        </p:nvSpPr>
        <p:spPr>
          <a:xfrm>
            <a:off x="96835" y="328573"/>
            <a:ext cx="55737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92278F"/>
                </a:solidFill>
                <a:latin typeface="Arial" panose="020B0604020202020204" pitchFamily="34" charset="0"/>
              </a:rPr>
              <a:t>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Решите задачи двумя способами</a:t>
            </a:r>
          </a:p>
          <a:p>
            <a:pPr marR="101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310. 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В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5а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и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5б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классах всего  74 ученика. В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5б </a:t>
            </a:r>
            <a:r>
              <a:rPr lang="ru-RU" b="1" dirty="0">
                <a:latin typeface="Arial" panose="020B0604020202020204" pitchFamily="34" charset="0"/>
              </a:rPr>
              <a:t>классе 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на 6 учеников меньше, чем в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5а </a:t>
            </a:r>
            <a:r>
              <a:rPr lang="ru-RU" b="1" dirty="0">
                <a:latin typeface="Arial" panose="020B0604020202020204" pitchFamily="34" charset="0"/>
              </a:rPr>
              <a:t>классе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. Сколько учеников в каждом классе? </a:t>
            </a:r>
          </a:p>
        </p:txBody>
      </p:sp>
      <p:pic>
        <p:nvPicPr>
          <p:cNvPr id="5122" name="Picture 2" descr="Красивые картинки для срисовки для школы (22 фото) 🔥 Прикольные картинки и  юмор">
            <a:extLst>
              <a:ext uri="{FF2B5EF4-FFF2-40B4-BE49-F238E27FC236}">
                <a16:creationId xmlns:a16="http://schemas.microsoft.com/office/drawing/2014/main" id="{4B0F0A3B-F3E2-46B5-9C40-3A8A05218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687" y="1698625"/>
            <a:ext cx="3276498" cy="132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03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11B54F8-F678-4A26-B574-87DF8F58E7C0}"/>
              </a:ext>
            </a:extLst>
          </p:cNvPr>
          <p:cNvSpPr/>
          <p:nvPr/>
        </p:nvSpPr>
        <p:spPr>
          <a:xfrm>
            <a:off x="279965" y="509962"/>
            <a:ext cx="5207451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      Решение: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 способ – уравнивания</a:t>
            </a: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 5а – 40 учеников, в 5б – 34 ученика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31B085-1AB6-4AA6-90E9-6FF0B2B8DFC8}"/>
              </a:ext>
            </a:extLst>
          </p:cNvPr>
          <p:cNvSpPr/>
          <p:nvPr/>
        </p:nvSpPr>
        <p:spPr>
          <a:xfrm>
            <a:off x="981585" y="1018276"/>
            <a:ext cx="1752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1C42814-16E6-47AB-B9A8-370EBEC82C1E}"/>
              </a:ext>
            </a:extLst>
          </p:cNvPr>
          <p:cNvSpPr/>
          <p:nvPr/>
        </p:nvSpPr>
        <p:spPr>
          <a:xfrm>
            <a:off x="979314" y="1561938"/>
            <a:ext cx="1752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797CA4D-FAF5-4699-ADBA-FD898E373A97}"/>
              </a:ext>
            </a:extLst>
          </p:cNvPr>
          <p:cNvSpPr/>
          <p:nvPr/>
        </p:nvSpPr>
        <p:spPr>
          <a:xfrm>
            <a:off x="2293171" y="1561938"/>
            <a:ext cx="457200" cy="228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6</a:t>
            </a:r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64A6F0B5-E564-47B9-8508-41F14CFDA68C}"/>
              </a:ext>
            </a:extLst>
          </p:cNvPr>
          <p:cNvSpPr/>
          <p:nvPr/>
        </p:nvSpPr>
        <p:spPr>
          <a:xfrm>
            <a:off x="2843739" y="1014957"/>
            <a:ext cx="188402" cy="75389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1E29CB8-9B05-4721-B1AE-E65BF25FEAE5}"/>
              </a:ext>
            </a:extLst>
          </p:cNvPr>
          <p:cNvSpPr/>
          <p:nvPr/>
        </p:nvSpPr>
        <p:spPr>
          <a:xfrm>
            <a:off x="3011360" y="1201584"/>
            <a:ext cx="832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74 уч.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A184E68-849B-43D0-8BE5-47BA126ECA90}"/>
              </a:ext>
            </a:extLst>
          </p:cNvPr>
          <p:cNvSpPr/>
          <p:nvPr/>
        </p:nvSpPr>
        <p:spPr>
          <a:xfrm>
            <a:off x="1038220" y="1869534"/>
            <a:ext cx="36909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1) 74 + 6 = 80 (уч.) – всего </a:t>
            </a:r>
          </a:p>
          <a:p>
            <a:r>
              <a:rPr lang="ru-RU" b="1" dirty="0">
                <a:latin typeface="Arial" panose="020B0604020202020204" pitchFamily="34" charset="0"/>
              </a:rPr>
              <a:t>2) 80 : 2 = 40 (уч.) – в 5а</a:t>
            </a:r>
          </a:p>
          <a:p>
            <a:r>
              <a:rPr lang="ru-RU" b="1" dirty="0">
                <a:latin typeface="Arial" panose="020B0604020202020204" pitchFamily="34" charset="0"/>
              </a:rPr>
              <a:t>3) 40 – 6  = 34 (уч.) – в 5б</a:t>
            </a:r>
          </a:p>
          <a:p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A9F19F7-D130-43F0-92E3-12EFD1461A6D}"/>
              </a:ext>
            </a:extLst>
          </p:cNvPr>
          <p:cNvSpPr/>
          <p:nvPr/>
        </p:nvSpPr>
        <p:spPr>
          <a:xfrm>
            <a:off x="235477" y="1502601"/>
            <a:ext cx="712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5 б –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BFF2418-A57A-4208-BC22-30D44BD393D2}"/>
              </a:ext>
            </a:extLst>
          </p:cNvPr>
          <p:cNvSpPr/>
          <p:nvPr/>
        </p:nvSpPr>
        <p:spPr>
          <a:xfrm>
            <a:off x="248182" y="963618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5 а –</a:t>
            </a:r>
          </a:p>
        </p:txBody>
      </p:sp>
    </p:spTree>
    <p:extLst>
      <p:ext uri="{BB962C8B-B14F-4D97-AF65-F5344CB8AC3E}">
        <p14:creationId xmlns:p14="http://schemas.microsoft.com/office/powerpoint/2010/main" val="369294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11B54F8-F678-4A26-B574-87DF8F58E7C0}"/>
              </a:ext>
            </a:extLst>
          </p:cNvPr>
          <p:cNvSpPr/>
          <p:nvPr/>
        </p:nvSpPr>
        <p:spPr>
          <a:xfrm>
            <a:off x="217487" y="403224"/>
            <a:ext cx="5207451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      Решение: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 способ – уравнением</a:t>
            </a:r>
          </a:p>
          <a:p>
            <a:r>
              <a:rPr lang="ru-RU" b="1" dirty="0">
                <a:latin typeface="Arial" panose="020B0604020202020204" pitchFamily="34" charset="0"/>
              </a:rPr>
              <a:t>5 б – х уч.                            1) х + х + 6 = 74</a:t>
            </a:r>
          </a:p>
          <a:p>
            <a:r>
              <a:rPr lang="ru-RU" b="1" dirty="0">
                <a:latin typeface="Arial" panose="020B0604020202020204" pitchFamily="34" charset="0"/>
              </a:rPr>
              <a:t>5 а – (х + 6) уч.                        2х + 6 = 74</a:t>
            </a:r>
          </a:p>
          <a:p>
            <a:r>
              <a:rPr lang="ru-RU" b="1" dirty="0">
                <a:latin typeface="Arial" panose="020B0604020202020204" pitchFamily="34" charset="0"/>
              </a:rPr>
              <a:t>Зная, что всего 74 уч.,          2х = 74 – 6 </a:t>
            </a:r>
          </a:p>
          <a:p>
            <a:r>
              <a:rPr lang="ru-RU" b="1" dirty="0">
                <a:latin typeface="Arial" panose="020B0604020202020204" pitchFamily="34" charset="0"/>
              </a:rPr>
              <a:t>составим уравнение:           2х = 68</a:t>
            </a:r>
          </a:p>
          <a:p>
            <a:r>
              <a:rPr lang="ru-RU" b="1" dirty="0">
                <a:latin typeface="Arial" panose="020B0604020202020204" pitchFamily="34" charset="0"/>
              </a:rPr>
              <a:t>                                                  х = 68 : 2</a:t>
            </a:r>
          </a:p>
          <a:p>
            <a:r>
              <a:rPr lang="ru-RU" b="1" dirty="0">
                <a:latin typeface="Arial" panose="020B0604020202020204" pitchFamily="34" charset="0"/>
              </a:rPr>
              <a:t>                                                  х = 34 (уч.) – 5б</a:t>
            </a:r>
          </a:p>
          <a:p>
            <a:r>
              <a:rPr lang="ru-RU" b="1" dirty="0">
                <a:latin typeface="Arial" panose="020B0604020202020204" pitchFamily="34" charset="0"/>
              </a:rPr>
              <a:t>2) 34 + 6 = 40 (</a:t>
            </a:r>
            <a:r>
              <a:rPr lang="ru-RU" b="1" dirty="0" err="1">
                <a:latin typeface="Arial" panose="020B0604020202020204" pitchFamily="34" charset="0"/>
              </a:rPr>
              <a:t>уч</a:t>
            </a:r>
            <a:r>
              <a:rPr lang="ru-RU" b="1" dirty="0">
                <a:latin typeface="Arial" panose="020B0604020202020204" pitchFamily="34" charset="0"/>
              </a:rPr>
              <a:t>) – 5а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 5а – 40 учеников, в 5б – 34 ученика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292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7F96C83-371C-4935-AFEF-72791AA5C8DD}"/>
              </a:ext>
            </a:extLst>
          </p:cNvPr>
          <p:cNvSpPr/>
          <p:nvPr/>
        </p:nvSpPr>
        <p:spPr>
          <a:xfrm>
            <a:off x="127024" y="403224"/>
            <a:ext cx="54975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311.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 двух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махаллях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проживают 3274 граждан. В первой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махалле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 342 граждан больше, чем во второй. Сколько граждан в каждой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махалле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ru-RU" sz="1600" b="1" dirty="0"/>
          </a:p>
        </p:txBody>
      </p:sp>
      <p:pic>
        <p:nvPicPr>
          <p:cNvPr id="6146" name="Picture 2" descr="Современной махалле» рады не все – Газета.uz">
            <a:extLst>
              <a:ext uri="{FF2B5EF4-FFF2-40B4-BE49-F238E27FC236}">
                <a16:creationId xmlns:a16="http://schemas.microsoft.com/office/drawing/2014/main" id="{EFFCA069-5231-4792-A984-2BA744831D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24" t="2632"/>
          <a:stretch/>
        </p:blipFill>
        <p:spPr bwMode="auto">
          <a:xfrm>
            <a:off x="3798887" y="1440832"/>
            <a:ext cx="1882001" cy="1400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20AF66F-2DC1-4463-ABD3-56BD53CFDE19}"/>
              </a:ext>
            </a:extLst>
          </p:cNvPr>
          <p:cNvSpPr/>
          <p:nvPr/>
        </p:nvSpPr>
        <p:spPr>
          <a:xfrm>
            <a:off x="123871" y="1119379"/>
            <a:ext cx="42846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 способ – уравнивания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махалля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-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махалля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-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3274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43F2007-1586-4134-B233-3855C983782F}"/>
              </a:ext>
            </a:extLst>
          </p:cNvPr>
          <p:cNvSpPr/>
          <p:nvPr/>
        </p:nvSpPr>
        <p:spPr>
          <a:xfrm>
            <a:off x="1589087" y="1442545"/>
            <a:ext cx="1143000" cy="222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013D3FB-1AC2-4398-BB7B-3F1E6F4B6D04}"/>
              </a:ext>
            </a:extLst>
          </p:cNvPr>
          <p:cNvSpPr/>
          <p:nvPr/>
        </p:nvSpPr>
        <p:spPr>
          <a:xfrm>
            <a:off x="1589087" y="1747205"/>
            <a:ext cx="1143000" cy="222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34DC9EA-3859-4FA5-9A8E-39E895A1E39E}"/>
              </a:ext>
            </a:extLst>
          </p:cNvPr>
          <p:cNvSpPr/>
          <p:nvPr/>
        </p:nvSpPr>
        <p:spPr>
          <a:xfrm>
            <a:off x="2274887" y="1736320"/>
            <a:ext cx="457200" cy="228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342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9631EF9-01A8-44DF-A0D1-2B9847B069F9}"/>
              </a:ext>
            </a:extLst>
          </p:cNvPr>
          <p:cNvSpPr/>
          <p:nvPr/>
        </p:nvSpPr>
        <p:spPr>
          <a:xfrm>
            <a:off x="2945355" y="1537216"/>
            <a:ext cx="96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3274 гр.</a:t>
            </a:r>
            <a:endParaRPr lang="ru-RU" sz="1600" dirty="0"/>
          </a:p>
        </p:txBody>
      </p:sp>
      <p:sp>
        <p:nvSpPr>
          <p:cNvPr id="11" name="Правая фигурная скобка 10">
            <a:extLst>
              <a:ext uri="{FF2B5EF4-FFF2-40B4-BE49-F238E27FC236}">
                <a16:creationId xmlns:a16="http://schemas.microsoft.com/office/drawing/2014/main" id="{8926E6B6-9080-4FA3-BBCA-4459852D5728}"/>
              </a:ext>
            </a:extLst>
          </p:cNvPr>
          <p:cNvSpPr/>
          <p:nvPr/>
        </p:nvSpPr>
        <p:spPr>
          <a:xfrm>
            <a:off x="2793384" y="1442545"/>
            <a:ext cx="248185" cy="507831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EA8BFAC-9E0E-443F-89DD-8E53B0794E27}"/>
              </a:ext>
            </a:extLst>
          </p:cNvPr>
          <p:cNvSpPr/>
          <p:nvPr/>
        </p:nvSpPr>
        <p:spPr>
          <a:xfrm>
            <a:off x="-2" y="2143413"/>
            <a:ext cx="589071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1) 3274 + 342 = 3616 (гр.)-всего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2) 3616 : 2 = 1808 (гр.) – в 1 мах.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3) 1808 – 342  = 1466 (гр.) –во 2 мах.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 1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махалле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– 1808 граждан, во 2 - 1466 граждан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651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20AF66F-2DC1-4463-ABD3-56BD53CFDE19}"/>
              </a:ext>
            </a:extLst>
          </p:cNvPr>
          <p:cNvSpPr/>
          <p:nvPr/>
        </p:nvSpPr>
        <p:spPr>
          <a:xfrm>
            <a:off x="127024" y="423174"/>
            <a:ext cx="557686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 способ – уравнением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махалля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– (х + 342) гр.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махалля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– х гр.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1) </a:t>
            </a:r>
            <a:r>
              <a:rPr lang="ru-RU" b="1" dirty="0">
                <a:latin typeface="Arial" panose="020B0604020202020204" pitchFamily="34" charset="0"/>
              </a:rPr>
              <a:t>х + 342 + х = 3274</a:t>
            </a:r>
          </a:p>
          <a:p>
            <a:r>
              <a:rPr lang="ru-RU" b="1" dirty="0">
                <a:latin typeface="Arial" panose="020B0604020202020204" pitchFamily="34" charset="0"/>
              </a:rPr>
              <a:t>2х + 342 = 3274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2) </a:t>
            </a:r>
            <a:r>
              <a:rPr lang="ru-RU" b="1" dirty="0">
                <a:latin typeface="Arial" panose="020B0604020202020204" pitchFamily="34" charset="0"/>
              </a:rPr>
              <a:t>1466 + 342 = 1808 (гр.) - </a:t>
            </a:r>
          </a:p>
          <a:p>
            <a:r>
              <a:rPr lang="ru-RU" b="1" dirty="0">
                <a:latin typeface="Arial" panose="020B0604020202020204" pitchFamily="34" charset="0"/>
              </a:rPr>
              <a:t>2х = 3274 – 342                           в 1 </a:t>
            </a:r>
            <a:r>
              <a:rPr lang="ru-RU" b="1" dirty="0" err="1">
                <a:latin typeface="Arial" panose="020B0604020202020204" pitchFamily="34" charset="0"/>
              </a:rPr>
              <a:t>махалле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2х = 2932 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 1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махалле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– 1808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х = 2932 : 2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граждан, во 2 – 1466 граждан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х =1466 (гр.) - во 2 </a:t>
            </a:r>
            <a:r>
              <a:rPr lang="ru-RU" b="1" dirty="0" err="1">
                <a:latin typeface="Arial" panose="020B0604020202020204" pitchFamily="34" charset="0"/>
              </a:rPr>
              <a:t>махалле</a:t>
            </a:r>
            <a:endParaRPr lang="ru-RU" dirty="0"/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393F0B71-9F41-4A30-A098-5080463ABE58}"/>
              </a:ext>
            </a:extLst>
          </p:cNvPr>
          <p:cNvSpPr/>
          <p:nvPr/>
        </p:nvSpPr>
        <p:spPr>
          <a:xfrm>
            <a:off x="3113087" y="804905"/>
            <a:ext cx="188402" cy="541599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67B0843-8B32-48A3-A305-BEC986D5ECBB}"/>
              </a:ext>
            </a:extLst>
          </p:cNvPr>
          <p:cNvSpPr/>
          <p:nvPr/>
        </p:nvSpPr>
        <p:spPr>
          <a:xfrm>
            <a:off x="3301489" y="884839"/>
            <a:ext cx="1063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3274 гр.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306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7CC95C3-3946-45C2-AA2E-4A12D3EC8CC1}"/>
              </a:ext>
            </a:extLst>
          </p:cNvPr>
          <p:cNvSpPr/>
          <p:nvPr/>
        </p:nvSpPr>
        <p:spPr>
          <a:xfrm>
            <a:off x="0" y="345152"/>
            <a:ext cx="576494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Решить задачи с  помощью уравнения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315.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С двух полей было собрано 27 тонн хлопка. С первого поля было собрано на 9 тонн меньше, чем со второго. Сколько хлопка было собрано с каждого поля?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316.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Смешали 8 частей воды и 7 частей соли. Сколько соли понадобится, чтобы получить 45 кг раствора?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317.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Мороженное состоит из 7 частей молока, 2 частей сливочного масла и 2 частей сахара. Сколько молока нужно взять, чтобы получить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 кг 210 г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мороженого.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5557B0-CA1D-4A40-BC5D-8E4D7BE696F3}"/>
              </a:ext>
            </a:extLst>
          </p:cNvPr>
          <p:cNvSpPr/>
          <p:nvPr/>
        </p:nvSpPr>
        <p:spPr>
          <a:xfrm>
            <a:off x="43738" y="652929"/>
            <a:ext cx="5721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304. Решите уравнение: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 ∙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1386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454 ∙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55 842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19 = 13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х = 1386 : 33           а = 55842 : 454            х = 13 ∙ 19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= 42                      а = 123                         х = 247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119 = 314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26 289 :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127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е)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42 745 :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415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а = 314 ∙ 119         х = 26289 : 127        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42745 : 415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= 37 366             х = 207                     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103 </a:t>
            </a:r>
          </a:p>
        </p:txBody>
      </p:sp>
    </p:spTree>
    <p:extLst>
      <p:ext uri="{BB962C8B-B14F-4D97-AF65-F5344CB8AC3E}">
        <p14:creationId xmlns:p14="http://schemas.microsoft.com/office/powerpoint/2010/main" val="282309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3919D73-BC77-4FC7-A5D2-C1DD2CEE19CC}"/>
              </a:ext>
            </a:extLst>
          </p:cNvPr>
          <p:cNvSpPr/>
          <p:nvPr/>
        </p:nvSpPr>
        <p:spPr>
          <a:xfrm>
            <a:off x="116171" y="463161"/>
            <a:ext cx="5486399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308.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 первом конвейере собрали за 1 час 25 телевизоров, на втором конвейере собрали 31 телевизор. Сколько телевизоров соберут за 8 часов на обоих конвейерах.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b="1" dirty="0">
                <a:latin typeface="Arial" panose="020B0604020202020204" pitchFamily="34" charset="0"/>
              </a:rPr>
              <a:t>(25 + 31)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∙ 8 =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56 ∙ 8 = 448 (тел.)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всего соберут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448 телевизоров </a:t>
            </a:r>
          </a:p>
          <a:p>
            <a:pPr algn="just"/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Картинки Для Детей Телевизор">
            <a:extLst>
              <a:ext uri="{FF2B5EF4-FFF2-40B4-BE49-F238E27FC236}">
                <a16:creationId xmlns:a16="http://schemas.microsoft.com/office/drawing/2014/main" id="{6936A968-CE01-46A7-902D-987FFA288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020" y="1317625"/>
            <a:ext cx="2292067" cy="1636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04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3919D73-BC77-4FC7-A5D2-C1DD2CEE19CC}"/>
              </a:ext>
            </a:extLst>
          </p:cNvPr>
          <p:cNvSpPr/>
          <p:nvPr/>
        </p:nvSpPr>
        <p:spPr>
          <a:xfrm>
            <a:off x="126147" y="699095"/>
            <a:ext cx="537039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309. Упростите выражение: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109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+ 443 +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273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+ 279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382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+ 722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332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211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+ 999 + 677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543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+ 1 676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34 +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139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+ 257 +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200с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+ 291   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1786 – 903 +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430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+ 453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= 883 +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883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Учитель сова рисунок – Трогательные совы художницы Инги Пальцер">
            <a:extLst>
              <a:ext uri="{FF2B5EF4-FFF2-40B4-BE49-F238E27FC236}">
                <a16:creationId xmlns:a16="http://schemas.microsoft.com/office/drawing/2014/main" id="{67B52053-BA98-43A5-8EAF-F17EE800F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" t="222" r="10889"/>
          <a:stretch/>
        </p:blipFill>
        <p:spPr bwMode="auto">
          <a:xfrm>
            <a:off x="4675669" y="936625"/>
            <a:ext cx="824480" cy="114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73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4"/>
            <a:ext cx="5767387" cy="4355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" y="-63618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 ЗНАНИЯ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46068FB-15A2-4A48-B108-137A193A6CFA}"/>
              </a:ext>
            </a:extLst>
          </p:cNvPr>
          <p:cNvSpPr/>
          <p:nvPr/>
        </p:nvSpPr>
        <p:spPr>
          <a:xfrm>
            <a:off x="64291" y="357606"/>
            <a:ext cx="564118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rgbClr val="231F20"/>
                </a:solidFill>
                <a:latin typeface="Arial" panose="020B0604020202020204" pitchFamily="34" charset="0"/>
              </a:rPr>
              <a:t> 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 двух пачках было всего 70 тетрадей. Во второй пачке на 10 тетрадей больше, чем в первой. Сколько тетрадей было в каждой пачке?</a:t>
            </a:r>
          </a:p>
          <a:p>
            <a:pPr marR="1080" algn="just"/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1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способ - метод уравнивания: </a:t>
            </a:r>
            <a:r>
              <a:rPr lang="ru-RU" sz="1200" b="1" dirty="0">
                <a:solidFill>
                  <a:srgbClr val="231F20"/>
                </a:solidFill>
                <a:latin typeface="Arial" panose="020B0604020202020204" pitchFamily="34" charset="0"/>
              </a:rPr>
              <a:t>Уравняем количество тетрадей в каждой пачке  Для этого удалим из второй пачки 10 тетрадей. Тогда в обеих пачках будет: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70 - 10 = 60 (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тетр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.)</a:t>
            </a:r>
          </a:p>
          <a:p>
            <a:pPr marR="1140"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60 : 2 = 30 (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тетр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.)- в 1 пачке. </a:t>
            </a:r>
            <a:r>
              <a:rPr lang="ru-RU" sz="1200" b="1" dirty="0">
                <a:solidFill>
                  <a:srgbClr val="231F20"/>
                </a:solidFill>
                <a:latin typeface="Arial" panose="020B0604020202020204" pitchFamily="34" charset="0"/>
              </a:rPr>
              <a:t>Тогда  во второй пачке тетрадей было на 10 больше, т. е.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30 + 10 = 40 (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тетр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.) – во 2 пачке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</a:t>
            </a:r>
            <a:r>
              <a:rPr lang="ru-RU" sz="1400" i="1" dirty="0">
                <a:solidFill>
                  <a:srgbClr val="92278F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31F20"/>
                </a:solidFill>
                <a:latin typeface="Arial" panose="020B0604020202020204" pitchFamily="34" charset="0"/>
              </a:rPr>
              <a:t>В первой пачке было 30 тетрадей, во второй - 40 тетрадей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F79ACD-8E91-4CEA-8CE6-D6F7CCFFCD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904" t="1962"/>
          <a:stretch/>
        </p:blipFill>
        <p:spPr>
          <a:xfrm>
            <a:off x="1665287" y="2282714"/>
            <a:ext cx="2481261" cy="869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508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281" y="-124420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F4C18F4-7999-4440-971B-0DAACD978FCF}"/>
              </a:ext>
            </a:extLst>
          </p:cNvPr>
          <p:cNvSpPr/>
          <p:nvPr/>
        </p:nvSpPr>
        <p:spPr>
          <a:xfrm>
            <a:off x="65087" y="439097"/>
            <a:ext cx="570229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  2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способ - метод составления уравнения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I</a:t>
            </a:r>
            <a:r>
              <a:rPr lang="ru-RU" sz="1600" b="1" dirty="0">
                <a:latin typeface="Arial" panose="020B0604020202020204" pitchFamily="34" charset="0"/>
              </a:rPr>
              <a:t> пачка – х тетрадей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I </a:t>
            </a:r>
            <a:r>
              <a:rPr lang="en-US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I</a:t>
            </a:r>
            <a:r>
              <a:rPr lang="ru-RU" sz="1600" b="1" dirty="0">
                <a:latin typeface="Arial" panose="020B0604020202020204" pitchFamily="34" charset="0"/>
              </a:rPr>
              <a:t> пачка – х</a:t>
            </a:r>
            <a:r>
              <a:rPr lang="en-US" sz="1600" b="1" dirty="0">
                <a:latin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</a:rPr>
              <a:t>+ 10 тетрадей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Зная, что всего 70 тетрадей,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составим уравнение: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1) х + х + 10 = 70     2) 30 + 10 = 40 (</a:t>
            </a:r>
            <a:r>
              <a:rPr lang="ru-RU" sz="1600" b="1" dirty="0" err="1">
                <a:latin typeface="Arial" panose="020B0604020202020204" pitchFamily="34" charset="0"/>
              </a:rPr>
              <a:t>тетр</a:t>
            </a:r>
            <a:r>
              <a:rPr lang="ru-RU" sz="1600" b="1" dirty="0">
                <a:latin typeface="Arial" panose="020B0604020202020204" pitchFamily="34" charset="0"/>
              </a:rPr>
              <a:t>.) -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2х + 10 = 70                  во 2 пачке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2х = 70 – 10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2х = 60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 1 пачке – 30 тетрадей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х = 60 : 2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во 2 пачке – 40 тетрадей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х = 30 (</a:t>
            </a:r>
            <a:r>
              <a:rPr lang="ru-RU" sz="1600" b="1" dirty="0" err="1">
                <a:latin typeface="Arial" panose="020B0604020202020204" pitchFamily="34" charset="0"/>
              </a:rPr>
              <a:t>тетр</a:t>
            </a:r>
            <a:r>
              <a:rPr lang="ru-RU" sz="1600" b="1" dirty="0">
                <a:latin typeface="Arial" panose="020B0604020202020204" pitchFamily="34" charset="0"/>
              </a:rPr>
              <a:t>.) – в 1 пачке</a:t>
            </a:r>
            <a:endParaRPr lang="ru-RU" sz="1600" dirty="0"/>
          </a:p>
        </p:txBody>
      </p:sp>
      <p:pic>
        <p:nvPicPr>
          <p:cNvPr id="3076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70EC9828-9D51-40F8-B609-E61D628718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 rot="654324">
            <a:off x="4422505" y="868178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23576802-0F09-495D-94CA-8365F2E07D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 rot="654324">
            <a:off x="4464620" y="896729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15570DF4-F576-465E-9827-9BFF8AD92F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>
            <a:off x="4685961" y="2125420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39B52CCF-B01C-4B41-A373-1577E20F7F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>
            <a:off x="4630521" y="2179277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50D33055-75A6-45D4-82DE-361E491A10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>
            <a:off x="4592472" y="2148913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B1B60105-355F-4C7A-BE0A-50E2289BD4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>
            <a:off x="4668570" y="2136990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DCAD4D65-DB27-4464-8CDD-201BD9FCBB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>
            <a:off x="4752718" y="2141774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8B7A0CDE-406A-4C9D-9C72-30489BCF28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>
            <a:off x="4854256" y="2148814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Тетрадь 18 листов клетка «Зелёная обложка», белизна 95% (по 10 штук в  запайке) — купить в городе Томск, цена, фото — ООО «ГалаОпт»">
            <a:extLst>
              <a:ext uri="{FF2B5EF4-FFF2-40B4-BE49-F238E27FC236}">
                <a16:creationId xmlns:a16="http://schemas.microsoft.com/office/drawing/2014/main" id="{470B9845-5B5C-4BEB-BB98-DDA4C9A2E6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t="7332" r="14444" b="7334"/>
          <a:stretch/>
        </p:blipFill>
        <p:spPr bwMode="auto">
          <a:xfrm rot="654324">
            <a:off x="4540304" y="913083"/>
            <a:ext cx="762000" cy="1026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69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167" y="-126244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E7A408-CE9D-4AB4-A121-A8D6839A4120}"/>
              </a:ext>
            </a:extLst>
          </p:cNvPr>
          <p:cNvSpPr/>
          <p:nvPr/>
        </p:nvSpPr>
        <p:spPr>
          <a:xfrm>
            <a:off x="63498" y="316423"/>
            <a:ext cx="57038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 трех полках находится 47 книг.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На второй полке на 4 книги меньше, чем на первой, и на 2 книги больше, чем на третьей. </a:t>
            </a:r>
            <a:r>
              <a:rPr lang="ru-RU" sz="1400" b="1" dirty="0">
                <a:latin typeface="Arial" panose="020B0604020202020204" pitchFamily="34" charset="0"/>
              </a:rPr>
              <a:t>Сколько книг на первой полке?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Решение: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Составим схематический рисунок, соответствующий условию задачи . Мысленно положив на вторую полку 4, а на третью 2 + 4 = 6 книг,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уравняем количества книг на полках. Тогда на всех полках будет всего 47 + 6 + 4 = 57 книг.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Значит, на первой 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полке было 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57 : 3 = 19 (книг)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19 книг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первой полке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C1C487-3DBA-4943-AC3D-E796C753E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477" y="1927225"/>
            <a:ext cx="3810000" cy="124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7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281" y="-10630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ЗНАНИЯ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4877DC8-CBE4-483A-9829-FFBE54994D2D}"/>
              </a:ext>
            </a:extLst>
          </p:cNvPr>
          <p:cNvSpPr/>
          <p:nvPr/>
        </p:nvSpPr>
        <p:spPr>
          <a:xfrm>
            <a:off x="65087" y="360541"/>
            <a:ext cx="56387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30" algn="just"/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    </a:t>
            </a:r>
            <a:r>
              <a:rPr lang="ru-RU" sz="1400" b="1" dirty="0">
                <a:solidFill>
                  <a:srgbClr val="231F20"/>
                </a:solidFill>
                <a:latin typeface="Arial" panose="020B0604020202020204" pitchFamily="34" charset="0"/>
              </a:rPr>
              <a:t>В течение двух дней собрали 220 кг клубники. Во второй день собрали втрое больше клубники, чем в первый. Сколько собрали клубники в первый день?</a:t>
            </a:r>
            <a:endParaRPr lang="ru-RU" sz="1600" b="1" dirty="0">
              <a:solidFill>
                <a:srgbClr val="231F2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1AF697-568F-4F0F-B9DB-5B80E6C520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1063768"/>
            <a:ext cx="5421312" cy="86632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79F40D9-CB91-4156-9789-215DCC4C2FBD}"/>
              </a:ext>
            </a:extLst>
          </p:cNvPr>
          <p:cNvSpPr/>
          <p:nvPr/>
        </p:nvSpPr>
        <p:spPr>
          <a:xfrm>
            <a:off x="217487" y="1934726"/>
            <a:ext cx="5421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1) х + 3х = 220         2) 3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55 = 165 (кг) – 2 день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4х = 220</a:t>
            </a:r>
          </a:p>
          <a:p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х = 220 : 4  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 1 день собрали </a:t>
            </a:r>
          </a:p>
          <a:p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х = 55 (кг) – 1 день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55 кг клубники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098" name="Picture 2" descr="Клубничка (картинки) — 6 ответов на Babyblog">
            <a:extLst>
              <a:ext uri="{FF2B5EF4-FFF2-40B4-BE49-F238E27FC236}">
                <a16:creationId xmlns:a16="http://schemas.microsoft.com/office/drawing/2014/main" id="{EBE51E97-F26B-4D7C-8759-43407429F4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26" t="10798" r="18319" b="18196"/>
          <a:stretch/>
        </p:blipFill>
        <p:spPr bwMode="auto">
          <a:xfrm>
            <a:off x="1515278" y="1596826"/>
            <a:ext cx="216300" cy="21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Клубничка (картинки) — 6 ответов на Babyblog">
            <a:extLst>
              <a:ext uri="{FF2B5EF4-FFF2-40B4-BE49-F238E27FC236}">
                <a16:creationId xmlns:a16="http://schemas.microsoft.com/office/drawing/2014/main" id="{37931181-7817-4910-ACB0-6359094BF2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26" t="10798" r="18319" b="18196"/>
          <a:stretch/>
        </p:blipFill>
        <p:spPr bwMode="auto">
          <a:xfrm>
            <a:off x="1482055" y="1165225"/>
            <a:ext cx="216300" cy="21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Клубничка (картинки) — 6 ответов на Babyblog">
            <a:extLst>
              <a:ext uri="{FF2B5EF4-FFF2-40B4-BE49-F238E27FC236}">
                <a16:creationId xmlns:a16="http://schemas.microsoft.com/office/drawing/2014/main" id="{ADB5A93F-6D47-4B92-A4C8-579AB521C5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26" t="10798" r="18319" b="18196"/>
          <a:stretch/>
        </p:blipFill>
        <p:spPr bwMode="auto">
          <a:xfrm>
            <a:off x="2150923" y="1587784"/>
            <a:ext cx="216300" cy="22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Клубничка (картинки) — 6 ответов на Babyblog">
            <a:extLst>
              <a:ext uri="{FF2B5EF4-FFF2-40B4-BE49-F238E27FC236}">
                <a16:creationId xmlns:a16="http://schemas.microsoft.com/office/drawing/2014/main" id="{B6175398-8C4A-490B-B7F7-531FFBE308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26" t="10798" r="18319" b="18196"/>
          <a:stretch/>
        </p:blipFill>
        <p:spPr bwMode="auto">
          <a:xfrm>
            <a:off x="2731291" y="1587784"/>
            <a:ext cx="216300" cy="222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36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-123632"/>
            <a:ext cx="5768975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ЗНАНИЯ 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НА ЧАСТИ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AA12046-3BDD-4DAF-9E07-98D5C915235D}"/>
              </a:ext>
            </a:extLst>
          </p:cNvPr>
          <p:cNvSpPr/>
          <p:nvPr/>
        </p:nvSpPr>
        <p:spPr>
          <a:xfrm>
            <a:off x="65087" y="360541"/>
            <a:ext cx="56387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30" algn="just"/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      Перемешав 2 части желтой и три части синей краски, получили зеленую краску. Сколько частей желтой краски понадобится, чтобы получить 1500 граммов зеленой?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пусть х г – вес 1 части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A7CD8F-70B5-4DA2-9F28-31036F9C46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 t="-2197" r="1128"/>
          <a:stretch/>
        </p:blipFill>
        <p:spPr>
          <a:xfrm>
            <a:off x="739775" y="1391487"/>
            <a:ext cx="4419600" cy="76787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AD88ACD-38C7-4370-9CF5-BFE068856F52}"/>
              </a:ext>
            </a:extLst>
          </p:cNvPr>
          <p:cNvSpPr/>
          <p:nvPr/>
        </p:nvSpPr>
        <p:spPr>
          <a:xfrm>
            <a:off x="0" y="2056690"/>
            <a:ext cx="57038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1)</a:t>
            </a:r>
            <a:r>
              <a:rPr lang="ru-RU" b="1" dirty="0">
                <a:latin typeface="Arial" panose="020B0604020202020204" pitchFamily="34" charset="0"/>
              </a:rPr>
              <a:t> 2х + 3х = 1500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2)</a:t>
            </a:r>
            <a:r>
              <a:rPr lang="ru-RU" b="1" dirty="0">
                <a:latin typeface="Arial" panose="020B0604020202020204" pitchFamily="34" charset="0"/>
              </a:rPr>
              <a:t> 2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∙ 300 = 600 (г) - жёлтой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     5х = 1500                                     краски</a:t>
            </a:r>
          </a:p>
          <a:p>
            <a:r>
              <a:rPr lang="ru-RU" b="1" dirty="0">
                <a:latin typeface="Arial" panose="020B0604020202020204" pitchFamily="34" charset="0"/>
              </a:rPr>
              <a:t>     х = 1500 : 5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: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понадобится 600 г </a:t>
            </a:r>
          </a:p>
          <a:p>
            <a:r>
              <a:rPr lang="ru-RU" b="1" dirty="0">
                <a:latin typeface="Arial" panose="020B0604020202020204" pitchFamily="34" charset="0"/>
              </a:rPr>
              <a:t>     х  = 300 (г) – вес 1 части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жёлтой краски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5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16155</TotalTime>
  <Words>1368</Words>
  <Application>Microsoft Office PowerPoint</Application>
  <PresentationFormat>Произвольный</PresentationFormat>
  <Paragraphs>160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ПРОВЕРКА  САМОСТОЯТЕЛЬНОЙ  РАБОТЫ</vt:lpstr>
      <vt:lpstr>ПРОВЕРКА  САМОСТОЯТЕЛЬНОЙ  РАБОТЫ</vt:lpstr>
      <vt:lpstr>ОБОГАЩАЕМ   ЗНАНИЯ</vt:lpstr>
      <vt:lpstr>ОБОГАЩАЕМ  ЗНАНИЯ </vt:lpstr>
      <vt:lpstr>ОБОГАЩАЕМ  ЗНАНИЯ</vt:lpstr>
      <vt:lpstr>ОБОГАЩАЕМ ЗНАНИЯ</vt:lpstr>
      <vt:lpstr>ОБОГАЩАЕМ ЗНАНИЯ - ЗАДАЧИ НА ЧАСТИ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1261</cp:revision>
  <cp:lastPrinted>2020-09-30T03:25:16Z</cp:lastPrinted>
  <dcterms:created xsi:type="dcterms:W3CDTF">2020-04-09T07:32:19Z</dcterms:created>
  <dcterms:modified xsi:type="dcterms:W3CDTF">2020-10-08T02:32:50Z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