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3" r:id="rId1"/>
  </p:sldMasterIdLst>
  <p:notesMasterIdLst>
    <p:notesMasterId r:id="rId13"/>
  </p:notesMasterIdLst>
  <p:handoutMasterIdLst>
    <p:handoutMasterId r:id="rId14"/>
  </p:handoutMasterIdLst>
  <p:sldIdLst>
    <p:sldId id="528" r:id="rId2"/>
    <p:sldId id="577" r:id="rId3"/>
    <p:sldId id="580" r:id="rId4"/>
    <p:sldId id="578" r:id="rId5"/>
    <p:sldId id="579" r:id="rId6"/>
    <p:sldId id="545" r:id="rId7"/>
    <p:sldId id="573" r:id="rId8"/>
    <p:sldId id="581" r:id="rId9"/>
    <p:sldId id="576" r:id="rId10"/>
    <p:sldId id="582" r:id="rId11"/>
    <p:sldId id="480" r:id="rId12"/>
  </p:sldIdLst>
  <p:sldSz cx="5768975" cy="3244850"/>
  <p:notesSz cx="9866313" cy="6735763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EDFDBB"/>
    <a:srgbClr val="FFCCCC"/>
    <a:srgbClr val="7C84D2"/>
    <a:srgbClr val="03012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660"/>
  </p:normalViewPr>
  <p:slideViewPr>
    <p:cSldViewPr>
      <p:cViewPr varScale="1">
        <p:scale>
          <a:sx n="140" d="100"/>
          <a:sy n="140" d="100"/>
        </p:scale>
        <p:origin x="996" y="114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17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480B5ED-0184-4641-8B39-8340A9A00A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A05CFF-9AF4-4F9B-BB9A-BB7BC03F5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47B9AB-696C-4DF1-B488-04147F4FAC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759E4-E530-4602-B28C-64032CFA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DF31-001B-4685-B3EB-A27169C24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4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834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r">
              <a:defRPr sz="2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8469" tIns="84235" rIns="168469" bIns="842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090" y="3199818"/>
            <a:ext cx="7894137" cy="3031752"/>
          </a:xfrm>
          <a:prstGeom prst="rect">
            <a:avLst/>
          </a:prstGeom>
        </p:spPr>
        <p:txBody>
          <a:bodyPr vert="horz" lIns="168469" tIns="84235" rIns="168469" bIns="842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834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r">
              <a:defRPr sz="2200"/>
            </a:lvl1pPr>
          </a:lstStyle>
          <a:p>
            <a:fld id="{7A6411C4-7043-4456-B984-BDE449DF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739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DAFB0E-27B0-4BB7-8B90-35C3603B5B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4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10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4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2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6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3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0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4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5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0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0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7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9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8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9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10" y="1137701"/>
            <a:ext cx="3675136" cy="778945"/>
          </a:xfrm>
        </p:spPr>
        <p:txBody>
          <a:bodyPr anchor="b">
            <a:noAutofit/>
          </a:bodyPr>
          <a:lstStyle>
            <a:lvl1pPr algn="r">
              <a:defRPr sz="2555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10" y="1916644"/>
            <a:ext cx="3675136" cy="5189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288431"/>
            <a:ext cx="4067746" cy="1610407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6426" y="1718569"/>
            <a:ext cx="3418479" cy="18026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5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56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914117"/>
            <a:ext cx="4067746" cy="1228037"/>
          </a:xfrm>
        </p:spPr>
        <p:txBody>
          <a:bodyPr anchor="b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6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05" y="288431"/>
            <a:ext cx="4063741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accent1"/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0121" y="288431"/>
            <a:ext cx="617374" cy="248471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499" y="288431"/>
            <a:ext cx="3340701" cy="24847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5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6" y="132463"/>
            <a:ext cx="4903630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2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2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6" y="441663"/>
            <a:ext cx="4903630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76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1277911"/>
            <a:ext cx="4067746" cy="864243"/>
          </a:xfrm>
        </p:spPr>
        <p:txBody>
          <a:bodyPr anchor="b"/>
          <a:lstStyle>
            <a:lvl1pPr algn="l">
              <a:defRPr sz="189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407097"/>
          </a:xfrm>
        </p:spPr>
        <p:txBody>
          <a:bodyPr anchor="t"/>
          <a:lstStyle>
            <a:lvl1pPr marL="0" indent="0" algn="l">
              <a:buNone/>
              <a:defRPr sz="9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9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499" y="1022279"/>
            <a:ext cx="1979789" cy="18361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457" y="1022279"/>
            <a:ext cx="1979789" cy="18361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747" y="1022465"/>
            <a:ext cx="1980541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747" y="1295123"/>
            <a:ext cx="1980541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706" y="1022465"/>
            <a:ext cx="1980539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07707" y="1295123"/>
            <a:ext cx="1980538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9704-BF7D-4231-A5E8-A5E132FC5C1D}" type="datetime1">
              <a:rPr lang="ru-RU" smtClean="0"/>
              <a:t>10.10.2020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B37-E9E0-4D16-9404-785B81C05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709062"/>
            <a:ext cx="1823874" cy="604904"/>
          </a:xfrm>
        </p:spPr>
        <p:txBody>
          <a:bodyPr anchor="b">
            <a:normAutofit/>
          </a:bodyPr>
          <a:lstStyle>
            <a:lvl1pPr>
              <a:defRPr sz="9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541" y="243636"/>
            <a:ext cx="2135704" cy="261482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1313965"/>
            <a:ext cx="1823874" cy="122282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216237" indent="0">
              <a:buNone/>
              <a:defRPr sz="662"/>
            </a:lvl2pPr>
            <a:lvl3pPr marL="432473" indent="0">
              <a:buNone/>
              <a:defRPr sz="568"/>
            </a:lvl3pPr>
            <a:lvl4pPr marL="648710" indent="0">
              <a:buNone/>
              <a:defRPr sz="473"/>
            </a:lvl4pPr>
            <a:lvl5pPr marL="864946" indent="0">
              <a:buNone/>
              <a:defRPr sz="473"/>
            </a:lvl5pPr>
            <a:lvl6pPr marL="1081182" indent="0">
              <a:buNone/>
              <a:defRPr sz="473"/>
            </a:lvl6pPr>
            <a:lvl7pPr marL="1297419" indent="0">
              <a:buNone/>
              <a:defRPr sz="473"/>
            </a:lvl7pPr>
            <a:lvl8pPr marL="1513655" indent="0">
              <a:buNone/>
              <a:defRPr sz="473"/>
            </a:lvl8pPr>
            <a:lvl9pPr marL="1729892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271395"/>
            <a:ext cx="4067746" cy="268151"/>
          </a:xfrm>
        </p:spPr>
        <p:txBody>
          <a:bodyPr anchor="b">
            <a:normAutofit/>
          </a:bodyPr>
          <a:lstStyle>
            <a:lvl1pPr algn="l">
              <a:defRPr sz="113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499" y="288431"/>
            <a:ext cx="4067746" cy="1819594"/>
          </a:xfrm>
        </p:spPr>
        <p:txBody>
          <a:bodyPr anchor="t">
            <a:normAutofit/>
          </a:bodyPr>
          <a:lstStyle>
            <a:lvl1pPr marL="0" indent="0" algn="ctr">
              <a:buNone/>
              <a:defRPr sz="757"/>
            </a:lvl1pPr>
            <a:lvl2pPr marL="216301" indent="0">
              <a:buNone/>
              <a:defRPr sz="757"/>
            </a:lvl2pPr>
            <a:lvl3pPr marL="432603" indent="0">
              <a:buNone/>
              <a:defRPr sz="757"/>
            </a:lvl3pPr>
            <a:lvl4pPr marL="648904" indent="0">
              <a:buNone/>
              <a:defRPr sz="757"/>
            </a:lvl4pPr>
            <a:lvl5pPr marL="865205" indent="0">
              <a:buNone/>
              <a:defRPr sz="757"/>
            </a:lvl5pPr>
            <a:lvl6pPr marL="1081507" indent="0">
              <a:buNone/>
              <a:defRPr sz="757"/>
            </a:lvl6pPr>
            <a:lvl7pPr marL="1297808" indent="0">
              <a:buNone/>
              <a:defRPr sz="757"/>
            </a:lvl7pPr>
            <a:lvl8pPr marL="1514109" indent="0">
              <a:buNone/>
              <a:defRPr sz="757"/>
            </a:lvl8pPr>
            <a:lvl9pPr marL="1730411" indent="0">
              <a:buNone/>
              <a:defRPr sz="75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2539546"/>
            <a:ext cx="4067746" cy="318913"/>
          </a:xfrm>
        </p:spPr>
        <p:txBody>
          <a:bodyPr>
            <a:normAutofit/>
          </a:bodyPr>
          <a:lstStyle>
            <a:lvl1pPr marL="0" indent="0">
              <a:buNone/>
              <a:defRPr sz="568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499" y="1022279"/>
            <a:ext cx="4067746" cy="183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9304" y="2858460"/>
            <a:ext cx="431509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99" y="2858460"/>
            <a:ext cx="2979886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905" y="2858460"/>
            <a:ext cx="323340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l" defTabSz="216301" rtl="0" eaLnBrk="1" latinLnBrk="0" hangingPunct="1">
        <a:spcBef>
          <a:spcPct val="0"/>
        </a:spcBef>
        <a:buNone/>
        <a:defRPr sz="170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2226" indent="-162226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1490" indent="-135188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753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7055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356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89657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05959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22260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38561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1pPr>
      <a:lvl2pPr marL="21630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2pPr>
      <a:lvl3pPr marL="432603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3pPr>
      <a:lvl4pPr marL="648904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4pPr>
      <a:lvl5pPr marL="865205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5pPr>
      <a:lvl6pPr marL="1081507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6pPr>
      <a:lvl7pPr marL="1297808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7pPr>
      <a:lvl8pPr marL="1514109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8pPr>
      <a:lvl9pPr marL="173041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0"/>
            <a:ext cx="5768975" cy="10291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1888" y="249931"/>
            <a:ext cx="3330356" cy="537833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399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3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64405" y="1313279"/>
            <a:ext cx="2858282" cy="1565807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spcBef>
                <a:spcPts val="110"/>
              </a:spcBef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18407">
              <a:spcBef>
                <a:spcPts val="110"/>
              </a:spcBef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МЕТОД РЕШЕНИЯ</a:t>
            </a:r>
            <a:b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СОСТАВЛЕНИЕМ</a:t>
            </a:r>
            <a:b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УРАВНЕНИЙ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14552" y="1591196"/>
            <a:ext cx="381000" cy="12161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2916" y="242202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2916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10145" y="243294"/>
            <a:ext cx="612743" cy="385356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65670" y="576064"/>
            <a:ext cx="671534" cy="166236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001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001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2" y="249931"/>
            <a:ext cx="530465" cy="537833"/>
          </a:xfrm>
          <a:prstGeom prst="rect">
            <a:avLst/>
          </a:prstGeom>
        </p:spPr>
      </p:pic>
      <p:pic>
        <p:nvPicPr>
          <p:cNvPr id="1026" name="Picture 2" descr="математика картинки, Фотографии и изображения - 123RF">
            <a:extLst>
              <a:ext uri="{FF2B5EF4-FFF2-40B4-BE49-F238E27FC236}">
                <a16:creationId xmlns:a16="http://schemas.microsoft.com/office/drawing/2014/main" id="{79B85550-BFB8-4C28-B32B-EC2CE6EC3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6052" r="12427" b="7703"/>
          <a:stretch/>
        </p:blipFill>
        <p:spPr bwMode="auto">
          <a:xfrm>
            <a:off x="3775878" y="1193314"/>
            <a:ext cx="1748688" cy="18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2" y="-32295"/>
            <a:ext cx="5767387" cy="43551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176" y="-123632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pic>
        <p:nvPicPr>
          <p:cNvPr id="1026" name="Picture 2" descr="Башмаков, Нефедова учебник &quot;Математика&quot; 1 класс 1 часть с. 46 | ГДЗ  &quot;Планета знаний&quot; | Яндекс Дзен">
            <a:extLst>
              <a:ext uri="{FF2B5EF4-FFF2-40B4-BE49-F238E27FC236}">
                <a16:creationId xmlns:a16="http://schemas.microsoft.com/office/drawing/2014/main" id="{09C80122-59FA-423C-8680-AC2F7EC4C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3" t="14336" r="8200" b="63165"/>
          <a:stretch/>
        </p:blipFill>
        <p:spPr bwMode="auto">
          <a:xfrm>
            <a:off x="3189287" y="1473679"/>
            <a:ext cx="2438400" cy="9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Башмаков, Нефедова учебник &quot;Математика&quot; 1 класс 1 часть с. 46 | ГДЗ  &quot;Планета знаний&quot; | Яндекс Дзен">
            <a:extLst>
              <a:ext uri="{FF2B5EF4-FFF2-40B4-BE49-F238E27FC236}">
                <a16:creationId xmlns:a16="http://schemas.microsoft.com/office/drawing/2014/main" id="{50D37215-EBB7-42B8-ACF0-87923D6E9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13747" r="53331" b="60000"/>
          <a:stretch/>
        </p:blipFill>
        <p:spPr bwMode="auto">
          <a:xfrm>
            <a:off x="3387005" y="528040"/>
            <a:ext cx="2164483" cy="9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A33F6D-5FC0-43FD-B7F0-B5E573E0CC96}"/>
              </a:ext>
            </a:extLst>
          </p:cNvPr>
          <p:cNvSpPr/>
          <p:nvPr/>
        </p:nvSpPr>
        <p:spPr>
          <a:xfrm>
            <a:off x="103763" y="418625"/>
            <a:ext cx="569162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1) 4х + 3(28 – х) = 90</a:t>
            </a:r>
          </a:p>
          <a:p>
            <a:r>
              <a:rPr lang="ru-RU" b="1" dirty="0">
                <a:latin typeface="Arial" panose="020B0604020202020204" pitchFamily="34" charset="0"/>
              </a:rPr>
              <a:t>4х +3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∙ 28 </a:t>
            </a:r>
            <a:r>
              <a:rPr lang="ru-RU" b="1" dirty="0">
                <a:latin typeface="Arial" panose="020B0604020202020204" pitchFamily="34" charset="0"/>
              </a:rPr>
              <a:t>–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3 ∙ х = 90</a:t>
            </a: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4х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+ 84 –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3х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= 90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1х + 84 = 90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1х = 90 – 84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1х = 6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 = 6 : 1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 = 6 (штук) – 4-угольников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2) 28 – 6 = 22 (штуки) – 3 –угольников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6 четырёхугольников и 22 треугольника</a:t>
            </a:r>
          </a:p>
        </p:txBody>
      </p:sp>
    </p:spTree>
    <p:extLst>
      <p:ext uri="{BB962C8B-B14F-4D97-AF65-F5344CB8AC3E}">
        <p14:creationId xmlns:p14="http://schemas.microsoft.com/office/powerpoint/2010/main" val="206529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E64139-7491-408C-8029-88F62D1B3056}"/>
              </a:ext>
            </a:extLst>
          </p:cNvPr>
          <p:cNvSpPr/>
          <p:nvPr/>
        </p:nvSpPr>
        <p:spPr>
          <a:xfrm>
            <a:off x="78118" y="479425"/>
            <a:ext cx="56127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319.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В заповеднике всего 24 верблюда. Некоторые из них одногорбые, остальные двугорбые. Если количество горбов всех верблюдов ровно 41, то определите количество одногорбых верблюдов.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(х- количество двугорбых, (24 – х)- кол. одногорбых) 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320.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В классе 30 учеников. Если каждая девочка соберет по 3 кг макулатуры, а каждый мальчик - по </a:t>
            </a:r>
          </a:p>
          <a:p>
            <a:pPr algn="just"/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5 кг, то весь класс соберет 122 кг макулатуры. Сколько в классе девочек и сколько мальчиков? 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(х-количество мальчиков, (30 – х) - кол. девочек)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САМОСТОЯТЕЛЬНОЙ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CC95C3-3946-45C2-AA2E-4A12D3EC8CC1}"/>
              </a:ext>
            </a:extLst>
          </p:cNvPr>
          <p:cNvSpPr/>
          <p:nvPr/>
        </p:nvSpPr>
        <p:spPr>
          <a:xfrm>
            <a:off x="65088" y="361294"/>
            <a:ext cx="5638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             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Решить задачу с помощью уравнения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315.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С двух полей было собрано 27 тонн хлопка. С первого поля было собрано на 9 тонн меньше, чем со второго. Сколько хлопка было собрано с каждого поля?</a:t>
            </a:r>
            <a:endParaRPr lang="ru-RU" sz="1600" b="1" dirty="0"/>
          </a:p>
        </p:txBody>
      </p:sp>
      <p:pic>
        <p:nvPicPr>
          <p:cNvPr id="2050" name="Picture 2" descr="хлопковые поля, обои для рабочего стола, скачать">
            <a:extLst>
              <a:ext uri="{FF2B5EF4-FFF2-40B4-BE49-F238E27FC236}">
                <a16:creationId xmlns:a16="http://schemas.microsoft.com/office/drawing/2014/main" id="{998A0CE2-CB16-4982-A771-30D07587A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8511" r="15465" b="9880"/>
          <a:stretch/>
        </p:blipFill>
        <p:spPr bwMode="auto">
          <a:xfrm>
            <a:off x="3782374" y="1546225"/>
            <a:ext cx="17851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7CD932-03A4-4987-A46A-07C148D72BB4}"/>
              </a:ext>
            </a:extLst>
          </p:cNvPr>
          <p:cNvSpPr/>
          <p:nvPr/>
        </p:nvSpPr>
        <p:spPr>
          <a:xfrm>
            <a:off x="126147" y="1546225"/>
            <a:ext cx="3596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1 поле – х т. хлопка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2 поле – (х + 9) т. хлопка  </a:t>
            </a:r>
          </a:p>
          <a:p>
            <a:endParaRPr lang="ru-RU" dirty="0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7A09BC7B-4B54-437D-B8D6-8311390A4C20}"/>
              </a:ext>
            </a:extLst>
          </p:cNvPr>
          <p:cNvSpPr/>
          <p:nvPr/>
        </p:nvSpPr>
        <p:spPr>
          <a:xfrm>
            <a:off x="2960687" y="1851026"/>
            <a:ext cx="223304" cy="518904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D3FAC2-123F-45D5-873C-356141ED94B2}"/>
              </a:ext>
            </a:extLst>
          </p:cNvPr>
          <p:cNvSpPr/>
          <p:nvPr/>
        </p:nvSpPr>
        <p:spPr>
          <a:xfrm>
            <a:off x="3119436" y="1917204"/>
            <a:ext cx="662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</a:rPr>
              <a:t>27 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1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САМОСТОЯТЕЛЬНОЙ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pic>
        <p:nvPicPr>
          <p:cNvPr id="2050" name="Picture 2" descr="хлопковые поля, обои для рабочего стола, скачать">
            <a:extLst>
              <a:ext uri="{FF2B5EF4-FFF2-40B4-BE49-F238E27FC236}">
                <a16:creationId xmlns:a16="http://schemas.microsoft.com/office/drawing/2014/main" id="{998A0CE2-CB16-4982-A771-30D07587A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8511" r="15465" b="9880"/>
          <a:stretch/>
        </p:blipFill>
        <p:spPr bwMode="auto">
          <a:xfrm>
            <a:off x="3787777" y="454584"/>
            <a:ext cx="1916111" cy="15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7CD932-03A4-4987-A46A-07C148D72BB4}"/>
              </a:ext>
            </a:extLst>
          </p:cNvPr>
          <p:cNvSpPr/>
          <p:nvPr/>
        </p:nvSpPr>
        <p:spPr>
          <a:xfrm>
            <a:off x="65086" y="436116"/>
            <a:ext cx="56388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1 поле – х т хлопка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2 поле – (х + 9) т хлопка</a:t>
            </a:r>
          </a:p>
          <a:p>
            <a:r>
              <a:rPr lang="ru-RU" b="1" dirty="0">
                <a:latin typeface="Arial" panose="020B0604020202020204" pitchFamily="34" charset="0"/>
              </a:rPr>
              <a:t>1) х + х + 9 = 27</a:t>
            </a:r>
          </a:p>
          <a:p>
            <a:r>
              <a:rPr lang="ru-RU" b="1" dirty="0">
                <a:latin typeface="Arial" panose="020B0604020202020204" pitchFamily="34" charset="0"/>
              </a:rPr>
              <a:t>2х + 9 = 27</a:t>
            </a:r>
          </a:p>
          <a:p>
            <a:r>
              <a:rPr lang="ru-RU" b="1" dirty="0">
                <a:latin typeface="Arial" panose="020B0604020202020204" pitchFamily="34" charset="0"/>
              </a:rPr>
              <a:t>2х = 27 – 9</a:t>
            </a:r>
          </a:p>
          <a:p>
            <a:r>
              <a:rPr lang="ru-RU" b="1" dirty="0">
                <a:latin typeface="Arial" panose="020B0604020202020204" pitchFamily="34" charset="0"/>
              </a:rPr>
              <a:t>2х = 18               2) 9 + 9 = 18 (т) – со 2 поля </a:t>
            </a:r>
          </a:p>
          <a:p>
            <a:r>
              <a:rPr lang="ru-RU" b="1" dirty="0">
                <a:latin typeface="Arial" panose="020B0604020202020204" pitchFamily="34" charset="0"/>
              </a:rPr>
              <a:t>х = 18 : 2                 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с 1 поля собрали  </a:t>
            </a:r>
          </a:p>
          <a:p>
            <a:r>
              <a:rPr lang="ru-RU" b="1" dirty="0">
                <a:latin typeface="Arial" panose="020B0604020202020204" pitchFamily="34" charset="0"/>
              </a:rPr>
              <a:t>х = 9 (т) – с 1 поля            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9 тонн хлопка, со 2           			  поля – 18 тонн хлопка</a:t>
            </a:r>
          </a:p>
          <a:p>
            <a:endParaRPr lang="ru-RU" dirty="0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7A09BC7B-4B54-437D-B8D6-8311390A4C20}"/>
              </a:ext>
            </a:extLst>
          </p:cNvPr>
          <p:cNvSpPr/>
          <p:nvPr/>
        </p:nvSpPr>
        <p:spPr>
          <a:xfrm>
            <a:off x="2960687" y="681335"/>
            <a:ext cx="223304" cy="560089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D3FAC2-123F-45D5-873C-356141ED94B2}"/>
              </a:ext>
            </a:extLst>
          </p:cNvPr>
          <p:cNvSpPr/>
          <p:nvPr/>
        </p:nvSpPr>
        <p:spPr>
          <a:xfrm>
            <a:off x="3183991" y="736942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27 т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9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САМОСТОЯТЕЛЬНОЙ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CC95C3-3946-45C2-AA2E-4A12D3EC8CC1}"/>
              </a:ext>
            </a:extLst>
          </p:cNvPr>
          <p:cNvSpPr/>
          <p:nvPr/>
        </p:nvSpPr>
        <p:spPr>
          <a:xfrm>
            <a:off x="95616" y="407253"/>
            <a:ext cx="55777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316.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Смешали 8 частей воды и 7 частей соли. Сколько соли понадобится, чтобы получить 45 кг раствора? </a:t>
            </a:r>
          </a:p>
          <a:p>
            <a:pPr algn="just"/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  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 </a:t>
            </a:r>
            <a:r>
              <a:rPr lang="ru-RU" sz="1600" b="1" dirty="0">
                <a:latin typeface="Arial" panose="020B0604020202020204" pitchFamily="34" charset="0"/>
              </a:rPr>
              <a:t>х  кг – вес 1 части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</a:rPr>
              <a:t>     8х кг – вес воды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</a:rPr>
              <a:t>     7х кг – вес соли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1) 8х + 7х = 45          2) 7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3 = 21(кг)- вес соли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  15х = 45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   х = 45 : 15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   х = 3 (кг) – вес 1 части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Ответ: понадобится 21 кг соли </a:t>
            </a:r>
          </a:p>
        </p:txBody>
      </p:sp>
      <p:pic>
        <p:nvPicPr>
          <p:cNvPr id="7" name="Picture 2" descr="Учитель сова рисунок – Трогательные совы художницы Инги Пальцер">
            <a:extLst>
              <a:ext uri="{FF2B5EF4-FFF2-40B4-BE49-F238E27FC236}">
                <a16:creationId xmlns:a16="http://schemas.microsoft.com/office/drawing/2014/main" id="{C7A14744-E3BF-498D-92E8-53F20D8A4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22" r="10889"/>
          <a:stretch/>
        </p:blipFill>
        <p:spPr bwMode="auto">
          <a:xfrm>
            <a:off x="4715196" y="1310134"/>
            <a:ext cx="988692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4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САМОСТОЯТЕЛЬНОЙ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CC95C3-3946-45C2-AA2E-4A12D3EC8CC1}"/>
              </a:ext>
            </a:extLst>
          </p:cNvPr>
          <p:cNvSpPr/>
          <p:nvPr/>
        </p:nvSpPr>
        <p:spPr>
          <a:xfrm>
            <a:off x="27295" y="318532"/>
            <a:ext cx="56387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317.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Мороженное состоит из 7 частей молока, 2 частей сливочного масла и 2 частей сахара. Сколько молока нужно взять, чтобы получить 1кг 210 г мороженого</a:t>
            </a:r>
            <a:endParaRPr lang="ru-RU" sz="1600" b="1" dirty="0"/>
          </a:p>
        </p:txBody>
      </p:sp>
      <p:pic>
        <p:nvPicPr>
          <p:cNvPr id="3076" name="Picture 4" descr="как нарисовать мороженое акварелью: 4 тыс изображений найдено в  Яндекс.Картинках | Мороженое творчество, Рисунки еды, Акварель">
            <a:extLst>
              <a:ext uri="{FF2B5EF4-FFF2-40B4-BE49-F238E27FC236}">
                <a16:creationId xmlns:a16="http://schemas.microsoft.com/office/drawing/2014/main" id="{F394206C-F868-4273-BE43-562CB2B12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3033" r="23317" b="5382"/>
          <a:stretch/>
        </p:blipFill>
        <p:spPr bwMode="auto">
          <a:xfrm>
            <a:off x="4637087" y="1090593"/>
            <a:ext cx="1001710" cy="18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E1F9CB-48CF-4BAE-AA12-215A3899DA28}"/>
              </a:ext>
            </a:extLst>
          </p:cNvPr>
          <p:cNvSpPr/>
          <p:nvPr/>
        </p:nvSpPr>
        <p:spPr>
          <a:xfrm>
            <a:off x="34118" y="936526"/>
            <a:ext cx="5276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 </a:t>
            </a:r>
            <a:r>
              <a:rPr lang="ru-RU" sz="1600" b="1" dirty="0">
                <a:latin typeface="Arial" panose="020B0604020202020204" pitchFamily="34" charset="0"/>
              </a:rPr>
              <a:t>х  г – вес 1 части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</a:rPr>
              <a:t>     7х г – вес молока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</a:rPr>
              <a:t>     2х г – вес масла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</a:rPr>
              <a:t>     2х г – вес сахара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1) 7х + 2х + 2х = 1210    2) 7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110 = 770 (г)-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  11х = 1210                                      молока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   х = 1210 : 11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   х = 110 (г) – вес 1 части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Ответ: понадобится 770 г молока </a:t>
            </a:r>
            <a:endParaRPr lang="ru-RU" sz="1600" dirty="0"/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02A66A3F-BF54-4BC5-B673-F4D61294C259}"/>
              </a:ext>
            </a:extLst>
          </p:cNvPr>
          <p:cNvSpPr/>
          <p:nvPr/>
        </p:nvSpPr>
        <p:spPr>
          <a:xfrm>
            <a:off x="2248095" y="1326278"/>
            <a:ext cx="223304" cy="560089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D2AAF9-EAF3-4AFB-B4A3-EF620AE79CDA}"/>
              </a:ext>
            </a:extLst>
          </p:cNvPr>
          <p:cNvSpPr/>
          <p:nvPr/>
        </p:nvSpPr>
        <p:spPr>
          <a:xfrm>
            <a:off x="2455523" y="1421656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1210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33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2" y="-32294"/>
            <a:ext cx="5767387" cy="4355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" y="-63618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 УРАВНЕНИЕМ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68E3A8-A79F-4582-9E22-D89B9E03E658}"/>
              </a:ext>
            </a:extLst>
          </p:cNvPr>
          <p:cNvSpPr/>
          <p:nvPr/>
        </p:nvSpPr>
        <p:spPr>
          <a:xfrm>
            <a:off x="64291" y="468263"/>
            <a:ext cx="5638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313.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За два дня было собрано 5350 кг картофеля. Во второй день было собрано в 4 раза больше, чем в первый. Сколько кг картофеля было собрано в первый день? </a:t>
            </a:r>
            <a:endParaRPr lang="ru-RU" sz="1600" b="1" dirty="0"/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id="{51DAFD68-C81E-4A58-90F1-5898E4B3B50E}"/>
              </a:ext>
            </a:extLst>
          </p:cNvPr>
          <p:cNvGrpSpPr>
            <a:grpSpLocks/>
          </p:cNvGrpSpPr>
          <p:nvPr/>
        </p:nvGrpSpPr>
        <p:grpSpPr bwMode="auto">
          <a:xfrm>
            <a:off x="4332287" y="1317625"/>
            <a:ext cx="1241011" cy="1600200"/>
            <a:chOff x="96" y="2592"/>
            <a:chExt cx="1240" cy="1632"/>
          </a:xfrm>
        </p:grpSpPr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ECBC260A-CD09-4A70-9849-3C5517AA1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2592"/>
              <a:ext cx="1104" cy="1632"/>
              <a:chOff x="96" y="2592"/>
              <a:chExt cx="1104" cy="1632"/>
            </a:xfrm>
          </p:grpSpPr>
          <p:sp>
            <p:nvSpPr>
              <p:cNvPr id="11" name="Freeform 24">
                <a:extLst>
                  <a:ext uri="{FF2B5EF4-FFF2-40B4-BE49-F238E27FC236}">
                    <a16:creationId xmlns:a16="http://schemas.microsoft.com/office/drawing/2014/main" id="{F3A1DC45-6C6F-4E99-B736-A3D600539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" y="2784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0BB66F84-A57D-4B92-9EAA-84A877997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2784"/>
                <a:ext cx="336" cy="192"/>
              </a:xfrm>
              <a:custGeom>
                <a:avLst/>
                <a:gdLst>
                  <a:gd name="T0" fmla="*/ 1 w 2287"/>
                  <a:gd name="T1" fmla="*/ 3 h 1272"/>
                  <a:gd name="T2" fmla="*/ 0 w 2287"/>
                  <a:gd name="T3" fmla="*/ 2 h 1272"/>
                  <a:gd name="T4" fmla="*/ 2 w 2287"/>
                  <a:gd name="T5" fmla="*/ 0 h 1272"/>
                  <a:gd name="T6" fmla="*/ 3 w 2287"/>
                  <a:gd name="T7" fmla="*/ 0 h 1272"/>
                  <a:gd name="T8" fmla="*/ 6 w 2287"/>
                  <a:gd name="T9" fmla="*/ 0 h 1272"/>
                  <a:gd name="T10" fmla="*/ 7 w 2287"/>
                  <a:gd name="T11" fmla="*/ 1 h 1272"/>
                  <a:gd name="T12" fmla="*/ 7 w 2287"/>
                  <a:gd name="T13" fmla="*/ 2 h 1272"/>
                  <a:gd name="T14" fmla="*/ 6 w 2287"/>
                  <a:gd name="T15" fmla="*/ 4 h 1272"/>
                  <a:gd name="T16" fmla="*/ 4 w 2287"/>
                  <a:gd name="T17" fmla="*/ 4 h 1272"/>
                  <a:gd name="T18" fmla="*/ 2 w 2287"/>
                  <a:gd name="T19" fmla="*/ 4 h 1272"/>
                  <a:gd name="T20" fmla="*/ 0 w 2287"/>
                  <a:gd name="T21" fmla="*/ 3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26">
                <a:extLst>
                  <a:ext uri="{FF2B5EF4-FFF2-40B4-BE49-F238E27FC236}">
                    <a16:creationId xmlns:a16="http://schemas.microsoft.com/office/drawing/2014/main" id="{9CBAA26A-6203-44D0-9E4C-B0BD40D0F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" y="2832"/>
                <a:ext cx="336" cy="192"/>
              </a:xfrm>
              <a:custGeom>
                <a:avLst/>
                <a:gdLst>
                  <a:gd name="T0" fmla="*/ 1 w 2287"/>
                  <a:gd name="T1" fmla="*/ 3 h 1272"/>
                  <a:gd name="T2" fmla="*/ 0 w 2287"/>
                  <a:gd name="T3" fmla="*/ 2 h 1272"/>
                  <a:gd name="T4" fmla="*/ 2 w 2287"/>
                  <a:gd name="T5" fmla="*/ 0 h 1272"/>
                  <a:gd name="T6" fmla="*/ 3 w 2287"/>
                  <a:gd name="T7" fmla="*/ 0 h 1272"/>
                  <a:gd name="T8" fmla="*/ 6 w 2287"/>
                  <a:gd name="T9" fmla="*/ 0 h 1272"/>
                  <a:gd name="T10" fmla="*/ 7 w 2287"/>
                  <a:gd name="T11" fmla="*/ 1 h 1272"/>
                  <a:gd name="T12" fmla="*/ 7 w 2287"/>
                  <a:gd name="T13" fmla="*/ 2 h 1272"/>
                  <a:gd name="T14" fmla="*/ 6 w 2287"/>
                  <a:gd name="T15" fmla="*/ 4 h 1272"/>
                  <a:gd name="T16" fmla="*/ 4 w 2287"/>
                  <a:gd name="T17" fmla="*/ 4 h 1272"/>
                  <a:gd name="T18" fmla="*/ 2 w 2287"/>
                  <a:gd name="T19" fmla="*/ 4 h 1272"/>
                  <a:gd name="T20" fmla="*/ 0 w 2287"/>
                  <a:gd name="T21" fmla="*/ 3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0653EDA9-D759-432F-BDDF-B2617962F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736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28">
                <a:extLst>
                  <a:ext uri="{FF2B5EF4-FFF2-40B4-BE49-F238E27FC236}">
                    <a16:creationId xmlns:a16="http://schemas.microsoft.com/office/drawing/2014/main" id="{F5ED7F08-6920-42E0-996E-22048F919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2592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9" descr="Циновка">
                <a:extLst>
                  <a:ext uri="{FF2B5EF4-FFF2-40B4-BE49-F238E27FC236}">
                    <a16:creationId xmlns:a16="http://schemas.microsoft.com/office/drawing/2014/main" id="{C8195493-0E7D-4068-83FE-AEE2673B3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2832"/>
                <a:ext cx="1008" cy="1392"/>
              </a:xfrm>
              <a:custGeom>
                <a:avLst/>
                <a:gdLst>
                  <a:gd name="T0" fmla="*/ 587 w 912"/>
                  <a:gd name="T1" fmla="*/ 1857 h 1194"/>
                  <a:gd name="T2" fmla="*/ 947 w 912"/>
                  <a:gd name="T3" fmla="*/ 1857 h 1194"/>
                  <a:gd name="T4" fmla="*/ 1141 w 912"/>
                  <a:gd name="T5" fmla="*/ 1755 h 1194"/>
                  <a:gd name="T6" fmla="*/ 1126 w 912"/>
                  <a:gd name="T7" fmla="*/ 1444 h 1194"/>
                  <a:gd name="T8" fmla="*/ 1126 w 912"/>
                  <a:gd name="T9" fmla="*/ 1240 h 1194"/>
                  <a:gd name="T10" fmla="*/ 1126 w 912"/>
                  <a:gd name="T11" fmla="*/ 1034 h 1194"/>
                  <a:gd name="T12" fmla="*/ 1217 w 912"/>
                  <a:gd name="T13" fmla="*/ 519 h 1194"/>
                  <a:gd name="T14" fmla="*/ 1217 w 912"/>
                  <a:gd name="T15" fmla="*/ 211 h 1194"/>
                  <a:gd name="T16" fmla="*/ 1218 w 912"/>
                  <a:gd name="T17" fmla="*/ 84 h 1194"/>
                  <a:gd name="T18" fmla="*/ 1197 w 912"/>
                  <a:gd name="T19" fmla="*/ 36 h 1194"/>
                  <a:gd name="T20" fmla="*/ 1177 w 912"/>
                  <a:gd name="T21" fmla="*/ 10 h 1194"/>
                  <a:gd name="T22" fmla="*/ 1136 w 912"/>
                  <a:gd name="T23" fmla="*/ 107 h 1194"/>
                  <a:gd name="T24" fmla="*/ 973 w 912"/>
                  <a:gd name="T25" fmla="*/ 155 h 1194"/>
                  <a:gd name="T26" fmla="*/ 767 w 912"/>
                  <a:gd name="T27" fmla="*/ 204 h 1194"/>
                  <a:gd name="T28" fmla="*/ 480 w 912"/>
                  <a:gd name="T29" fmla="*/ 181 h 1194"/>
                  <a:gd name="T30" fmla="*/ 154 w 912"/>
                  <a:gd name="T31" fmla="*/ 155 h 1194"/>
                  <a:gd name="T32" fmla="*/ 195 w 912"/>
                  <a:gd name="T33" fmla="*/ 132 h 1194"/>
                  <a:gd name="T34" fmla="*/ 195 w 912"/>
                  <a:gd name="T35" fmla="*/ 36 h 1194"/>
                  <a:gd name="T36" fmla="*/ 175 w 912"/>
                  <a:gd name="T37" fmla="*/ 84 h 1194"/>
                  <a:gd name="T38" fmla="*/ 154 w 912"/>
                  <a:gd name="T39" fmla="*/ 84 h 1194"/>
                  <a:gd name="T40" fmla="*/ 154 w 912"/>
                  <a:gd name="T41" fmla="*/ 132 h 1194"/>
                  <a:gd name="T42" fmla="*/ 136 w 912"/>
                  <a:gd name="T43" fmla="*/ 417 h 1194"/>
                  <a:gd name="T44" fmla="*/ 44 w 912"/>
                  <a:gd name="T45" fmla="*/ 1138 h 1194"/>
                  <a:gd name="T46" fmla="*/ 44 w 912"/>
                  <a:gd name="T47" fmla="*/ 1444 h 1194"/>
                  <a:gd name="T48" fmla="*/ 60 w 912"/>
                  <a:gd name="T49" fmla="*/ 1825 h 1194"/>
                  <a:gd name="T50" fmla="*/ 406 w 912"/>
                  <a:gd name="T51" fmla="*/ 1857 h 1194"/>
                  <a:gd name="T52" fmla="*/ 587 w 912"/>
                  <a:gd name="T53" fmla="*/ 1857 h 11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12" h="1194">
                    <a:moveTo>
                      <a:pt x="434" y="1172"/>
                    </a:moveTo>
                    <a:cubicBezTo>
                      <a:pt x="500" y="1172"/>
                      <a:pt x="633" y="1183"/>
                      <a:pt x="701" y="1172"/>
                    </a:cubicBezTo>
                    <a:cubicBezTo>
                      <a:pt x="769" y="1162"/>
                      <a:pt x="823" y="1151"/>
                      <a:pt x="845" y="1107"/>
                    </a:cubicBezTo>
                    <a:cubicBezTo>
                      <a:pt x="868" y="1064"/>
                      <a:pt x="836" y="967"/>
                      <a:pt x="834" y="912"/>
                    </a:cubicBezTo>
                    <a:cubicBezTo>
                      <a:pt x="833" y="858"/>
                      <a:pt x="834" y="826"/>
                      <a:pt x="834" y="783"/>
                    </a:cubicBezTo>
                    <a:cubicBezTo>
                      <a:pt x="834" y="739"/>
                      <a:pt x="823" y="728"/>
                      <a:pt x="834" y="653"/>
                    </a:cubicBezTo>
                    <a:cubicBezTo>
                      <a:pt x="845" y="577"/>
                      <a:pt x="890" y="414"/>
                      <a:pt x="901" y="328"/>
                    </a:cubicBezTo>
                    <a:cubicBezTo>
                      <a:pt x="912" y="241"/>
                      <a:pt x="901" y="179"/>
                      <a:pt x="901" y="133"/>
                    </a:cubicBezTo>
                    <a:cubicBezTo>
                      <a:pt x="901" y="87"/>
                      <a:pt x="904" y="71"/>
                      <a:pt x="902" y="53"/>
                    </a:cubicBezTo>
                    <a:cubicBezTo>
                      <a:pt x="900" y="35"/>
                      <a:pt x="892" y="31"/>
                      <a:pt x="887" y="23"/>
                    </a:cubicBezTo>
                    <a:cubicBezTo>
                      <a:pt x="882" y="15"/>
                      <a:pt x="880" y="0"/>
                      <a:pt x="872" y="7"/>
                    </a:cubicBezTo>
                    <a:cubicBezTo>
                      <a:pt x="864" y="14"/>
                      <a:pt x="866" y="53"/>
                      <a:pt x="841" y="68"/>
                    </a:cubicBezTo>
                    <a:cubicBezTo>
                      <a:pt x="816" y="83"/>
                      <a:pt x="765" y="88"/>
                      <a:pt x="720" y="98"/>
                    </a:cubicBezTo>
                    <a:cubicBezTo>
                      <a:pt x="675" y="108"/>
                      <a:pt x="629" y="126"/>
                      <a:pt x="568" y="129"/>
                    </a:cubicBezTo>
                    <a:cubicBezTo>
                      <a:pt x="507" y="132"/>
                      <a:pt x="432" y="119"/>
                      <a:pt x="356" y="114"/>
                    </a:cubicBezTo>
                    <a:cubicBezTo>
                      <a:pt x="280" y="109"/>
                      <a:pt x="149" y="103"/>
                      <a:pt x="114" y="98"/>
                    </a:cubicBezTo>
                    <a:cubicBezTo>
                      <a:pt x="79" y="93"/>
                      <a:pt x="139" y="95"/>
                      <a:pt x="144" y="83"/>
                    </a:cubicBezTo>
                    <a:cubicBezTo>
                      <a:pt x="149" y="71"/>
                      <a:pt x="146" y="28"/>
                      <a:pt x="144" y="23"/>
                    </a:cubicBezTo>
                    <a:cubicBezTo>
                      <a:pt x="142" y="18"/>
                      <a:pt x="134" y="48"/>
                      <a:pt x="129" y="53"/>
                    </a:cubicBezTo>
                    <a:cubicBezTo>
                      <a:pt x="124" y="58"/>
                      <a:pt x="116" y="48"/>
                      <a:pt x="114" y="53"/>
                    </a:cubicBezTo>
                    <a:cubicBezTo>
                      <a:pt x="112" y="58"/>
                      <a:pt x="116" y="48"/>
                      <a:pt x="114" y="83"/>
                    </a:cubicBezTo>
                    <a:cubicBezTo>
                      <a:pt x="112" y="118"/>
                      <a:pt x="113" y="157"/>
                      <a:pt x="100" y="263"/>
                    </a:cubicBezTo>
                    <a:cubicBezTo>
                      <a:pt x="87" y="369"/>
                      <a:pt x="44" y="609"/>
                      <a:pt x="33" y="718"/>
                    </a:cubicBezTo>
                    <a:cubicBezTo>
                      <a:pt x="22" y="826"/>
                      <a:pt x="32" y="841"/>
                      <a:pt x="33" y="912"/>
                    </a:cubicBezTo>
                    <a:cubicBezTo>
                      <a:pt x="35" y="984"/>
                      <a:pt x="0" y="1107"/>
                      <a:pt x="44" y="1151"/>
                    </a:cubicBezTo>
                    <a:cubicBezTo>
                      <a:pt x="89" y="1194"/>
                      <a:pt x="235" y="1168"/>
                      <a:pt x="300" y="1172"/>
                    </a:cubicBezTo>
                    <a:cubicBezTo>
                      <a:pt x="366" y="1176"/>
                      <a:pt x="367" y="1172"/>
                      <a:pt x="434" y="1172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" name="Group 30">
                <a:extLst>
                  <a:ext uri="{FF2B5EF4-FFF2-40B4-BE49-F238E27FC236}">
                    <a16:creationId xmlns:a16="http://schemas.microsoft.com/office/drawing/2014/main" id="{4FBF52DF-4102-4AD4-AA0D-CE0DB1DD92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3696"/>
                <a:ext cx="864" cy="528"/>
                <a:chOff x="96" y="3648"/>
                <a:chExt cx="864" cy="528"/>
              </a:xfrm>
            </p:grpSpPr>
            <p:sp>
              <p:nvSpPr>
                <p:cNvPr id="22" name="Freeform 31">
                  <a:extLst>
                    <a:ext uri="{FF2B5EF4-FFF2-40B4-BE49-F238E27FC236}">
                      <a16:creationId xmlns:a16="http://schemas.microsoft.com/office/drawing/2014/main" id="{1EFE6ECB-E192-464E-AC19-9BDB2AD53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3936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32">
                  <a:extLst>
                    <a:ext uri="{FF2B5EF4-FFF2-40B4-BE49-F238E27FC236}">
                      <a16:creationId xmlns:a16="http://schemas.microsoft.com/office/drawing/2014/main" id="{6E39C3EF-6198-45FE-809C-63E9CA11E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3936"/>
                  <a:ext cx="336" cy="192"/>
                </a:xfrm>
                <a:custGeom>
                  <a:avLst/>
                  <a:gdLst>
                    <a:gd name="T0" fmla="*/ 1 w 2287"/>
                    <a:gd name="T1" fmla="*/ 3 h 1272"/>
                    <a:gd name="T2" fmla="*/ 0 w 2287"/>
                    <a:gd name="T3" fmla="*/ 2 h 1272"/>
                    <a:gd name="T4" fmla="*/ 2 w 2287"/>
                    <a:gd name="T5" fmla="*/ 0 h 1272"/>
                    <a:gd name="T6" fmla="*/ 3 w 2287"/>
                    <a:gd name="T7" fmla="*/ 0 h 1272"/>
                    <a:gd name="T8" fmla="*/ 6 w 2287"/>
                    <a:gd name="T9" fmla="*/ 0 h 1272"/>
                    <a:gd name="T10" fmla="*/ 7 w 2287"/>
                    <a:gd name="T11" fmla="*/ 1 h 1272"/>
                    <a:gd name="T12" fmla="*/ 7 w 2287"/>
                    <a:gd name="T13" fmla="*/ 2 h 1272"/>
                    <a:gd name="T14" fmla="*/ 6 w 2287"/>
                    <a:gd name="T15" fmla="*/ 4 h 1272"/>
                    <a:gd name="T16" fmla="*/ 4 w 2287"/>
                    <a:gd name="T17" fmla="*/ 4 h 1272"/>
                    <a:gd name="T18" fmla="*/ 2 w 2287"/>
                    <a:gd name="T19" fmla="*/ 4 h 1272"/>
                    <a:gd name="T20" fmla="*/ 0 w 2287"/>
                    <a:gd name="T21" fmla="*/ 3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33">
                  <a:extLst>
                    <a:ext uri="{FF2B5EF4-FFF2-40B4-BE49-F238E27FC236}">
                      <a16:creationId xmlns:a16="http://schemas.microsoft.com/office/drawing/2014/main" id="{9FC11C21-EB24-4C88-9CB6-E2497D802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3984"/>
                  <a:ext cx="336" cy="192"/>
                </a:xfrm>
                <a:custGeom>
                  <a:avLst/>
                  <a:gdLst>
                    <a:gd name="T0" fmla="*/ 1 w 2287"/>
                    <a:gd name="T1" fmla="*/ 3 h 1272"/>
                    <a:gd name="T2" fmla="*/ 0 w 2287"/>
                    <a:gd name="T3" fmla="*/ 2 h 1272"/>
                    <a:gd name="T4" fmla="*/ 2 w 2287"/>
                    <a:gd name="T5" fmla="*/ 0 h 1272"/>
                    <a:gd name="T6" fmla="*/ 3 w 2287"/>
                    <a:gd name="T7" fmla="*/ 0 h 1272"/>
                    <a:gd name="T8" fmla="*/ 6 w 2287"/>
                    <a:gd name="T9" fmla="*/ 0 h 1272"/>
                    <a:gd name="T10" fmla="*/ 7 w 2287"/>
                    <a:gd name="T11" fmla="*/ 1 h 1272"/>
                    <a:gd name="T12" fmla="*/ 7 w 2287"/>
                    <a:gd name="T13" fmla="*/ 2 h 1272"/>
                    <a:gd name="T14" fmla="*/ 6 w 2287"/>
                    <a:gd name="T15" fmla="*/ 4 h 1272"/>
                    <a:gd name="T16" fmla="*/ 4 w 2287"/>
                    <a:gd name="T17" fmla="*/ 4 h 1272"/>
                    <a:gd name="T18" fmla="*/ 2 w 2287"/>
                    <a:gd name="T19" fmla="*/ 4 h 1272"/>
                    <a:gd name="T20" fmla="*/ 0 w 2287"/>
                    <a:gd name="T21" fmla="*/ 3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34">
                  <a:extLst>
                    <a:ext uri="{FF2B5EF4-FFF2-40B4-BE49-F238E27FC236}">
                      <a16:creationId xmlns:a16="http://schemas.microsoft.com/office/drawing/2014/main" id="{78965415-1D9C-4BBE-BDDD-6D0C8EA2C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3840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35">
                  <a:extLst>
                    <a:ext uri="{FF2B5EF4-FFF2-40B4-BE49-F238E27FC236}">
                      <a16:creationId xmlns:a16="http://schemas.microsoft.com/office/drawing/2014/main" id="{FDCED6E2-B5B8-4D1D-B74D-662CAB91A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" y="3792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36">
                  <a:extLst>
                    <a:ext uri="{FF2B5EF4-FFF2-40B4-BE49-F238E27FC236}">
                      <a16:creationId xmlns:a16="http://schemas.microsoft.com/office/drawing/2014/main" id="{A9CECE5F-D37D-4392-BE54-1D58ACFD7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3648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203627F1-D62C-48DA-B550-85C981CEB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688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F64AD800-04D3-44A9-AAE8-0B1179982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736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77130A4-9505-437B-B101-8620A3298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592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Freeform 40" descr="Циновка">
              <a:extLst>
                <a:ext uri="{FF2B5EF4-FFF2-40B4-BE49-F238E27FC236}">
                  <a16:creationId xmlns:a16="http://schemas.microsoft.com/office/drawing/2014/main" id="{E1B5447B-1175-4A29-B753-6F005F4E6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848"/>
              <a:ext cx="1144" cy="360"/>
            </a:xfrm>
            <a:custGeom>
              <a:avLst/>
              <a:gdLst>
                <a:gd name="T0" fmla="*/ 144 w 1144"/>
                <a:gd name="T1" fmla="*/ 32 h 360"/>
                <a:gd name="T2" fmla="*/ 48 w 1144"/>
                <a:gd name="T3" fmla="*/ 32 h 360"/>
                <a:gd name="T4" fmla="*/ 0 w 1144"/>
                <a:gd name="T5" fmla="*/ 224 h 360"/>
                <a:gd name="T6" fmla="*/ 48 w 1144"/>
                <a:gd name="T7" fmla="*/ 272 h 360"/>
                <a:gd name="T8" fmla="*/ 144 w 1144"/>
                <a:gd name="T9" fmla="*/ 272 h 360"/>
                <a:gd name="T10" fmla="*/ 336 w 1144"/>
                <a:gd name="T11" fmla="*/ 272 h 360"/>
                <a:gd name="T12" fmla="*/ 816 w 1144"/>
                <a:gd name="T13" fmla="*/ 320 h 360"/>
                <a:gd name="T14" fmla="*/ 1104 w 1144"/>
                <a:gd name="T15" fmla="*/ 320 h 360"/>
                <a:gd name="T16" fmla="*/ 1056 w 1144"/>
                <a:gd name="T17" fmla="*/ 80 h 360"/>
                <a:gd name="T18" fmla="*/ 960 w 1144"/>
                <a:gd name="T19" fmla="*/ 32 h 360"/>
                <a:gd name="T20" fmla="*/ 816 w 1144"/>
                <a:gd name="T21" fmla="*/ 128 h 360"/>
                <a:gd name="T22" fmla="*/ 551 w 1144"/>
                <a:gd name="T23" fmla="*/ 146 h 360"/>
                <a:gd name="T24" fmla="*/ 339 w 1144"/>
                <a:gd name="T25" fmla="*/ 115 h 360"/>
                <a:gd name="T26" fmla="*/ 192 w 1144"/>
                <a:gd name="T27" fmla="*/ 128 h 360"/>
                <a:gd name="T28" fmla="*/ 144 w 1144"/>
                <a:gd name="T29" fmla="*/ 32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44" h="360">
                  <a:moveTo>
                    <a:pt x="144" y="32"/>
                  </a:moveTo>
                  <a:cubicBezTo>
                    <a:pt x="120" y="16"/>
                    <a:pt x="72" y="0"/>
                    <a:pt x="48" y="32"/>
                  </a:cubicBezTo>
                  <a:cubicBezTo>
                    <a:pt x="24" y="64"/>
                    <a:pt x="0" y="184"/>
                    <a:pt x="0" y="224"/>
                  </a:cubicBezTo>
                  <a:cubicBezTo>
                    <a:pt x="0" y="264"/>
                    <a:pt x="24" y="264"/>
                    <a:pt x="48" y="272"/>
                  </a:cubicBezTo>
                  <a:cubicBezTo>
                    <a:pt x="72" y="280"/>
                    <a:pt x="96" y="272"/>
                    <a:pt x="144" y="272"/>
                  </a:cubicBezTo>
                  <a:cubicBezTo>
                    <a:pt x="192" y="272"/>
                    <a:pt x="224" y="264"/>
                    <a:pt x="336" y="272"/>
                  </a:cubicBezTo>
                  <a:cubicBezTo>
                    <a:pt x="448" y="280"/>
                    <a:pt x="688" y="312"/>
                    <a:pt x="816" y="320"/>
                  </a:cubicBezTo>
                  <a:cubicBezTo>
                    <a:pt x="944" y="328"/>
                    <a:pt x="1064" y="360"/>
                    <a:pt x="1104" y="320"/>
                  </a:cubicBezTo>
                  <a:cubicBezTo>
                    <a:pt x="1144" y="280"/>
                    <a:pt x="1080" y="128"/>
                    <a:pt x="1056" y="80"/>
                  </a:cubicBezTo>
                  <a:cubicBezTo>
                    <a:pt x="1032" y="32"/>
                    <a:pt x="1000" y="24"/>
                    <a:pt x="960" y="32"/>
                  </a:cubicBezTo>
                  <a:cubicBezTo>
                    <a:pt x="920" y="40"/>
                    <a:pt x="884" y="109"/>
                    <a:pt x="816" y="128"/>
                  </a:cubicBezTo>
                  <a:cubicBezTo>
                    <a:pt x="748" y="147"/>
                    <a:pt x="630" y="148"/>
                    <a:pt x="551" y="146"/>
                  </a:cubicBezTo>
                  <a:cubicBezTo>
                    <a:pt x="472" y="144"/>
                    <a:pt x="399" y="118"/>
                    <a:pt x="339" y="115"/>
                  </a:cubicBezTo>
                  <a:cubicBezTo>
                    <a:pt x="279" y="112"/>
                    <a:pt x="224" y="142"/>
                    <a:pt x="192" y="128"/>
                  </a:cubicBezTo>
                  <a:cubicBezTo>
                    <a:pt x="160" y="114"/>
                    <a:pt x="168" y="48"/>
                    <a:pt x="144" y="32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B4B20-FADD-4BAB-A668-5A8D3EBF472F}"/>
              </a:ext>
            </a:extLst>
          </p:cNvPr>
          <p:cNvSpPr/>
          <p:nvPr/>
        </p:nvSpPr>
        <p:spPr>
          <a:xfrm>
            <a:off x="189706" y="1459937"/>
            <a:ext cx="40207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1 день – х кг </a:t>
            </a:r>
          </a:p>
          <a:p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2 день – 4х кг</a:t>
            </a:r>
          </a:p>
          <a:p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х + 4х = 5350</a:t>
            </a:r>
          </a:p>
          <a:p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5х = 5350</a:t>
            </a:r>
          </a:p>
          <a:p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х = 5350 : 5</a:t>
            </a:r>
          </a:p>
          <a:p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х = 1070</a:t>
            </a:r>
            <a:r>
              <a:rPr lang="en-US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(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кг)-1день  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1070 кг в 1 день.</a:t>
            </a:r>
          </a:p>
          <a:p>
            <a:endParaRPr lang="ru-RU" sz="1600" dirty="0"/>
          </a:p>
        </p:txBody>
      </p:sp>
      <p:sp>
        <p:nvSpPr>
          <p:cNvPr id="28" name="Правая фигурная скобка 27">
            <a:extLst>
              <a:ext uri="{FF2B5EF4-FFF2-40B4-BE49-F238E27FC236}">
                <a16:creationId xmlns:a16="http://schemas.microsoft.com/office/drawing/2014/main" id="{CB3C96AE-3B0D-4762-81C3-9F925B2A42AF}"/>
              </a:ext>
            </a:extLst>
          </p:cNvPr>
          <p:cNvSpPr/>
          <p:nvPr/>
        </p:nvSpPr>
        <p:spPr>
          <a:xfrm>
            <a:off x="1665287" y="1552948"/>
            <a:ext cx="268356" cy="45047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4386E5E-1D76-4FBC-81C2-E33FBF05535E}"/>
              </a:ext>
            </a:extLst>
          </p:cNvPr>
          <p:cNvSpPr/>
          <p:nvPr/>
        </p:nvSpPr>
        <p:spPr>
          <a:xfrm>
            <a:off x="1839059" y="1587935"/>
            <a:ext cx="1000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5350 кг </a:t>
            </a:r>
            <a:endParaRPr lang="ru-RU" sz="1600" dirty="0"/>
          </a:p>
        </p:txBody>
      </p:sp>
      <p:grpSp>
        <p:nvGrpSpPr>
          <p:cNvPr id="30" name="Group 21">
            <a:extLst>
              <a:ext uri="{FF2B5EF4-FFF2-40B4-BE49-F238E27FC236}">
                <a16:creationId xmlns:a16="http://schemas.microsoft.com/office/drawing/2014/main" id="{9A9766EE-AA04-4B02-A83C-0F2067EF7779}"/>
              </a:ext>
            </a:extLst>
          </p:cNvPr>
          <p:cNvGrpSpPr>
            <a:grpSpLocks/>
          </p:cNvGrpSpPr>
          <p:nvPr/>
        </p:nvGrpSpPr>
        <p:grpSpPr bwMode="auto">
          <a:xfrm>
            <a:off x="4336290" y="1329614"/>
            <a:ext cx="1241011" cy="1600200"/>
            <a:chOff x="96" y="2592"/>
            <a:chExt cx="1240" cy="1632"/>
          </a:xfrm>
        </p:grpSpPr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26057A20-6F4D-49A4-8FF9-EFA54E46F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2592"/>
              <a:ext cx="1104" cy="1632"/>
              <a:chOff x="96" y="2592"/>
              <a:chExt cx="1104" cy="1632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4A3BCCDE-8CFA-4BB0-9DF1-D63FBE6EE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" y="2784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C12DAB9E-E1C1-4CB7-B541-DDB9C849D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2784"/>
                <a:ext cx="336" cy="192"/>
              </a:xfrm>
              <a:custGeom>
                <a:avLst/>
                <a:gdLst>
                  <a:gd name="T0" fmla="*/ 1 w 2287"/>
                  <a:gd name="T1" fmla="*/ 3 h 1272"/>
                  <a:gd name="T2" fmla="*/ 0 w 2287"/>
                  <a:gd name="T3" fmla="*/ 2 h 1272"/>
                  <a:gd name="T4" fmla="*/ 2 w 2287"/>
                  <a:gd name="T5" fmla="*/ 0 h 1272"/>
                  <a:gd name="T6" fmla="*/ 3 w 2287"/>
                  <a:gd name="T7" fmla="*/ 0 h 1272"/>
                  <a:gd name="T8" fmla="*/ 6 w 2287"/>
                  <a:gd name="T9" fmla="*/ 0 h 1272"/>
                  <a:gd name="T10" fmla="*/ 7 w 2287"/>
                  <a:gd name="T11" fmla="*/ 1 h 1272"/>
                  <a:gd name="T12" fmla="*/ 7 w 2287"/>
                  <a:gd name="T13" fmla="*/ 2 h 1272"/>
                  <a:gd name="T14" fmla="*/ 6 w 2287"/>
                  <a:gd name="T15" fmla="*/ 4 h 1272"/>
                  <a:gd name="T16" fmla="*/ 4 w 2287"/>
                  <a:gd name="T17" fmla="*/ 4 h 1272"/>
                  <a:gd name="T18" fmla="*/ 2 w 2287"/>
                  <a:gd name="T19" fmla="*/ 4 h 1272"/>
                  <a:gd name="T20" fmla="*/ 0 w 2287"/>
                  <a:gd name="T21" fmla="*/ 3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A4621C32-E47F-45C6-AF52-FB658E470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" y="2832"/>
                <a:ext cx="336" cy="192"/>
              </a:xfrm>
              <a:custGeom>
                <a:avLst/>
                <a:gdLst>
                  <a:gd name="T0" fmla="*/ 1 w 2287"/>
                  <a:gd name="T1" fmla="*/ 3 h 1272"/>
                  <a:gd name="T2" fmla="*/ 0 w 2287"/>
                  <a:gd name="T3" fmla="*/ 2 h 1272"/>
                  <a:gd name="T4" fmla="*/ 2 w 2287"/>
                  <a:gd name="T5" fmla="*/ 0 h 1272"/>
                  <a:gd name="T6" fmla="*/ 3 w 2287"/>
                  <a:gd name="T7" fmla="*/ 0 h 1272"/>
                  <a:gd name="T8" fmla="*/ 6 w 2287"/>
                  <a:gd name="T9" fmla="*/ 0 h 1272"/>
                  <a:gd name="T10" fmla="*/ 7 w 2287"/>
                  <a:gd name="T11" fmla="*/ 1 h 1272"/>
                  <a:gd name="T12" fmla="*/ 7 w 2287"/>
                  <a:gd name="T13" fmla="*/ 2 h 1272"/>
                  <a:gd name="T14" fmla="*/ 6 w 2287"/>
                  <a:gd name="T15" fmla="*/ 4 h 1272"/>
                  <a:gd name="T16" fmla="*/ 4 w 2287"/>
                  <a:gd name="T17" fmla="*/ 4 h 1272"/>
                  <a:gd name="T18" fmla="*/ 2 w 2287"/>
                  <a:gd name="T19" fmla="*/ 4 h 1272"/>
                  <a:gd name="T20" fmla="*/ 0 w 2287"/>
                  <a:gd name="T21" fmla="*/ 3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39D2D49B-9BDD-442D-8566-817D852BE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736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8E955BB9-1D70-434D-B9F1-284D69145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2592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9" descr="Циновка">
                <a:extLst>
                  <a:ext uri="{FF2B5EF4-FFF2-40B4-BE49-F238E27FC236}">
                    <a16:creationId xmlns:a16="http://schemas.microsoft.com/office/drawing/2014/main" id="{46D30678-7815-48E0-8B0C-F46014172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2832"/>
                <a:ext cx="1008" cy="1392"/>
              </a:xfrm>
              <a:custGeom>
                <a:avLst/>
                <a:gdLst>
                  <a:gd name="T0" fmla="*/ 587 w 912"/>
                  <a:gd name="T1" fmla="*/ 1857 h 1194"/>
                  <a:gd name="T2" fmla="*/ 947 w 912"/>
                  <a:gd name="T3" fmla="*/ 1857 h 1194"/>
                  <a:gd name="T4" fmla="*/ 1141 w 912"/>
                  <a:gd name="T5" fmla="*/ 1755 h 1194"/>
                  <a:gd name="T6" fmla="*/ 1126 w 912"/>
                  <a:gd name="T7" fmla="*/ 1444 h 1194"/>
                  <a:gd name="T8" fmla="*/ 1126 w 912"/>
                  <a:gd name="T9" fmla="*/ 1240 h 1194"/>
                  <a:gd name="T10" fmla="*/ 1126 w 912"/>
                  <a:gd name="T11" fmla="*/ 1034 h 1194"/>
                  <a:gd name="T12" fmla="*/ 1217 w 912"/>
                  <a:gd name="T13" fmla="*/ 519 h 1194"/>
                  <a:gd name="T14" fmla="*/ 1217 w 912"/>
                  <a:gd name="T15" fmla="*/ 211 h 1194"/>
                  <a:gd name="T16" fmla="*/ 1218 w 912"/>
                  <a:gd name="T17" fmla="*/ 84 h 1194"/>
                  <a:gd name="T18" fmla="*/ 1197 w 912"/>
                  <a:gd name="T19" fmla="*/ 36 h 1194"/>
                  <a:gd name="T20" fmla="*/ 1177 w 912"/>
                  <a:gd name="T21" fmla="*/ 10 h 1194"/>
                  <a:gd name="T22" fmla="*/ 1136 w 912"/>
                  <a:gd name="T23" fmla="*/ 107 h 1194"/>
                  <a:gd name="T24" fmla="*/ 973 w 912"/>
                  <a:gd name="T25" fmla="*/ 155 h 1194"/>
                  <a:gd name="T26" fmla="*/ 767 w 912"/>
                  <a:gd name="T27" fmla="*/ 204 h 1194"/>
                  <a:gd name="T28" fmla="*/ 480 w 912"/>
                  <a:gd name="T29" fmla="*/ 181 h 1194"/>
                  <a:gd name="T30" fmla="*/ 154 w 912"/>
                  <a:gd name="T31" fmla="*/ 155 h 1194"/>
                  <a:gd name="T32" fmla="*/ 195 w 912"/>
                  <a:gd name="T33" fmla="*/ 132 h 1194"/>
                  <a:gd name="T34" fmla="*/ 195 w 912"/>
                  <a:gd name="T35" fmla="*/ 36 h 1194"/>
                  <a:gd name="T36" fmla="*/ 175 w 912"/>
                  <a:gd name="T37" fmla="*/ 84 h 1194"/>
                  <a:gd name="T38" fmla="*/ 154 w 912"/>
                  <a:gd name="T39" fmla="*/ 84 h 1194"/>
                  <a:gd name="T40" fmla="*/ 154 w 912"/>
                  <a:gd name="T41" fmla="*/ 132 h 1194"/>
                  <a:gd name="T42" fmla="*/ 136 w 912"/>
                  <a:gd name="T43" fmla="*/ 417 h 1194"/>
                  <a:gd name="T44" fmla="*/ 44 w 912"/>
                  <a:gd name="T45" fmla="*/ 1138 h 1194"/>
                  <a:gd name="T46" fmla="*/ 44 w 912"/>
                  <a:gd name="T47" fmla="*/ 1444 h 1194"/>
                  <a:gd name="T48" fmla="*/ 60 w 912"/>
                  <a:gd name="T49" fmla="*/ 1825 h 1194"/>
                  <a:gd name="T50" fmla="*/ 406 w 912"/>
                  <a:gd name="T51" fmla="*/ 1857 h 1194"/>
                  <a:gd name="T52" fmla="*/ 587 w 912"/>
                  <a:gd name="T53" fmla="*/ 1857 h 11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12" h="1194">
                    <a:moveTo>
                      <a:pt x="434" y="1172"/>
                    </a:moveTo>
                    <a:cubicBezTo>
                      <a:pt x="500" y="1172"/>
                      <a:pt x="633" y="1183"/>
                      <a:pt x="701" y="1172"/>
                    </a:cubicBezTo>
                    <a:cubicBezTo>
                      <a:pt x="769" y="1162"/>
                      <a:pt x="823" y="1151"/>
                      <a:pt x="845" y="1107"/>
                    </a:cubicBezTo>
                    <a:cubicBezTo>
                      <a:pt x="868" y="1064"/>
                      <a:pt x="836" y="967"/>
                      <a:pt x="834" y="912"/>
                    </a:cubicBezTo>
                    <a:cubicBezTo>
                      <a:pt x="833" y="858"/>
                      <a:pt x="834" y="826"/>
                      <a:pt x="834" y="783"/>
                    </a:cubicBezTo>
                    <a:cubicBezTo>
                      <a:pt x="834" y="739"/>
                      <a:pt x="823" y="728"/>
                      <a:pt x="834" y="653"/>
                    </a:cubicBezTo>
                    <a:cubicBezTo>
                      <a:pt x="845" y="577"/>
                      <a:pt x="890" y="414"/>
                      <a:pt x="901" y="328"/>
                    </a:cubicBezTo>
                    <a:cubicBezTo>
                      <a:pt x="912" y="241"/>
                      <a:pt x="901" y="179"/>
                      <a:pt x="901" y="133"/>
                    </a:cubicBezTo>
                    <a:cubicBezTo>
                      <a:pt x="901" y="87"/>
                      <a:pt x="904" y="71"/>
                      <a:pt x="902" y="53"/>
                    </a:cubicBezTo>
                    <a:cubicBezTo>
                      <a:pt x="900" y="35"/>
                      <a:pt x="892" y="31"/>
                      <a:pt x="887" y="23"/>
                    </a:cubicBezTo>
                    <a:cubicBezTo>
                      <a:pt x="882" y="15"/>
                      <a:pt x="880" y="0"/>
                      <a:pt x="872" y="7"/>
                    </a:cubicBezTo>
                    <a:cubicBezTo>
                      <a:pt x="864" y="14"/>
                      <a:pt x="866" y="53"/>
                      <a:pt x="841" y="68"/>
                    </a:cubicBezTo>
                    <a:cubicBezTo>
                      <a:pt x="816" y="83"/>
                      <a:pt x="765" y="88"/>
                      <a:pt x="720" y="98"/>
                    </a:cubicBezTo>
                    <a:cubicBezTo>
                      <a:pt x="675" y="108"/>
                      <a:pt x="629" y="126"/>
                      <a:pt x="568" y="129"/>
                    </a:cubicBezTo>
                    <a:cubicBezTo>
                      <a:pt x="507" y="132"/>
                      <a:pt x="432" y="119"/>
                      <a:pt x="356" y="114"/>
                    </a:cubicBezTo>
                    <a:cubicBezTo>
                      <a:pt x="280" y="109"/>
                      <a:pt x="149" y="103"/>
                      <a:pt x="114" y="98"/>
                    </a:cubicBezTo>
                    <a:cubicBezTo>
                      <a:pt x="79" y="93"/>
                      <a:pt x="139" y="95"/>
                      <a:pt x="144" y="83"/>
                    </a:cubicBezTo>
                    <a:cubicBezTo>
                      <a:pt x="149" y="71"/>
                      <a:pt x="146" y="28"/>
                      <a:pt x="144" y="23"/>
                    </a:cubicBezTo>
                    <a:cubicBezTo>
                      <a:pt x="142" y="18"/>
                      <a:pt x="134" y="48"/>
                      <a:pt x="129" y="53"/>
                    </a:cubicBezTo>
                    <a:cubicBezTo>
                      <a:pt x="124" y="58"/>
                      <a:pt x="116" y="48"/>
                      <a:pt x="114" y="53"/>
                    </a:cubicBezTo>
                    <a:cubicBezTo>
                      <a:pt x="112" y="58"/>
                      <a:pt x="116" y="48"/>
                      <a:pt x="114" y="83"/>
                    </a:cubicBezTo>
                    <a:cubicBezTo>
                      <a:pt x="112" y="118"/>
                      <a:pt x="113" y="157"/>
                      <a:pt x="100" y="263"/>
                    </a:cubicBezTo>
                    <a:cubicBezTo>
                      <a:pt x="87" y="369"/>
                      <a:pt x="44" y="609"/>
                      <a:pt x="33" y="718"/>
                    </a:cubicBezTo>
                    <a:cubicBezTo>
                      <a:pt x="22" y="826"/>
                      <a:pt x="32" y="841"/>
                      <a:pt x="33" y="912"/>
                    </a:cubicBezTo>
                    <a:cubicBezTo>
                      <a:pt x="35" y="984"/>
                      <a:pt x="0" y="1107"/>
                      <a:pt x="44" y="1151"/>
                    </a:cubicBezTo>
                    <a:cubicBezTo>
                      <a:pt x="89" y="1194"/>
                      <a:pt x="235" y="1168"/>
                      <a:pt x="300" y="1172"/>
                    </a:cubicBezTo>
                    <a:cubicBezTo>
                      <a:pt x="366" y="1176"/>
                      <a:pt x="367" y="1172"/>
                      <a:pt x="434" y="1172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9" name="Group 30">
                <a:extLst>
                  <a:ext uri="{FF2B5EF4-FFF2-40B4-BE49-F238E27FC236}">
                    <a16:creationId xmlns:a16="http://schemas.microsoft.com/office/drawing/2014/main" id="{447CE158-C9F0-479E-9F4D-6CCC7E9390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3696"/>
                <a:ext cx="864" cy="528"/>
                <a:chOff x="96" y="3648"/>
                <a:chExt cx="864" cy="528"/>
              </a:xfrm>
            </p:grpSpPr>
            <p:sp>
              <p:nvSpPr>
                <p:cNvPr id="43" name="Freeform 31">
                  <a:extLst>
                    <a:ext uri="{FF2B5EF4-FFF2-40B4-BE49-F238E27FC236}">
                      <a16:creationId xmlns:a16="http://schemas.microsoft.com/office/drawing/2014/main" id="{AE865328-29CF-4F37-AB3C-7534DA497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3936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Freeform 32">
                  <a:extLst>
                    <a:ext uri="{FF2B5EF4-FFF2-40B4-BE49-F238E27FC236}">
                      <a16:creationId xmlns:a16="http://schemas.microsoft.com/office/drawing/2014/main" id="{141A2FE0-4DAB-4954-BC1D-E7E66C117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3936"/>
                  <a:ext cx="336" cy="192"/>
                </a:xfrm>
                <a:custGeom>
                  <a:avLst/>
                  <a:gdLst>
                    <a:gd name="T0" fmla="*/ 1 w 2287"/>
                    <a:gd name="T1" fmla="*/ 3 h 1272"/>
                    <a:gd name="T2" fmla="*/ 0 w 2287"/>
                    <a:gd name="T3" fmla="*/ 2 h 1272"/>
                    <a:gd name="T4" fmla="*/ 2 w 2287"/>
                    <a:gd name="T5" fmla="*/ 0 h 1272"/>
                    <a:gd name="T6" fmla="*/ 3 w 2287"/>
                    <a:gd name="T7" fmla="*/ 0 h 1272"/>
                    <a:gd name="T8" fmla="*/ 6 w 2287"/>
                    <a:gd name="T9" fmla="*/ 0 h 1272"/>
                    <a:gd name="T10" fmla="*/ 7 w 2287"/>
                    <a:gd name="T11" fmla="*/ 1 h 1272"/>
                    <a:gd name="T12" fmla="*/ 7 w 2287"/>
                    <a:gd name="T13" fmla="*/ 2 h 1272"/>
                    <a:gd name="T14" fmla="*/ 6 w 2287"/>
                    <a:gd name="T15" fmla="*/ 4 h 1272"/>
                    <a:gd name="T16" fmla="*/ 4 w 2287"/>
                    <a:gd name="T17" fmla="*/ 4 h 1272"/>
                    <a:gd name="T18" fmla="*/ 2 w 2287"/>
                    <a:gd name="T19" fmla="*/ 4 h 1272"/>
                    <a:gd name="T20" fmla="*/ 0 w 2287"/>
                    <a:gd name="T21" fmla="*/ 3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33">
                  <a:extLst>
                    <a:ext uri="{FF2B5EF4-FFF2-40B4-BE49-F238E27FC236}">
                      <a16:creationId xmlns:a16="http://schemas.microsoft.com/office/drawing/2014/main" id="{1925E7B5-77AB-4D88-84AF-14076EE12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3984"/>
                  <a:ext cx="336" cy="192"/>
                </a:xfrm>
                <a:custGeom>
                  <a:avLst/>
                  <a:gdLst>
                    <a:gd name="T0" fmla="*/ 1 w 2287"/>
                    <a:gd name="T1" fmla="*/ 3 h 1272"/>
                    <a:gd name="T2" fmla="*/ 0 w 2287"/>
                    <a:gd name="T3" fmla="*/ 2 h 1272"/>
                    <a:gd name="T4" fmla="*/ 2 w 2287"/>
                    <a:gd name="T5" fmla="*/ 0 h 1272"/>
                    <a:gd name="T6" fmla="*/ 3 w 2287"/>
                    <a:gd name="T7" fmla="*/ 0 h 1272"/>
                    <a:gd name="T8" fmla="*/ 6 w 2287"/>
                    <a:gd name="T9" fmla="*/ 0 h 1272"/>
                    <a:gd name="T10" fmla="*/ 7 w 2287"/>
                    <a:gd name="T11" fmla="*/ 1 h 1272"/>
                    <a:gd name="T12" fmla="*/ 7 w 2287"/>
                    <a:gd name="T13" fmla="*/ 2 h 1272"/>
                    <a:gd name="T14" fmla="*/ 6 w 2287"/>
                    <a:gd name="T15" fmla="*/ 4 h 1272"/>
                    <a:gd name="T16" fmla="*/ 4 w 2287"/>
                    <a:gd name="T17" fmla="*/ 4 h 1272"/>
                    <a:gd name="T18" fmla="*/ 2 w 2287"/>
                    <a:gd name="T19" fmla="*/ 4 h 1272"/>
                    <a:gd name="T20" fmla="*/ 0 w 2287"/>
                    <a:gd name="T21" fmla="*/ 3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Freeform 34">
                  <a:extLst>
                    <a:ext uri="{FF2B5EF4-FFF2-40B4-BE49-F238E27FC236}">
                      <a16:creationId xmlns:a16="http://schemas.microsoft.com/office/drawing/2014/main" id="{F0ADF060-BCB7-4DE3-AC0F-0A89290D90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3840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Freeform 35">
                  <a:extLst>
                    <a:ext uri="{FF2B5EF4-FFF2-40B4-BE49-F238E27FC236}">
                      <a16:creationId xmlns:a16="http://schemas.microsoft.com/office/drawing/2014/main" id="{1BB10443-E63F-4CFB-B9F0-3CE9C6526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" y="3792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Freeform 36">
                  <a:extLst>
                    <a:ext uri="{FF2B5EF4-FFF2-40B4-BE49-F238E27FC236}">
                      <a16:creationId xmlns:a16="http://schemas.microsoft.com/office/drawing/2014/main" id="{2E9C2A69-5610-48D0-B365-12E979D2E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3648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E01CEB0B-2DC9-405C-903D-8218D4CDA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688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FAF8AA94-824A-4065-987D-10124CB2C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736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D96CF163-BB92-4A52-8C81-D3A5A03D0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592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" name="Freeform 40" descr="Циновка">
              <a:extLst>
                <a:ext uri="{FF2B5EF4-FFF2-40B4-BE49-F238E27FC236}">
                  <a16:creationId xmlns:a16="http://schemas.microsoft.com/office/drawing/2014/main" id="{0E2037EC-4690-489C-8928-F8526F22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848"/>
              <a:ext cx="1144" cy="360"/>
            </a:xfrm>
            <a:custGeom>
              <a:avLst/>
              <a:gdLst>
                <a:gd name="T0" fmla="*/ 144 w 1144"/>
                <a:gd name="T1" fmla="*/ 32 h 360"/>
                <a:gd name="T2" fmla="*/ 48 w 1144"/>
                <a:gd name="T3" fmla="*/ 32 h 360"/>
                <a:gd name="T4" fmla="*/ 0 w 1144"/>
                <a:gd name="T5" fmla="*/ 224 h 360"/>
                <a:gd name="T6" fmla="*/ 48 w 1144"/>
                <a:gd name="T7" fmla="*/ 272 h 360"/>
                <a:gd name="T8" fmla="*/ 144 w 1144"/>
                <a:gd name="T9" fmla="*/ 272 h 360"/>
                <a:gd name="T10" fmla="*/ 336 w 1144"/>
                <a:gd name="T11" fmla="*/ 272 h 360"/>
                <a:gd name="T12" fmla="*/ 816 w 1144"/>
                <a:gd name="T13" fmla="*/ 320 h 360"/>
                <a:gd name="T14" fmla="*/ 1104 w 1144"/>
                <a:gd name="T15" fmla="*/ 320 h 360"/>
                <a:gd name="T16" fmla="*/ 1056 w 1144"/>
                <a:gd name="T17" fmla="*/ 80 h 360"/>
                <a:gd name="T18" fmla="*/ 960 w 1144"/>
                <a:gd name="T19" fmla="*/ 32 h 360"/>
                <a:gd name="T20" fmla="*/ 816 w 1144"/>
                <a:gd name="T21" fmla="*/ 128 h 360"/>
                <a:gd name="T22" fmla="*/ 551 w 1144"/>
                <a:gd name="T23" fmla="*/ 146 h 360"/>
                <a:gd name="T24" fmla="*/ 339 w 1144"/>
                <a:gd name="T25" fmla="*/ 115 h 360"/>
                <a:gd name="T26" fmla="*/ 192 w 1144"/>
                <a:gd name="T27" fmla="*/ 128 h 360"/>
                <a:gd name="T28" fmla="*/ 144 w 1144"/>
                <a:gd name="T29" fmla="*/ 32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44" h="360">
                  <a:moveTo>
                    <a:pt x="144" y="32"/>
                  </a:moveTo>
                  <a:cubicBezTo>
                    <a:pt x="120" y="16"/>
                    <a:pt x="72" y="0"/>
                    <a:pt x="48" y="32"/>
                  </a:cubicBezTo>
                  <a:cubicBezTo>
                    <a:pt x="24" y="64"/>
                    <a:pt x="0" y="184"/>
                    <a:pt x="0" y="224"/>
                  </a:cubicBezTo>
                  <a:cubicBezTo>
                    <a:pt x="0" y="264"/>
                    <a:pt x="24" y="264"/>
                    <a:pt x="48" y="272"/>
                  </a:cubicBezTo>
                  <a:cubicBezTo>
                    <a:pt x="72" y="280"/>
                    <a:pt x="96" y="272"/>
                    <a:pt x="144" y="272"/>
                  </a:cubicBezTo>
                  <a:cubicBezTo>
                    <a:pt x="192" y="272"/>
                    <a:pt x="224" y="264"/>
                    <a:pt x="336" y="272"/>
                  </a:cubicBezTo>
                  <a:cubicBezTo>
                    <a:pt x="448" y="280"/>
                    <a:pt x="688" y="312"/>
                    <a:pt x="816" y="320"/>
                  </a:cubicBezTo>
                  <a:cubicBezTo>
                    <a:pt x="944" y="328"/>
                    <a:pt x="1064" y="360"/>
                    <a:pt x="1104" y="320"/>
                  </a:cubicBezTo>
                  <a:cubicBezTo>
                    <a:pt x="1144" y="280"/>
                    <a:pt x="1080" y="128"/>
                    <a:pt x="1056" y="80"/>
                  </a:cubicBezTo>
                  <a:cubicBezTo>
                    <a:pt x="1032" y="32"/>
                    <a:pt x="1000" y="24"/>
                    <a:pt x="960" y="32"/>
                  </a:cubicBezTo>
                  <a:cubicBezTo>
                    <a:pt x="920" y="40"/>
                    <a:pt x="884" y="109"/>
                    <a:pt x="816" y="128"/>
                  </a:cubicBezTo>
                  <a:cubicBezTo>
                    <a:pt x="748" y="147"/>
                    <a:pt x="630" y="148"/>
                    <a:pt x="551" y="146"/>
                  </a:cubicBezTo>
                  <a:cubicBezTo>
                    <a:pt x="472" y="144"/>
                    <a:pt x="399" y="118"/>
                    <a:pt x="339" y="115"/>
                  </a:cubicBezTo>
                  <a:cubicBezTo>
                    <a:pt x="279" y="112"/>
                    <a:pt x="224" y="142"/>
                    <a:pt x="192" y="128"/>
                  </a:cubicBezTo>
                  <a:cubicBezTo>
                    <a:pt x="160" y="114"/>
                    <a:pt x="168" y="48"/>
                    <a:pt x="144" y="32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" name="Freeform 29" descr="Циновка">
            <a:extLst>
              <a:ext uri="{FF2B5EF4-FFF2-40B4-BE49-F238E27FC236}">
                <a16:creationId xmlns:a16="http://schemas.microsoft.com/office/drawing/2014/main" id="{D6B462C3-344A-4F19-A491-CBB2908761D1}"/>
              </a:ext>
            </a:extLst>
          </p:cNvPr>
          <p:cNvSpPr>
            <a:spLocks/>
          </p:cNvSpPr>
          <p:nvPr/>
        </p:nvSpPr>
        <p:spPr bwMode="auto">
          <a:xfrm>
            <a:off x="3683758" y="1835337"/>
            <a:ext cx="1008822" cy="1364876"/>
          </a:xfrm>
          <a:custGeom>
            <a:avLst/>
            <a:gdLst>
              <a:gd name="T0" fmla="*/ 587 w 912"/>
              <a:gd name="T1" fmla="*/ 1857 h 1194"/>
              <a:gd name="T2" fmla="*/ 947 w 912"/>
              <a:gd name="T3" fmla="*/ 1857 h 1194"/>
              <a:gd name="T4" fmla="*/ 1141 w 912"/>
              <a:gd name="T5" fmla="*/ 1755 h 1194"/>
              <a:gd name="T6" fmla="*/ 1126 w 912"/>
              <a:gd name="T7" fmla="*/ 1444 h 1194"/>
              <a:gd name="T8" fmla="*/ 1126 w 912"/>
              <a:gd name="T9" fmla="*/ 1240 h 1194"/>
              <a:gd name="T10" fmla="*/ 1126 w 912"/>
              <a:gd name="T11" fmla="*/ 1034 h 1194"/>
              <a:gd name="T12" fmla="*/ 1217 w 912"/>
              <a:gd name="T13" fmla="*/ 519 h 1194"/>
              <a:gd name="T14" fmla="*/ 1217 w 912"/>
              <a:gd name="T15" fmla="*/ 211 h 1194"/>
              <a:gd name="T16" fmla="*/ 1218 w 912"/>
              <a:gd name="T17" fmla="*/ 84 h 1194"/>
              <a:gd name="T18" fmla="*/ 1197 w 912"/>
              <a:gd name="T19" fmla="*/ 36 h 1194"/>
              <a:gd name="T20" fmla="*/ 1177 w 912"/>
              <a:gd name="T21" fmla="*/ 10 h 1194"/>
              <a:gd name="T22" fmla="*/ 1136 w 912"/>
              <a:gd name="T23" fmla="*/ 107 h 1194"/>
              <a:gd name="T24" fmla="*/ 973 w 912"/>
              <a:gd name="T25" fmla="*/ 155 h 1194"/>
              <a:gd name="T26" fmla="*/ 767 w 912"/>
              <a:gd name="T27" fmla="*/ 204 h 1194"/>
              <a:gd name="T28" fmla="*/ 480 w 912"/>
              <a:gd name="T29" fmla="*/ 181 h 1194"/>
              <a:gd name="T30" fmla="*/ 154 w 912"/>
              <a:gd name="T31" fmla="*/ 155 h 1194"/>
              <a:gd name="T32" fmla="*/ 195 w 912"/>
              <a:gd name="T33" fmla="*/ 132 h 1194"/>
              <a:gd name="T34" fmla="*/ 195 w 912"/>
              <a:gd name="T35" fmla="*/ 36 h 1194"/>
              <a:gd name="T36" fmla="*/ 175 w 912"/>
              <a:gd name="T37" fmla="*/ 84 h 1194"/>
              <a:gd name="T38" fmla="*/ 154 w 912"/>
              <a:gd name="T39" fmla="*/ 84 h 1194"/>
              <a:gd name="T40" fmla="*/ 154 w 912"/>
              <a:gd name="T41" fmla="*/ 132 h 1194"/>
              <a:gd name="T42" fmla="*/ 136 w 912"/>
              <a:gd name="T43" fmla="*/ 417 h 1194"/>
              <a:gd name="T44" fmla="*/ 44 w 912"/>
              <a:gd name="T45" fmla="*/ 1138 h 1194"/>
              <a:gd name="T46" fmla="*/ 44 w 912"/>
              <a:gd name="T47" fmla="*/ 1444 h 1194"/>
              <a:gd name="T48" fmla="*/ 60 w 912"/>
              <a:gd name="T49" fmla="*/ 1825 h 1194"/>
              <a:gd name="T50" fmla="*/ 406 w 912"/>
              <a:gd name="T51" fmla="*/ 1857 h 1194"/>
              <a:gd name="T52" fmla="*/ 587 w 912"/>
              <a:gd name="T53" fmla="*/ 1857 h 119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12" h="1194">
                <a:moveTo>
                  <a:pt x="434" y="1172"/>
                </a:moveTo>
                <a:cubicBezTo>
                  <a:pt x="500" y="1172"/>
                  <a:pt x="633" y="1183"/>
                  <a:pt x="701" y="1172"/>
                </a:cubicBezTo>
                <a:cubicBezTo>
                  <a:pt x="769" y="1162"/>
                  <a:pt x="823" y="1151"/>
                  <a:pt x="845" y="1107"/>
                </a:cubicBezTo>
                <a:cubicBezTo>
                  <a:pt x="868" y="1064"/>
                  <a:pt x="836" y="967"/>
                  <a:pt x="834" y="912"/>
                </a:cubicBezTo>
                <a:cubicBezTo>
                  <a:pt x="833" y="858"/>
                  <a:pt x="834" y="826"/>
                  <a:pt x="834" y="783"/>
                </a:cubicBezTo>
                <a:cubicBezTo>
                  <a:pt x="834" y="739"/>
                  <a:pt x="823" y="728"/>
                  <a:pt x="834" y="653"/>
                </a:cubicBezTo>
                <a:cubicBezTo>
                  <a:pt x="845" y="577"/>
                  <a:pt x="890" y="414"/>
                  <a:pt x="901" y="328"/>
                </a:cubicBezTo>
                <a:cubicBezTo>
                  <a:pt x="912" y="241"/>
                  <a:pt x="901" y="179"/>
                  <a:pt x="901" y="133"/>
                </a:cubicBezTo>
                <a:cubicBezTo>
                  <a:pt x="901" y="87"/>
                  <a:pt x="904" y="71"/>
                  <a:pt x="902" y="53"/>
                </a:cubicBezTo>
                <a:cubicBezTo>
                  <a:pt x="900" y="35"/>
                  <a:pt x="892" y="31"/>
                  <a:pt x="887" y="23"/>
                </a:cubicBezTo>
                <a:cubicBezTo>
                  <a:pt x="882" y="15"/>
                  <a:pt x="880" y="0"/>
                  <a:pt x="872" y="7"/>
                </a:cubicBezTo>
                <a:cubicBezTo>
                  <a:pt x="864" y="14"/>
                  <a:pt x="866" y="53"/>
                  <a:pt x="841" y="68"/>
                </a:cubicBezTo>
                <a:cubicBezTo>
                  <a:pt x="816" y="83"/>
                  <a:pt x="765" y="88"/>
                  <a:pt x="720" y="98"/>
                </a:cubicBezTo>
                <a:cubicBezTo>
                  <a:pt x="675" y="108"/>
                  <a:pt x="629" y="126"/>
                  <a:pt x="568" y="129"/>
                </a:cubicBezTo>
                <a:cubicBezTo>
                  <a:pt x="507" y="132"/>
                  <a:pt x="432" y="119"/>
                  <a:pt x="356" y="114"/>
                </a:cubicBezTo>
                <a:cubicBezTo>
                  <a:pt x="280" y="109"/>
                  <a:pt x="149" y="103"/>
                  <a:pt x="114" y="98"/>
                </a:cubicBezTo>
                <a:cubicBezTo>
                  <a:pt x="79" y="93"/>
                  <a:pt x="139" y="95"/>
                  <a:pt x="144" y="83"/>
                </a:cubicBezTo>
                <a:cubicBezTo>
                  <a:pt x="149" y="71"/>
                  <a:pt x="146" y="28"/>
                  <a:pt x="144" y="23"/>
                </a:cubicBezTo>
                <a:cubicBezTo>
                  <a:pt x="142" y="18"/>
                  <a:pt x="134" y="48"/>
                  <a:pt x="129" y="53"/>
                </a:cubicBezTo>
                <a:cubicBezTo>
                  <a:pt x="124" y="58"/>
                  <a:pt x="116" y="48"/>
                  <a:pt x="114" y="53"/>
                </a:cubicBezTo>
                <a:cubicBezTo>
                  <a:pt x="112" y="58"/>
                  <a:pt x="116" y="48"/>
                  <a:pt x="114" y="83"/>
                </a:cubicBezTo>
                <a:cubicBezTo>
                  <a:pt x="112" y="118"/>
                  <a:pt x="113" y="157"/>
                  <a:pt x="100" y="263"/>
                </a:cubicBezTo>
                <a:cubicBezTo>
                  <a:pt x="87" y="369"/>
                  <a:pt x="44" y="609"/>
                  <a:pt x="33" y="718"/>
                </a:cubicBezTo>
                <a:cubicBezTo>
                  <a:pt x="22" y="826"/>
                  <a:pt x="32" y="841"/>
                  <a:pt x="33" y="912"/>
                </a:cubicBezTo>
                <a:cubicBezTo>
                  <a:pt x="35" y="984"/>
                  <a:pt x="0" y="1107"/>
                  <a:pt x="44" y="1151"/>
                </a:cubicBezTo>
                <a:cubicBezTo>
                  <a:pt x="89" y="1194"/>
                  <a:pt x="235" y="1168"/>
                  <a:pt x="300" y="1172"/>
                </a:cubicBezTo>
                <a:cubicBezTo>
                  <a:pt x="366" y="1176"/>
                  <a:pt x="367" y="1172"/>
                  <a:pt x="434" y="1172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36">
            <a:extLst>
              <a:ext uri="{FF2B5EF4-FFF2-40B4-BE49-F238E27FC236}">
                <a16:creationId xmlns:a16="http://schemas.microsoft.com/office/drawing/2014/main" id="{F7A9BCAD-646A-40C6-AD86-DDCB215EF3F3}"/>
              </a:ext>
            </a:extLst>
          </p:cNvPr>
          <p:cNvSpPr>
            <a:spLocks/>
          </p:cNvSpPr>
          <p:nvPr/>
        </p:nvSpPr>
        <p:spPr bwMode="auto">
          <a:xfrm>
            <a:off x="4824964" y="2564502"/>
            <a:ext cx="240196" cy="235324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11E4B8AC-7EB1-4DC2-943B-0DCBCF7AFA2C}"/>
              </a:ext>
            </a:extLst>
          </p:cNvPr>
          <p:cNvSpPr>
            <a:spLocks/>
          </p:cNvSpPr>
          <p:nvPr/>
        </p:nvSpPr>
        <p:spPr bwMode="auto">
          <a:xfrm>
            <a:off x="4977364" y="2716902"/>
            <a:ext cx="240196" cy="235324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36">
            <a:extLst>
              <a:ext uri="{FF2B5EF4-FFF2-40B4-BE49-F238E27FC236}">
                <a16:creationId xmlns:a16="http://schemas.microsoft.com/office/drawing/2014/main" id="{6DC110E3-6E52-481A-857B-8B8082537B1F}"/>
              </a:ext>
            </a:extLst>
          </p:cNvPr>
          <p:cNvSpPr>
            <a:spLocks/>
          </p:cNvSpPr>
          <p:nvPr/>
        </p:nvSpPr>
        <p:spPr bwMode="auto">
          <a:xfrm>
            <a:off x="3872420" y="1740921"/>
            <a:ext cx="240196" cy="235324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36">
            <a:extLst>
              <a:ext uri="{FF2B5EF4-FFF2-40B4-BE49-F238E27FC236}">
                <a16:creationId xmlns:a16="http://schemas.microsoft.com/office/drawing/2014/main" id="{70E4F33D-FB7C-47AA-BF35-CA8AE04C50F8}"/>
              </a:ext>
            </a:extLst>
          </p:cNvPr>
          <p:cNvSpPr>
            <a:spLocks/>
          </p:cNvSpPr>
          <p:nvPr/>
        </p:nvSpPr>
        <p:spPr bwMode="auto">
          <a:xfrm>
            <a:off x="3992324" y="1721464"/>
            <a:ext cx="240196" cy="235324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36">
            <a:extLst>
              <a:ext uri="{FF2B5EF4-FFF2-40B4-BE49-F238E27FC236}">
                <a16:creationId xmlns:a16="http://schemas.microsoft.com/office/drawing/2014/main" id="{2832B1EE-A689-46D3-B263-ED95C2C38953}"/>
              </a:ext>
            </a:extLst>
          </p:cNvPr>
          <p:cNvSpPr>
            <a:spLocks/>
          </p:cNvSpPr>
          <p:nvPr/>
        </p:nvSpPr>
        <p:spPr bwMode="auto">
          <a:xfrm>
            <a:off x="4264231" y="1806771"/>
            <a:ext cx="276734" cy="235324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36">
            <a:extLst>
              <a:ext uri="{FF2B5EF4-FFF2-40B4-BE49-F238E27FC236}">
                <a16:creationId xmlns:a16="http://schemas.microsoft.com/office/drawing/2014/main" id="{A70271C3-B3DF-4934-98FC-DEE230CC1E56}"/>
              </a:ext>
            </a:extLst>
          </p:cNvPr>
          <p:cNvSpPr>
            <a:spLocks/>
          </p:cNvSpPr>
          <p:nvPr/>
        </p:nvSpPr>
        <p:spPr bwMode="auto">
          <a:xfrm>
            <a:off x="4092091" y="1787314"/>
            <a:ext cx="240196" cy="235324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Freeform 36">
            <a:extLst>
              <a:ext uri="{FF2B5EF4-FFF2-40B4-BE49-F238E27FC236}">
                <a16:creationId xmlns:a16="http://schemas.microsoft.com/office/drawing/2014/main" id="{D8A67A34-F6DE-498E-8C5A-0B77C102B37E}"/>
              </a:ext>
            </a:extLst>
          </p:cNvPr>
          <p:cNvSpPr>
            <a:spLocks/>
          </p:cNvSpPr>
          <p:nvPr/>
        </p:nvSpPr>
        <p:spPr bwMode="auto">
          <a:xfrm>
            <a:off x="4188169" y="2972357"/>
            <a:ext cx="240196" cy="235324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Freeform 36">
            <a:extLst>
              <a:ext uri="{FF2B5EF4-FFF2-40B4-BE49-F238E27FC236}">
                <a16:creationId xmlns:a16="http://schemas.microsoft.com/office/drawing/2014/main" id="{F0A75AF1-49CE-4EB0-97A7-C53E9119D9FB}"/>
              </a:ext>
            </a:extLst>
          </p:cNvPr>
          <p:cNvSpPr>
            <a:spLocks/>
          </p:cNvSpPr>
          <p:nvPr/>
        </p:nvSpPr>
        <p:spPr bwMode="auto">
          <a:xfrm>
            <a:off x="4010292" y="2993455"/>
            <a:ext cx="240196" cy="235324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2" y="-32295"/>
            <a:ext cx="5767387" cy="43551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176" y="-123632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FAC3F0-9E0E-4C40-A2C6-11C7B3DB46B0}"/>
              </a:ext>
            </a:extLst>
          </p:cNvPr>
          <p:cNvSpPr/>
          <p:nvPr/>
        </p:nvSpPr>
        <p:spPr>
          <a:xfrm>
            <a:off x="87401" y="335652"/>
            <a:ext cx="54975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  В клетке находятся фазаны и кролики. Общее число голов равно 35, а ног - 94. Сколько фазанов и сколько кроликов было в клетке? </a:t>
            </a:r>
          </a:p>
        </p:txBody>
      </p:sp>
      <p:pic>
        <p:nvPicPr>
          <p:cNvPr id="11" name="Picture 39" descr="toymart_3823_02big">
            <a:extLst>
              <a:ext uri="{FF2B5EF4-FFF2-40B4-BE49-F238E27FC236}">
                <a16:creationId xmlns:a16="http://schemas.microsoft.com/office/drawing/2014/main" id="{1010A8B9-3D98-47D0-A384-EEAFDEA1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6344" y="1096427"/>
            <a:ext cx="1668347" cy="16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61">
            <a:extLst>
              <a:ext uri="{FF2B5EF4-FFF2-40B4-BE49-F238E27FC236}">
                <a16:creationId xmlns:a16="http://schemas.microsoft.com/office/drawing/2014/main" id="{17FF5351-882B-462F-AFF1-1FB50F1EC994}"/>
              </a:ext>
            </a:extLst>
          </p:cNvPr>
          <p:cNvGrpSpPr>
            <a:grpSpLocks/>
          </p:cNvGrpSpPr>
          <p:nvPr/>
        </p:nvGrpSpPr>
        <p:grpSpPr bwMode="auto">
          <a:xfrm>
            <a:off x="3792164" y="281717"/>
            <a:ext cx="1313646" cy="2345130"/>
            <a:chOff x="3217" y="1056"/>
            <a:chExt cx="1975" cy="3406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4CF2C46D-0897-45BF-9775-22BFE39D5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8" y="1056"/>
              <a:ext cx="211" cy="160"/>
              <a:chOff x="1161" y="624"/>
              <a:chExt cx="138" cy="144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70EBED75-88C2-4024-8476-1FB4E903F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629"/>
                <a:ext cx="138" cy="139"/>
              </a:xfrm>
              <a:prstGeom prst="snip2Diag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326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85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D4C72BE6-35F3-47DE-9122-B95A9C248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624"/>
                <a:ext cx="48" cy="48"/>
              </a:xfrm>
              <a:prstGeom prst="snip2Diag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432603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ru-RU" altLang="ru-RU" sz="852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9" name="Picture 9" descr="28102750">
              <a:extLst>
                <a:ext uri="{FF2B5EF4-FFF2-40B4-BE49-F238E27FC236}">
                  <a16:creationId xmlns:a16="http://schemas.microsoft.com/office/drawing/2014/main" id="{13BCCF03-B9DC-4FDE-AEED-C54AAF550F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-386" r="11567"/>
            <a:stretch/>
          </p:blipFill>
          <p:spPr bwMode="auto">
            <a:xfrm>
              <a:off x="3217" y="2486"/>
              <a:ext cx="1975" cy="1976"/>
            </a:xfrm>
            <a:prstGeom prst="snip2DiagRect">
              <a:avLst>
                <a:gd name="adj1" fmla="val 14677"/>
                <a:gd name="adj2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62">
            <a:extLst>
              <a:ext uri="{FF2B5EF4-FFF2-40B4-BE49-F238E27FC236}">
                <a16:creationId xmlns:a16="http://schemas.microsoft.com/office/drawing/2014/main" id="{7F7C49A4-B349-4AB1-9E1D-1CEB95E84B86}"/>
              </a:ext>
            </a:extLst>
          </p:cNvPr>
          <p:cNvGrpSpPr>
            <a:grpSpLocks/>
          </p:cNvGrpSpPr>
          <p:nvPr/>
        </p:nvGrpSpPr>
        <p:grpSpPr bwMode="auto">
          <a:xfrm>
            <a:off x="2274887" y="771171"/>
            <a:ext cx="3542707" cy="2068332"/>
            <a:chOff x="240" y="48"/>
            <a:chExt cx="5616" cy="4080"/>
          </a:xfrm>
        </p:grpSpPr>
        <p:grpSp>
          <p:nvGrpSpPr>
            <p:cNvPr id="24" name="Group 34">
              <a:extLst>
                <a:ext uri="{FF2B5EF4-FFF2-40B4-BE49-F238E27FC236}">
                  <a16:creationId xmlns:a16="http://schemas.microsoft.com/office/drawing/2014/main" id="{79CF33E4-E63F-4AF9-9F97-915CF4C89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92"/>
              <a:ext cx="5616" cy="3936"/>
              <a:chOff x="96" y="240"/>
              <a:chExt cx="5741" cy="4056"/>
            </a:xfrm>
          </p:grpSpPr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06182D98-0AC1-4B07-86A7-4A591CDC8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240"/>
                <a:ext cx="1792" cy="3792"/>
              </a:xfrm>
              <a:custGeom>
                <a:avLst/>
                <a:gdLst>
                  <a:gd name="T0" fmla="*/ 64 w 1792"/>
                  <a:gd name="T1" fmla="*/ 144 h 3792"/>
                  <a:gd name="T2" fmla="*/ 112 w 1792"/>
                  <a:gd name="T3" fmla="*/ 144 h 3792"/>
                  <a:gd name="T4" fmla="*/ 736 w 1792"/>
                  <a:gd name="T5" fmla="*/ 1008 h 3792"/>
                  <a:gd name="T6" fmla="*/ 1216 w 1792"/>
                  <a:gd name="T7" fmla="*/ 1968 h 3792"/>
                  <a:gd name="T8" fmla="*/ 1792 w 1792"/>
                  <a:gd name="T9" fmla="*/ 3792 h 3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2" h="3792">
                    <a:moveTo>
                      <a:pt x="64" y="144"/>
                    </a:moveTo>
                    <a:cubicBezTo>
                      <a:pt x="32" y="72"/>
                      <a:pt x="0" y="0"/>
                      <a:pt x="112" y="144"/>
                    </a:cubicBezTo>
                    <a:cubicBezTo>
                      <a:pt x="224" y="288"/>
                      <a:pt x="552" y="704"/>
                      <a:pt x="736" y="1008"/>
                    </a:cubicBezTo>
                    <a:cubicBezTo>
                      <a:pt x="920" y="1312"/>
                      <a:pt x="1040" y="1504"/>
                      <a:pt x="1216" y="1968"/>
                    </a:cubicBezTo>
                    <a:cubicBezTo>
                      <a:pt x="1392" y="2432"/>
                      <a:pt x="1592" y="3112"/>
                      <a:pt x="1792" y="37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326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85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119BD85F-42FF-463C-9592-81B3CD45E7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324"/>
                <a:ext cx="5741" cy="3972"/>
                <a:chOff x="96" y="324"/>
                <a:chExt cx="5741" cy="3972"/>
              </a:xfrm>
            </p:grpSpPr>
            <p:sp>
              <p:nvSpPr>
                <p:cNvPr id="28" name="Freeform 12">
                  <a:extLst>
                    <a:ext uri="{FF2B5EF4-FFF2-40B4-BE49-F238E27FC236}">
                      <a16:creationId xmlns:a16="http://schemas.microsoft.com/office/drawing/2014/main" id="{9FFD9019-7FF6-4556-AA32-1E254C976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327"/>
                  <a:ext cx="5741" cy="3953"/>
                </a:xfrm>
                <a:custGeom>
                  <a:avLst/>
                  <a:gdLst>
                    <a:gd name="T0" fmla="*/ 8 w 5741"/>
                    <a:gd name="T1" fmla="*/ 3385 h 3953"/>
                    <a:gd name="T2" fmla="*/ 1304 w 5741"/>
                    <a:gd name="T3" fmla="*/ 3801 h 3953"/>
                    <a:gd name="T4" fmla="*/ 2792 w 5741"/>
                    <a:gd name="T5" fmla="*/ 3945 h 3953"/>
                    <a:gd name="T6" fmla="*/ 4520 w 5741"/>
                    <a:gd name="T7" fmla="*/ 3753 h 3953"/>
                    <a:gd name="T8" fmla="*/ 5240 w 5741"/>
                    <a:gd name="T9" fmla="*/ 3417 h 3953"/>
                    <a:gd name="T10" fmla="*/ 5680 w 5741"/>
                    <a:gd name="T11" fmla="*/ 3097 h 3953"/>
                    <a:gd name="T12" fmla="*/ 5608 w 5741"/>
                    <a:gd name="T13" fmla="*/ 2921 h 3953"/>
                    <a:gd name="T14" fmla="*/ 5488 w 5741"/>
                    <a:gd name="T15" fmla="*/ 2705 h 3953"/>
                    <a:gd name="T16" fmla="*/ 4880 w 5741"/>
                    <a:gd name="T17" fmla="*/ 1585 h 3953"/>
                    <a:gd name="T18" fmla="*/ 4088 w 5741"/>
                    <a:gd name="T19" fmla="*/ 737 h 3953"/>
                    <a:gd name="T20" fmla="*/ 3184 w 5741"/>
                    <a:gd name="T21" fmla="*/ 273 h 3953"/>
                    <a:gd name="T22" fmla="*/ 2784 w 5741"/>
                    <a:gd name="T23" fmla="*/ 49 h 3953"/>
                    <a:gd name="T24" fmla="*/ 2736 w 5741"/>
                    <a:gd name="T25" fmla="*/ 33 h 3953"/>
                    <a:gd name="T26" fmla="*/ 2408 w 5741"/>
                    <a:gd name="T27" fmla="*/ 249 h 3953"/>
                    <a:gd name="T28" fmla="*/ 1640 w 5741"/>
                    <a:gd name="T29" fmla="*/ 681 h 3953"/>
                    <a:gd name="T30" fmla="*/ 824 w 5741"/>
                    <a:gd name="T31" fmla="*/ 1497 h 3953"/>
                    <a:gd name="T32" fmla="*/ 296 w 5741"/>
                    <a:gd name="T33" fmla="*/ 2313 h 3953"/>
                    <a:gd name="T34" fmla="*/ 56 w 5741"/>
                    <a:gd name="T35" fmla="*/ 3033 h 3953"/>
                    <a:gd name="T36" fmla="*/ 24 w 5741"/>
                    <a:gd name="T37" fmla="*/ 3369 h 3953"/>
                    <a:gd name="T38" fmla="*/ 200 w 5741"/>
                    <a:gd name="T39" fmla="*/ 3417 h 39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741" h="3953">
                      <a:moveTo>
                        <a:pt x="8" y="3385"/>
                      </a:moveTo>
                      <a:cubicBezTo>
                        <a:pt x="221" y="3454"/>
                        <a:pt x="840" y="3708"/>
                        <a:pt x="1304" y="3801"/>
                      </a:cubicBezTo>
                      <a:cubicBezTo>
                        <a:pt x="1768" y="3894"/>
                        <a:pt x="2256" y="3953"/>
                        <a:pt x="2792" y="3945"/>
                      </a:cubicBezTo>
                      <a:cubicBezTo>
                        <a:pt x="3328" y="3937"/>
                        <a:pt x="4112" y="3841"/>
                        <a:pt x="4520" y="3753"/>
                      </a:cubicBezTo>
                      <a:cubicBezTo>
                        <a:pt x="4928" y="3665"/>
                        <a:pt x="5047" y="3526"/>
                        <a:pt x="5240" y="3417"/>
                      </a:cubicBezTo>
                      <a:cubicBezTo>
                        <a:pt x="5433" y="3308"/>
                        <a:pt x="5619" y="3180"/>
                        <a:pt x="5680" y="3097"/>
                      </a:cubicBezTo>
                      <a:cubicBezTo>
                        <a:pt x="5741" y="3014"/>
                        <a:pt x="5640" y="2986"/>
                        <a:pt x="5608" y="2921"/>
                      </a:cubicBezTo>
                      <a:cubicBezTo>
                        <a:pt x="5576" y="2856"/>
                        <a:pt x="5609" y="2928"/>
                        <a:pt x="5488" y="2705"/>
                      </a:cubicBezTo>
                      <a:cubicBezTo>
                        <a:pt x="5367" y="2482"/>
                        <a:pt x="5113" y="1913"/>
                        <a:pt x="4880" y="1585"/>
                      </a:cubicBezTo>
                      <a:cubicBezTo>
                        <a:pt x="4647" y="1257"/>
                        <a:pt x="4371" y="956"/>
                        <a:pt x="4088" y="737"/>
                      </a:cubicBezTo>
                      <a:cubicBezTo>
                        <a:pt x="3805" y="518"/>
                        <a:pt x="3401" y="388"/>
                        <a:pt x="3184" y="273"/>
                      </a:cubicBezTo>
                      <a:cubicBezTo>
                        <a:pt x="2967" y="158"/>
                        <a:pt x="2859" y="89"/>
                        <a:pt x="2784" y="49"/>
                      </a:cubicBezTo>
                      <a:cubicBezTo>
                        <a:pt x="2709" y="9"/>
                        <a:pt x="2799" y="0"/>
                        <a:pt x="2736" y="33"/>
                      </a:cubicBezTo>
                      <a:cubicBezTo>
                        <a:pt x="2673" y="66"/>
                        <a:pt x="2591" y="141"/>
                        <a:pt x="2408" y="249"/>
                      </a:cubicBezTo>
                      <a:cubicBezTo>
                        <a:pt x="2225" y="357"/>
                        <a:pt x="1904" y="473"/>
                        <a:pt x="1640" y="681"/>
                      </a:cubicBezTo>
                      <a:cubicBezTo>
                        <a:pt x="1376" y="889"/>
                        <a:pt x="1048" y="1225"/>
                        <a:pt x="824" y="1497"/>
                      </a:cubicBezTo>
                      <a:cubicBezTo>
                        <a:pt x="600" y="1769"/>
                        <a:pt x="424" y="2057"/>
                        <a:pt x="296" y="2313"/>
                      </a:cubicBezTo>
                      <a:cubicBezTo>
                        <a:pt x="168" y="2569"/>
                        <a:pt x="101" y="2857"/>
                        <a:pt x="56" y="3033"/>
                      </a:cubicBezTo>
                      <a:cubicBezTo>
                        <a:pt x="11" y="3209"/>
                        <a:pt x="0" y="3305"/>
                        <a:pt x="24" y="3369"/>
                      </a:cubicBezTo>
                      <a:cubicBezTo>
                        <a:pt x="48" y="3433"/>
                        <a:pt x="163" y="3407"/>
                        <a:pt x="200" y="341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13">
                  <a:extLst>
                    <a:ext uri="{FF2B5EF4-FFF2-40B4-BE49-F238E27FC236}">
                      <a16:creationId xmlns:a16="http://schemas.microsoft.com/office/drawing/2014/main" id="{6C14A0D9-F071-4738-9B5C-FD869FE8E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" y="324"/>
                  <a:ext cx="2387" cy="3516"/>
                </a:xfrm>
                <a:custGeom>
                  <a:avLst/>
                  <a:gdLst>
                    <a:gd name="T0" fmla="*/ 2304 w 2387"/>
                    <a:gd name="T1" fmla="*/ 108 h 3516"/>
                    <a:gd name="T2" fmla="*/ 2304 w 2387"/>
                    <a:gd name="T3" fmla="*/ 60 h 3516"/>
                    <a:gd name="T4" fmla="*/ 1808 w 2387"/>
                    <a:gd name="T5" fmla="*/ 468 h 3516"/>
                    <a:gd name="T6" fmla="*/ 1344 w 2387"/>
                    <a:gd name="T7" fmla="*/ 876 h 3516"/>
                    <a:gd name="T8" fmla="*/ 816 w 2387"/>
                    <a:gd name="T9" fmla="*/ 1548 h 3516"/>
                    <a:gd name="T10" fmla="*/ 480 w 2387"/>
                    <a:gd name="T11" fmla="*/ 2124 h 3516"/>
                    <a:gd name="T12" fmla="*/ 144 w 2387"/>
                    <a:gd name="T13" fmla="*/ 2844 h 3516"/>
                    <a:gd name="T14" fmla="*/ 0 w 2387"/>
                    <a:gd name="T15" fmla="*/ 3516 h 35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387" h="3516">
                      <a:moveTo>
                        <a:pt x="2304" y="108"/>
                      </a:moveTo>
                      <a:cubicBezTo>
                        <a:pt x="2328" y="52"/>
                        <a:pt x="2387" y="0"/>
                        <a:pt x="2304" y="60"/>
                      </a:cubicBezTo>
                      <a:cubicBezTo>
                        <a:pt x="2221" y="120"/>
                        <a:pt x="1968" y="332"/>
                        <a:pt x="1808" y="468"/>
                      </a:cubicBezTo>
                      <a:cubicBezTo>
                        <a:pt x="1648" y="604"/>
                        <a:pt x="1509" y="696"/>
                        <a:pt x="1344" y="876"/>
                      </a:cubicBezTo>
                      <a:cubicBezTo>
                        <a:pt x="1179" y="1056"/>
                        <a:pt x="960" y="1340"/>
                        <a:pt x="816" y="1548"/>
                      </a:cubicBezTo>
                      <a:cubicBezTo>
                        <a:pt x="672" y="1756"/>
                        <a:pt x="592" y="1908"/>
                        <a:pt x="480" y="2124"/>
                      </a:cubicBezTo>
                      <a:cubicBezTo>
                        <a:pt x="368" y="2340"/>
                        <a:pt x="224" y="2612"/>
                        <a:pt x="144" y="2844"/>
                      </a:cubicBezTo>
                      <a:cubicBezTo>
                        <a:pt x="64" y="3076"/>
                        <a:pt x="24" y="3404"/>
                        <a:pt x="0" y="351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14">
                  <a:extLst>
                    <a:ext uri="{FF2B5EF4-FFF2-40B4-BE49-F238E27FC236}">
                      <a16:creationId xmlns:a16="http://schemas.microsoft.com/office/drawing/2014/main" id="{BE7C37B0-2C99-4DB5-8F41-3BEB7ABE8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384"/>
                  <a:ext cx="2544" cy="3360"/>
                </a:xfrm>
                <a:custGeom>
                  <a:avLst/>
                  <a:gdLst>
                    <a:gd name="T0" fmla="*/ 0 w 2544"/>
                    <a:gd name="T1" fmla="*/ 0 h 3360"/>
                    <a:gd name="T2" fmla="*/ 592 w 2544"/>
                    <a:gd name="T3" fmla="*/ 392 h 3360"/>
                    <a:gd name="T4" fmla="*/ 1248 w 2544"/>
                    <a:gd name="T5" fmla="*/ 864 h 3360"/>
                    <a:gd name="T6" fmla="*/ 1776 w 2544"/>
                    <a:gd name="T7" fmla="*/ 1536 h 3360"/>
                    <a:gd name="T8" fmla="*/ 2304 w 2544"/>
                    <a:gd name="T9" fmla="*/ 2736 h 3360"/>
                    <a:gd name="T10" fmla="*/ 2544 w 2544"/>
                    <a:gd name="T11" fmla="*/ 3360 h 33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44" h="3360">
                      <a:moveTo>
                        <a:pt x="0" y="0"/>
                      </a:moveTo>
                      <a:cubicBezTo>
                        <a:pt x="99" y="65"/>
                        <a:pt x="384" y="248"/>
                        <a:pt x="592" y="392"/>
                      </a:cubicBezTo>
                      <a:cubicBezTo>
                        <a:pt x="800" y="536"/>
                        <a:pt x="1051" y="673"/>
                        <a:pt x="1248" y="864"/>
                      </a:cubicBezTo>
                      <a:cubicBezTo>
                        <a:pt x="1445" y="1055"/>
                        <a:pt x="1600" y="1224"/>
                        <a:pt x="1776" y="1536"/>
                      </a:cubicBezTo>
                      <a:cubicBezTo>
                        <a:pt x="1952" y="1848"/>
                        <a:pt x="2176" y="2432"/>
                        <a:pt x="2304" y="2736"/>
                      </a:cubicBezTo>
                      <a:cubicBezTo>
                        <a:pt x="2432" y="3040"/>
                        <a:pt x="2504" y="3264"/>
                        <a:pt x="2544" y="336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15">
                  <a:extLst>
                    <a:ext uri="{FF2B5EF4-FFF2-40B4-BE49-F238E27FC236}">
                      <a16:creationId xmlns:a16="http://schemas.microsoft.com/office/drawing/2014/main" id="{10BE446E-9B81-4982-AF7A-86C41C3BE1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" y="384"/>
                  <a:ext cx="1872" cy="3648"/>
                </a:xfrm>
                <a:custGeom>
                  <a:avLst/>
                  <a:gdLst>
                    <a:gd name="T0" fmla="*/ 1872 w 1872"/>
                    <a:gd name="T1" fmla="*/ 0 h 3648"/>
                    <a:gd name="T2" fmla="*/ 1344 w 1872"/>
                    <a:gd name="T3" fmla="*/ 576 h 3648"/>
                    <a:gd name="T4" fmla="*/ 816 w 1872"/>
                    <a:gd name="T5" fmla="*/ 1344 h 3648"/>
                    <a:gd name="T6" fmla="*/ 384 w 1872"/>
                    <a:gd name="T7" fmla="*/ 2352 h 3648"/>
                    <a:gd name="T8" fmla="*/ 96 w 1872"/>
                    <a:gd name="T9" fmla="*/ 3168 h 3648"/>
                    <a:gd name="T10" fmla="*/ 0 w 1872"/>
                    <a:gd name="T11" fmla="*/ 3648 h 36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72" h="3648">
                      <a:moveTo>
                        <a:pt x="1872" y="0"/>
                      </a:moveTo>
                      <a:cubicBezTo>
                        <a:pt x="1696" y="176"/>
                        <a:pt x="1520" y="352"/>
                        <a:pt x="1344" y="576"/>
                      </a:cubicBezTo>
                      <a:cubicBezTo>
                        <a:pt x="1168" y="800"/>
                        <a:pt x="976" y="1048"/>
                        <a:pt x="816" y="1344"/>
                      </a:cubicBezTo>
                      <a:cubicBezTo>
                        <a:pt x="656" y="1640"/>
                        <a:pt x="504" y="2048"/>
                        <a:pt x="384" y="2352"/>
                      </a:cubicBezTo>
                      <a:cubicBezTo>
                        <a:pt x="264" y="2656"/>
                        <a:pt x="160" y="2952"/>
                        <a:pt x="96" y="3168"/>
                      </a:cubicBezTo>
                      <a:cubicBezTo>
                        <a:pt x="32" y="3384"/>
                        <a:pt x="16" y="3568"/>
                        <a:pt x="0" y="36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16">
                  <a:extLst>
                    <a:ext uri="{FF2B5EF4-FFF2-40B4-BE49-F238E27FC236}">
                      <a16:creationId xmlns:a16="http://schemas.microsoft.com/office/drawing/2014/main" id="{2846A10D-7DF6-42D2-822A-C2C1BB501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432"/>
                  <a:ext cx="2112" cy="3504"/>
                </a:xfrm>
                <a:custGeom>
                  <a:avLst/>
                  <a:gdLst>
                    <a:gd name="T0" fmla="*/ 0 w 2112"/>
                    <a:gd name="T1" fmla="*/ 0 h 3504"/>
                    <a:gd name="T2" fmla="*/ 560 w 2112"/>
                    <a:gd name="T3" fmla="*/ 520 h 3504"/>
                    <a:gd name="T4" fmla="*/ 1104 w 2112"/>
                    <a:gd name="T5" fmla="*/ 1200 h 3504"/>
                    <a:gd name="T6" fmla="*/ 1536 w 2112"/>
                    <a:gd name="T7" fmla="*/ 1920 h 3504"/>
                    <a:gd name="T8" fmla="*/ 1952 w 2112"/>
                    <a:gd name="T9" fmla="*/ 2952 h 3504"/>
                    <a:gd name="T10" fmla="*/ 2112 w 2112"/>
                    <a:gd name="T11" fmla="*/ 3504 h 35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12" h="3504">
                      <a:moveTo>
                        <a:pt x="0" y="0"/>
                      </a:moveTo>
                      <a:cubicBezTo>
                        <a:pt x="93" y="87"/>
                        <a:pt x="376" y="320"/>
                        <a:pt x="560" y="520"/>
                      </a:cubicBezTo>
                      <a:cubicBezTo>
                        <a:pt x="744" y="720"/>
                        <a:pt x="941" y="967"/>
                        <a:pt x="1104" y="1200"/>
                      </a:cubicBezTo>
                      <a:cubicBezTo>
                        <a:pt x="1267" y="1433"/>
                        <a:pt x="1395" y="1628"/>
                        <a:pt x="1536" y="1920"/>
                      </a:cubicBezTo>
                      <a:cubicBezTo>
                        <a:pt x="1677" y="2212"/>
                        <a:pt x="1856" y="2688"/>
                        <a:pt x="1952" y="2952"/>
                      </a:cubicBezTo>
                      <a:cubicBezTo>
                        <a:pt x="2048" y="3216"/>
                        <a:pt x="2079" y="3389"/>
                        <a:pt x="2112" y="35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17">
                  <a:extLst>
                    <a:ext uri="{FF2B5EF4-FFF2-40B4-BE49-F238E27FC236}">
                      <a16:creationId xmlns:a16="http://schemas.microsoft.com/office/drawing/2014/main" id="{BDE190BA-ED86-4959-8D92-27923377E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4" y="384"/>
                  <a:ext cx="1296" cy="3744"/>
                </a:xfrm>
                <a:custGeom>
                  <a:avLst/>
                  <a:gdLst>
                    <a:gd name="T0" fmla="*/ 1296 w 1296"/>
                    <a:gd name="T1" fmla="*/ 0 h 3744"/>
                    <a:gd name="T2" fmla="*/ 1008 w 1296"/>
                    <a:gd name="T3" fmla="*/ 624 h 3744"/>
                    <a:gd name="T4" fmla="*/ 480 w 1296"/>
                    <a:gd name="T5" fmla="*/ 1848 h 3744"/>
                    <a:gd name="T6" fmla="*/ 0 w 1296"/>
                    <a:gd name="T7" fmla="*/ 3744 h 37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96" h="3744">
                      <a:moveTo>
                        <a:pt x="1296" y="0"/>
                      </a:moveTo>
                      <a:cubicBezTo>
                        <a:pt x="1224" y="164"/>
                        <a:pt x="1144" y="316"/>
                        <a:pt x="1008" y="624"/>
                      </a:cubicBezTo>
                      <a:cubicBezTo>
                        <a:pt x="872" y="932"/>
                        <a:pt x="648" y="1328"/>
                        <a:pt x="480" y="1848"/>
                      </a:cubicBezTo>
                      <a:cubicBezTo>
                        <a:pt x="312" y="2368"/>
                        <a:pt x="100" y="3349"/>
                        <a:pt x="0" y="37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19">
                  <a:extLst>
                    <a:ext uri="{FF2B5EF4-FFF2-40B4-BE49-F238E27FC236}">
                      <a16:creationId xmlns:a16="http://schemas.microsoft.com/office/drawing/2014/main" id="{AF17E6D1-2C56-4B37-B13D-332573C4A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2" y="432"/>
                  <a:ext cx="768" cy="3792"/>
                </a:xfrm>
                <a:custGeom>
                  <a:avLst/>
                  <a:gdLst>
                    <a:gd name="T0" fmla="*/ 768 w 768"/>
                    <a:gd name="T1" fmla="*/ 0 h 3792"/>
                    <a:gd name="T2" fmla="*/ 576 w 768"/>
                    <a:gd name="T3" fmla="*/ 920 h 3792"/>
                    <a:gd name="T4" fmla="*/ 240 w 768"/>
                    <a:gd name="T5" fmla="*/ 2496 h 3792"/>
                    <a:gd name="T6" fmla="*/ 0 w 768"/>
                    <a:gd name="T7" fmla="*/ 3792 h 379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68" h="3792">
                      <a:moveTo>
                        <a:pt x="768" y="0"/>
                      </a:moveTo>
                      <a:cubicBezTo>
                        <a:pt x="736" y="153"/>
                        <a:pt x="664" y="504"/>
                        <a:pt x="576" y="920"/>
                      </a:cubicBezTo>
                      <a:cubicBezTo>
                        <a:pt x="488" y="1336"/>
                        <a:pt x="336" y="2017"/>
                        <a:pt x="240" y="2496"/>
                      </a:cubicBezTo>
                      <a:cubicBezTo>
                        <a:pt x="144" y="2975"/>
                        <a:pt x="68" y="3384"/>
                        <a:pt x="0" y="37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20">
                  <a:extLst>
                    <a:ext uri="{FF2B5EF4-FFF2-40B4-BE49-F238E27FC236}">
                      <a16:creationId xmlns:a16="http://schemas.microsoft.com/office/drawing/2014/main" id="{7350582E-045C-42A1-81F4-4BB5B16A7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480"/>
                  <a:ext cx="1104" cy="3696"/>
                </a:xfrm>
                <a:custGeom>
                  <a:avLst/>
                  <a:gdLst>
                    <a:gd name="T0" fmla="*/ 0 w 1104"/>
                    <a:gd name="T1" fmla="*/ 0 h 3696"/>
                    <a:gd name="T2" fmla="*/ 384 w 1104"/>
                    <a:gd name="T3" fmla="*/ 768 h 3696"/>
                    <a:gd name="T4" fmla="*/ 768 w 1104"/>
                    <a:gd name="T5" fmla="*/ 2208 h 3696"/>
                    <a:gd name="T6" fmla="*/ 928 w 1104"/>
                    <a:gd name="T7" fmla="*/ 2776 h 3696"/>
                    <a:gd name="T8" fmla="*/ 1072 w 1104"/>
                    <a:gd name="T9" fmla="*/ 3376 h 3696"/>
                    <a:gd name="T10" fmla="*/ 1104 w 1104"/>
                    <a:gd name="T11" fmla="*/ 3696 h 36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04" h="3696">
                      <a:moveTo>
                        <a:pt x="0" y="0"/>
                      </a:moveTo>
                      <a:cubicBezTo>
                        <a:pt x="128" y="200"/>
                        <a:pt x="256" y="400"/>
                        <a:pt x="384" y="768"/>
                      </a:cubicBezTo>
                      <a:cubicBezTo>
                        <a:pt x="512" y="1136"/>
                        <a:pt x="677" y="1873"/>
                        <a:pt x="768" y="2208"/>
                      </a:cubicBezTo>
                      <a:cubicBezTo>
                        <a:pt x="859" y="2543"/>
                        <a:pt x="877" y="2581"/>
                        <a:pt x="928" y="2776"/>
                      </a:cubicBezTo>
                      <a:cubicBezTo>
                        <a:pt x="979" y="2971"/>
                        <a:pt x="1043" y="3223"/>
                        <a:pt x="1072" y="3376"/>
                      </a:cubicBezTo>
                      <a:cubicBezTo>
                        <a:pt x="1101" y="3529"/>
                        <a:pt x="1097" y="3629"/>
                        <a:pt x="1104" y="3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21">
                  <a:extLst>
                    <a:ext uri="{FF2B5EF4-FFF2-40B4-BE49-F238E27FC236}">
                      <a16:creationId xmlns:a16="http://schemas.microsoft.com/office/drawing/2014/main" id="{F65B104E-7F2A-49AB-A53F-7AC2C1A49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384"/>
                  <a:ext cx="192" cy="3888"/>
                </a:xfrm>
                <a:custGeom>
                  <a:avLst/>
                  <a:gdLst>
                    <a:gd name="T0" fmla="*/ 192 w 192"/>
                    <a:gd name="T1" fmla="*/ 0 h 3888"/>
                    <a:gd name="T2" fmla="*/ 144 w 192"/>
                    <a:gd name="T3" fmla="*/ 1104 h 3888"/>
                    <a:gd name="T4" fmla="*/ 0 w 192"/>
                    <a:gd name="T5" fmla="*/ 3888 h 38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2" h="3888">
                      <a:moveTo>
                        <a:pt x="192" y="0"/>
                      </a:moveTo>
                      <a:cubicBezTo>
                        <a:pt x="184" y="228"/>
                        <a:pt x="176" y="456"/>
                        <a:pt x="144" y="1104"/>
                      </a:cubicBezTo>
                      <a:cubicBezTo>
                        <a:pt x="112" y="1752"/>
                        <a:pt x="56" y="2820"/>
                        <a:pt x="0" y="38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22">
                  <a:extLst>
                    <a:ext uri="{FF2B5EF4-FFF2-40B4-BE49-F238E27FC236}">
                      <a16:creationId xmlns:a16="http://schemas.microsoft.com/office/drawing/2014/main" id="{2D0EF05D-352E-4A93-9F7B-D9DF2DDAE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384"/>
                  <a:ext cx="480" cy="3840"/>
                </a:xfrm>
                <a:custGeom>
                  <a:avLst/>
                  <a:gdLst>
                    <a:gd name="T0" fmla="*/ 0 w 480"/>
                    <a:gd name="T1" fmla="*/ 0 h 3840"/>
                    <a:gd name="T2" fmla="*/ 192 w 480"/>
                    <a:gd name="T3" fmla="*/ 1392 h 3840"/>
                    <a:gd name="T4" fmla="*/ 432 w 480"/>
                    <a:gd name="T5" fmla="*/ 3408 h 3840"/>
                    <a:gd name="T6" fmla="*/ 480 w 480"/>
                    <a:gd name="T7" fmla="*/ 3840 h 38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0" h="3840">
                      <a:moveTo>
                        <a:pt x="0" y="0"/>
                      </a:moveTo>
                      <a:cubicBezTo>
                        <a:pt x="60" y="412"/>
                        <a:pt x="120" y="824"/>
                        <a:pt x="192" y="1392"/>
                      </a:cubicBezTo>
                      <a:cubicBezTo>
                        <a:pt x="264" y="1960"/>
                        <a:pt x="384" y="3000"/>
                        <a:pt x="432" y="3408"/>
                      </a:cubicBezTo>
                      <a:cubicBezTo>
                        <a:pt x="480" y="3816"/>
                        <a:pt x="480" y="3828"/>
                        <a:pt x="480" y="38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23">
                  <a:extLst>
                    <a:ext uri="{FF2B5EF4-FFF2-40B4-BE49-F238E27FC236}">
                      <a16:creationId xmlns:a16="http://schemas.microsoft.com/office/drawing/2014/main" id="{E34C93AF-292D-46F5-889B-D96DFD1E4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" y="3024"/>
                  <a:ext cx="5328" cy="744"/>
                </a:xfrm>
                <a:custGeom>
                  <a:avLst/>
                  <a:gdLst>
                    <a:gd name="T0" fmla="*/ 0 w 5328"/>
                    <a:gd name="T1" fmla="*/ 144 h 744"/>
                    <a:gd name="T2" fmla="*/ 912 w 5328"/>
                    <a:gd name="T3" fmla="*/ 480 h 744"/>
                    <a:gd name="T4" fmla="*/ 1968 w 5328"/>
                    <a:gd name="T5" fmla="*/ 672 h 744"/>
                    <a:gd name="T6" fmla="*/ 3024 w 5328"/>
                    <a:gd name="T7" fmla="*/ 720 h 744"/>
                    <a:gd name="T8" fmla="*/ 4176 w 5328"/>
                    <a:gd name="T9" fmla="*/ 528 h 744"/>
                    <a:gd name="T10" fmla="*/ 4992 w 5328"/>
                    <a:gd name="T11" fmla="*/ 240 h 744"/>
                    <a:gd name="T12" fmla="*/ 5328 w 5328"/>
                    <a:gd name="T13" fmla="*/ 0 h 7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328" h="744">
                      <a:moveTo>
                        <a:pt x="0" y="144"/>
                      </a:moveTo>
                      <a:cubicBezTo>
                        <a:pt x="292" y="268"/>
                        <a:pt x="584" y="392"/>
                        <a:pt x="912" y="480"/>
                      </a:cubicBezTo>
                      <a:cubicBezTo>
                        <a:pt x="1240" y="568"/>
                        <a:pt x="1616" y="632"/>
                        <a:pt x="1968" y="672"/>
                      </a:cubicBezTo>
                      <a:cubicBezTo>
                        <a:pt x="2320" y="712"/>
                        <a:pt x="2656" y="744"/>
                        <a:pt x="3024" y="720"/>
                      </a:cubicBezTo>
                      <a:cubicBezTo>
                        <a:pt x="3392" y="696"/>
                        <a:pt x="3848" y="608"/>
                        <a:pt x="4176" y="528"/>
                      </a:cubicBezTo>
                      <a:cubicBezTo>
                        <a:pt x="4504" y="448"/>
                        <a:pt x="4800" y="328"/>
                        <a:pt x="4992" y="240"/>
                      </a:cubicBezTo>
                      <a:cubicBezTo>
                        <a:pt x="5184" y="152"/>
                        <a:pt x="5256" y="76"/>
                        <a:pt x="532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 24">
                  <a:extLst>
                    <a:ext uri="{FF2B5EF4-FFF2-40B4-BE49-F238E27FC236}">
                      <a16:creationId xmlns:a16="http://schemas.microsoft.com/office/drawing/2014/main" id="{0EBC6E87-AAD1-4F6B-AA08-AB775FECB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" y="2544"/>
                  <a:ext cx="4992" cy="656"/>
                </a:xfrm>
                <a:custGeom>
                  <a:avLst/>
                  <a:gdLst>
                    <a:gd name="T0" fmla="*/ 0 w 4992"/>
                    <a:gd name="T1" fmla="*/ 144 h 656"/>
                    <a:gd name="T2" fmla="*/ 960 w 4992"/>
                    <a:gd name="T3" fmla="*/ 432 h 656"/>
                    <a:gd name="T4" fmla="*/ 1920 w 4992"/>
                    <a:gd name="T5" fmla="*/ 624 h 656"/>
                    <a:gd name="T6" fmla="*/ 2880 w 4992"/>
                    <a:gd name="T7" fmla="*/ 624 h 656"/>
                    <a:gd name="T8" fmla="*/ 3840 w 4992"/>
                    <a:gd name="T9" fmla="*/ 480 h 656"/>
                    <a:gd name="T10" fmla="*/ 4512 w 4992"/>
                    <a:gd name="T11" fmla="*/ 240 h 656"/>
                    <a:gd name="T12" fmla="*/ 4992 w 4992"/>
                    <a:gd name="T13" fmla="*/ 0 h 6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92" h="656">
                      <a:moveTo>
                        <a:pt x="0" y="144"/>
                      </a:moveTo>
                      <a:cubicBezTo>
                        <a:pt x="320" y="248"/>
                        <a:pt x="640" y="352"/>
                        <a:pt x="960" y="432"/>
                      </a:cubicBezTo>
                      <a:cubicBezTo>
                        <a:pt x="1280" y="512"/>
                        <a:pt x="1600" y="592"/>
                        <a:pt x="1920" y="624"/>
                      </a:cubicBezTo>
                      <a:cubicBezTo>
                        <a:pt x="2240" y="656"/>
                        <a:pt x="2560" y="648"/>
                        <a:pt x="2880" y="624"/>
                      </a:cubicBezTo>
                      <a:cubicBezTo>
                        <a:pt x="3200" y="600"/>
                        <a:pt x="3568" y="544"/>
                        <a:pt x="3840" y="480"/>
                      </a:cubicBezTo>
                      <a:cubicBezTo>
                        <a:pt x="4112" y="416"/>
                        <a:pt x="4320" y="320"/>
                        <a:pt x="4512" y="240"/>
                      </a:cubicBezTo>
                      <a:cubicBezTo>
                        <a:pt x="4704" y="160"/>
                        <a:pt x="4848" y="80"/>
                        <a:pt x="49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25">
                  <a:extLst>
                    <a:ext uri="{FF2B5EF4-FFF2-40B4-BE49-F238E27FC236}">
                      <a16:creationId xmlns:a16="http://schemas.microsoft.com/office/drawing/2014/main" id="{F83E22ED-0B03-478E-B030-602A3BC0A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" y="2112"/>
                  <a:ext cx="4464" cy="512"/>
                </a:xfrm>
                <a:custGeom>
                  <a:avLst/>
                  <a:gdLst>
                    <a:gd name="T0" fmla="*/ 0 w 4464"/>
                    <a:gd name="T1" fmla="*/ 96 h 512"/>
                    <a:gd name="T2" fmla="*/ 912 w 4464"/>
                    <a:gd name="T3" fmla="*/ 384 h 512"/>
                    <a:gd name="T4" fmla="*/ 1776 w 4464"/>
                    <a:gd name="T5" fmla="*/ 480 h 512"/>
                    <a:gd name="T6" fmla="*/ 2928 w 4464"/>
                    <a:gd name="T7" fmla="*/ 480 h 512"/>
                    <a:gd name="T8" fmla="*/ 3792 w 4464"/>
                    <a:gd name="T9" fmla="*/ 288 h 512"/>
                    <a:gd name="T10" fmla="*/ 4464 w 4464"/>
                    <a:gd name="T11" fmla="*/ 0 h 5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464" h="512">
                      <a:moveTo>
                        <a:pt x="0" y="96"/>
                      </a:moveTo>
                      <a:cubicBezTo>
                        <a:pt x="308" y="208"/>
                        <a:pt x="616" y="320"/>
                        <a:pt x="912" y="384"/>
                      </a:cubicBezTo>
                      <a:cubicBezTo>
                        <a:pt x="1208" y="448"/>
                        <a:pt x="1440" y="464"/>
                        <a:pt x="1776" y="480"/>
                      </a:cubicBezTo>
                      <a:cubicBezTo>
                        <a:pt x="2112" y="496"/>
                        <a:pt x="2592" y="512"/>
                        <a:pt x="2928" y="480"/>
                      </a:cubicBezTo>
                      <a:cubicBezTo>
                        <a:pt x="3264" y="448"/>
                        <a:pt x="3536" y="368"/>
                        <a:pt x="3792" y="288"/>
                      </a:cubicBezTo>
                      <a:cubicBezTo>
                        <a:pt x="4048" y="208"/>
                        <a:pt x="4256" y="104"/>
                        <a:pt x="4464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Freeform 26">
                  <a:extLst>
                    <a:ext uri="{FF2B5EF4-FFF2-40B4-BE49-F238E27FC236}">
                      <a16:creationId xmlns:a16="http://schemas.microsoft.com/office/drawing/2014/main" id="{EED3F500-937A-4EDD-91F6-B8843D1A9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" y="1728"/>
                  <a:ext cx="3888" cy="360"/>
                </a:xfrm>
                <a:custGeom>
                  <a:avLst/>
                  <a:gdLst>
                    <a:gd name="T0" fmla="*/ 0 w 3888"/>
                    <a:gd name="T1" fmla="*/ 48 h 360"/>
                    <a:gd name="T2" fmla="*/ 1152 w 3888"/>
                    <a:gd name="T3" fmla="*/ 288 h 360"/>
                    <a:gd name="T4" fmla="*/ 2304 w 3888"/>
                    <a:gd name="T5" fmla="*/ 336 h 360"/>
                    <a:gd name="T6" fmla="*/ 3456 w 3888"/>
                    <a:gd name="T7" fmla="*/ 144 h 360"/>
                    <a:gd name="T8" fmla="*/ 3888 w 3888"/>
                    <a:gd name="T9" fmla="*/ 0 h 3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88" h="360">
                      <a:moveTo>
                        <a:pt x="0" y="48"/>
                      </a:moveTo>
                      <a:cubicBezTo>
                        <a:pt x="384" y="144"/>
                        <a:pt x="768" y="240"/>
                        <a:pt x="1152" y="288"/>
                      </a:cubicBezTo>
                      <a:cubicBezTo>
                        <a:pt x="1536" y="336"/>
                        <a:pt x="1920" y="360"/>
                        <a:pt x="2304" y="336"/>
                      </a:cubicBezTo>
                      <a:cubicBezTo>
                        <a:pt x="2688" y="312"/>
                        <a:pt x="3192" y="200"/>
                        <a:pt x="3456" y="144"/>
                      </a:cubicBezTo>
                      <a:cubicBezTo>
                        <a:pt x="3720" y="88"/>
                        <a:pt x="3804" y="44"/>
                        <a:pt x="388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27">
                  <a:extLst>
                    <a:ext uri="{FF2B5EF4-FFF2-40B4-BE49-F238E27FC236}">
                      <a16:creationId xmlns:a16="http://schemas.microsoft.com/office/drawing/2014/main" id="{647F74D9-34E3-4D2C-B181-A93E76B88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1344"/>
                  <a:ext cx="3168" cy="288"/>
                </a:xfrm>
                <a:custGeom>
                  <a:avLst/>
                  <a:gdLst>
                    <a:gd name="T0" fmla="*/ 0 w 3168"/>
                    <a:gd name="T1" fmla="*/ 0 h 288"/>
                    <a:gd name="T2" fmla="*/ 816 w 3168"/>
                    <a:gd name="T3" fmla="*/ 192 h 288"/>
                    <a:gd name="T4" fmla="*/ 1872 w 3168"/>
                    <a:gd name="T5" fmla="*/ 288 h 288"/>
                    <a:gd name="T6" fmla="*/ 2496 w 3168"/>
                    <a:gd name="T7" fmla="*/ 192 h 288"/>
                    <a:gd name="T8" fmla="*/ 3168 w 3168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68" h="288">
                      <a:moveTo>
                        <a:pt x="0" y="0"/>
                      </a:moveTo>
                      <a:cubicBezTo>
                        <a:pt x="252" y="72"/>
                        <a:pt x="504" y="144"/>
                        <a:pt x="816" y="192"/>
                      </a:cubicBezTo>
                      <a:cubicBezTo>
                        <a:pt x="1128" y="240"/>
                        <a:pt x="1592" y="288"/>
                        <a:pt x="1872" y="288"/>
                      </a:cubicBezTo>
                      <a:cubicBezTo>
                        <a:pt x="2152" y="288"/>
                        <a:pt x="2280" y="240"/>
                        <a:pt x="2496" y="192"/>
                      </a:cubicBezTo>
                      <a:cubicBezTo>
                        <a:pt x="2712" y="144"/>
                        <a:pt x="2940" y="72"/>
                        <a:pt x="316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28">
                  <a:extLst>
                    <a:ext uri="{FF2B5EF4-FFF2-40B4-BE49-F238E27FC236}">
                      <a16:creationId xmlns:a16="http://schemas.microsoft.com/office/drawing/2014/main" id="{7B394DE8-6A2A-455F-A3D4-6B6AD675F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4" y="960"/>
                  <a:ext cx="2304" cy="192"/>
                </a:xfrm>
                <a:custGeom>
                  <a:avLst/>
                  <a:gdLst>
                    <a:gd name="T0" fmla="*/ 0 w 2304"/>
                    <a:gd name="T1" fmla="*/ 0 h 192"/>
                    <a:gd name="T2" fmla="*/ 528 w 2304"/>
                    <a:gd name="T3" fmla="*/ 144 h 192"/>
                    <a:gd name="T4" fmla="*/ 1296 w 2304"/>
                    <a:gd name="T5" fmla="*/ 192 h 192"/>
                    <a:gd name="T6" fmla="*/ 1968 w 2304"/>
                    <a:gd name="T7" fmla="*/ 144 h 192"/>
                    <a:gd name="T8" fmla="*/ 2304 w 2304"/>
                    <a:gd name="T9" fmla="*/ 48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04" h="192">
                      <a:moveTo>
                        <a:pt x="0" y="0"/>
                      </a:moveTo>
                      <a:cubicBezTo>
                        <a:pt x="156" y="56"/>
                        <a:pt x="312" y="112"/>
                        <a:pt x="528" y="144"/>
                      </a:cubicBezTo>
                      <a:cubicBezTo>
                        <a:pt x="744" y="176"/>
                        <a:pt x="1056" y="192"/>
                        <a:pt x="1296" y="192"/>
                      </a:cubicBezTo>
                      <a:cubicBezTo>
                        <a:pt x="1536" y="192"/>
                        <a:pt x="1800" y="168"/>
                        <a:pt x="1968" y="144"/>
                      </a:cubicBezTo>
                      <a:cubicBezTo>
                        <a:pt x="2136" y="120"/>
                        <a:pt x="2220" y="84"/>
                        <a:pt x="2304" y="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29">
                  <a:extLst>
                    <a:ext uri="{FF2B5EF4-FFF2-40B4-BE49-F238E27FC236}">
                      <a16:creationId xmlns:a16="http://schemas.microsoft.com/office/drawing/2014/main" id="{ABC474C5-AB1D-44D7-9D17-CF3283842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672"/>
                  <a:ext cx="1344" cy="160"/>
                </a:xfrm>
                <a:custGeom>
                  <a:avLst/>
                  <a:gdLst>
                    <a:gd name="T0" fmla="*/ 0 w 1344"/>
                    <a:gd name="T1" fmla="*/ 0 h 160"/>
                    <a:gd name="T2" fmla="*/ 528 w 1344"/>
                    <a:gd name="T3" fmla="*/ 144 h 160"/>
                    <a:gd name="T4" fmla="*/ 1104 w 1344"/>
                    <a:gd name="T5" fmla="*/ 96 h 160"/>
                    <a:gd name="T6" fmla="*/ 1344 w 1344"/>
                    <a:gd name="T7" fmla="*/ 48 h 1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44" h="160">
                      <a:moveTo>
                        <a:pt x="0" y="0"/>
                      </a:moveTo>
                      <a:cubicBezTo>
                        <a:pt x="172" y="64"/>
                        <a:pt x="344" y="128"/>
                        <a:pt x="528" y="144"/>
                      </a:cubicBezTo>
                      <a:cubicBezTo>
                        <a:pt x="712" y="160"/>
                        <a:pt x="968" y="112"/>
                        <a:pt x="1104" y="96"/>
                      </a:cubicBezTo>
                      <a:cubicBezTo>
                        <a:pt x="1240" y="80"/>
                        <a:pt x="1292" y="64"/>
                        <a:pt x="1344" y="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id="{083C12E2-E06D-4493-B2A1-DD9D96CC2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" y="3392"/>
                  <a:ext cx="5712" cy="904"/>
                </a:xfrm>
                <a:custGeom>
                  <a:avLst/>
                  <a:gdLst>
                    <a:gd name="T0" fmla="*/ 0 w 5712"/>
                    <a:gd name="T1" fmla="*/ 304 h 904"/>
                    <a:gd name="T2" fmla="*/ 672 w 5712"/>
                    <a:gd name="T3" fmla="*/ 544 h 904"/>
                    <a:gd name="T4" fmla="*/ 1392 w 5712"/>
                    <a:gd name="T5" fmla="*/ 736 h 904"/>
                    <a:gd name="T6" fmla="*/ 2208 w 5712"/>
                    <a:gd name="T7" fmla="*/ 880 h 904"/>
                    <a:gd name="T8" fmla="*/ 3168 w 5712"/>
                    <a:gd name="T9" fmla="*/ 880 h 904"/>
                    <a:gd name="T10" fmla="*/ 3984 w 5712"/>
                    <a:gd name="T11" fmla="*/ 784 h 904"/>
                    <a:gd name="T12" fmla="*/ 4672 w 5712"/>
                    <a:gd name="T13" fmla="*/ 640 h 904"/>
                    <a:gd name="T14" fmla="*/ 5280 w 5712"/>
                    <a:gd name="T15" fmla="*/ 352 h 904"/>
                    <a:gd name="T16" fmla="*/ 5712 w 5712"/>
                    <a:gd name="T17" fmla="*/ 0 h 9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712" h="904">
                      <a:moveTo>
                        <a:pt x="0" y="304"/>
                      </a:moveTo>
                      <a:cubicBezTo>
                        <a:pt x="220" y="388"/>
                        <a:pt x="440" y="472"/>
                        <a:pt x="672" y="544"/>
                      </a:cubicBezTo>
                      <a:cubicBezTo>
                        <a:pt x="904" y="616"/>
                        <a:pt x="1136" y="680"/>
                        <a:pt x="1392" y="736"/>
                      </a:cubicBezTo>
                      <a:cubicBezTo>
                        <a:pt x="1648" y="792"/>
                        <a:pt x="1912" y="856"/>
                        <a:pt x="2208" y="880"/>
                      </a:cubicBezTo>
                      <a:cubicBezTo>
                        <a:pt x="2504" y="904"/>
                        <a:pt x="2872" y="896"/>
                        <a:pt x="3168" y="880"/>
                      </a:cubicBezTo>
                      <a:cubicBezTo>
                        <a:pt x="3464" y="864"/>
                        <a:pt x="3733" y="824"/>
                        <a:pt x="3984" y="784"/>
                      </a:cubicBezTo>
                      <a:cubicBezTo>
                        <a:pt x="4235" y="744"/>
                        <a:pt x="4456" y="712"/>
                        <a:pt x="4672" y="640"/>
                      </a:cubicBezTo>
                      <a:cubicBezTo>
                        <a:pt x="4888" y="568"/>
                        <a:pt x="5107" y="459"/>
                        <a:pt x="5280" y="352"/>
                      </a:cubicBezTo>
                      <a:cubicBezTo>
                        <a:pt x="5453" y="245"/>
                        <a:pt x="5622" y="73"/>
                        <a:pt x="5712" y="0"/>
                      </a:cubicBez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6F5801C2-E2C0-4CA8-B6CC-F48324609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48"/>
              <a:ext cx="224" cy="312"/>
            </a:xfrm>
            <a:custGeom>
              <a:avLst/>
              <a:gdLst>
                <a:gd name="T0" fmla="*/ 12 w 307"/>
                <a:gd name="T1" fmla="*/ 48 h 539"/>
                <a:gd name="T2" fmla="*/ 0 w 307"/>
                <a:gd name="T3" fmla="*/ 32 h 539"/>
                <a:gd name="T4" fmla="*/ 12 w 307"/>
                <a:gd name="T5" fmla="*/ 14 h 539"/>
                <a:gd name="T6" fmla="*/ 44 w 307"/>
                <a:gd name="T7" fmla="*/ 2 h 539"/>
                <a:gd name="T8" fmla="*/ 93 w 307"/>
                <a:gd name="T9" fmla="*/ 5 h 539"/>
                <a:gd name="T10" fmla="*/ 118 w 307"/>
                <a:gd name="T11" fmla="*/ 23 h 539"/>
                <a:gd name="T12" fmla="*/ 87 w 307"/>
                <a:gd name="T13" fmla="*/ 54 h 539"/>
                <a:gd name="T14" fmla="*/ 50 w 307"/>
                <a:gd name="T15" fmla="*/ 69 h 539"/>
                <a:gd name="T16" fmla="*/ 31 w 307"/>
                <a:gd name="T17" fmla="*/ 79 h 539"/>
                <a:gd name="T18" fmla="*/ 25 w 307"/>
                <a:gd name="T19" fmla="*/ 94 h 539"/>
                <a:gd name="T20" fmla="*/ 44 w 307"/>
                <a:gd name="T21" fmla="*/ 104 h 539"/>
                <a:gd name="T22" fmla="*/ 68 w 307"/>
                <a:gd name="T23" fmla="*/ 98 h 539"/>
                <a:gd name="T24" fmla="*/ 68 w 307"/>
                <a:gd name="T25" fmla="*/ 82 h 539"/>
                <a:gd name="T26" fmla="*/ 50 w 307"/>
                <a:gd name="T27" fmla="*/ 79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7" h="539">
                  <a:moveTo>
                    <a:pt x="32" y="248"/>
                  </a:moveTo>
                  <a:cubicBezTo>
                    <a:pt x="24" y="235"/>
                    <a:pt x="0" y="197"/>
                    <a:pt x="0" y="168"/>
                  </a:cubicBezTo>
                  <a:cubicBezTo>
                    <a:pt x="0" y="139"/>
                    <a:pt x="13" y="99"/>
                    <a:pt x="32" y="72"/>
                  </a:cubicBezTo>
                  <a:cubicBezTo>
                    <a:pt x="51" y="45"/>
                    <a:pt x="77" y="16"/>
                    <a:pt x="112" y="8"/>
                  </a:cubicBezTo>
                  <a:cubicBezTo>
                    <a:pt x="147" y="0"/>
                    <a:pt x="208" y="5"/>
                    <a:pt x="240" y="24"/>
                  </a:cubicBezTo>
                  <a:cubicBezTo>
                    <a:pt x="272" y="43"/>
                    <a:pt x="307" y="77"/>
                    <a:pt x="304" y="120"/>
                  </a:cubicBezTo>
                  <a:cubicBezTo>
                    <a:pt x="301" y="163"/>
                    <a:pt x="253" y="240"/>
                    <a:pt x="224" y="280"/>
                  </a:cubicBezTo>
                  <a:cubicBezTo>
                    <a:pt x="195" y="320"/>
                    <a:pt x="152" y="339"/>
                    <a:pt x="128" y="360"/>
                  </a:cubicBezTo>
                  <a:cubicBezTo>
                    <a:pt x="104" y="381"/>
                    <a:pt x="91" y="387"/>
                    <a:pt x="80" y="408"/>
                  </a:cubicBezTo>
                  <a:cubicBezTo>
                    <a:pt x="69" y="429"/>
                    <a:pt x="59" y="467"/>
                    <a:pt x="64" y="488"/>
                  </a:cubicBezTo>
                  <a:cubicBezTo>
                    <a:pt x="69" y="509"/>
                    <a:pt x="93" y="533"/>
                    <a:pt x="112" y="536"/>
                  </a:cubicBezTo>
                  <a:cubicBezTo>
                    <a:pt x="131" y="539"/>
                    <a:pt x="165" y="523"/>
                    <a:pt x="176" y="504"/>
                  </a:cubicBezTo>
                  <a:cubicBezTo>
                    <a:pt x="187" y="485"/>
                    <a:pt x="184" y="440"/>
                    <a:pt x="176" y="424"/>
                  </a:cubicBezTo>
                  <a:cubicBezTo>
                    <a:pt x="168" y="408"/>
                    <a:pt x="138" y="411"/>
                    <a:pt x="128" y="40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326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85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A35FCF-5BAA-413A-9B06-46659EC0D174}"/>
              </a:ext>
            </a:extLst>
          </p:cNvPr>
          <p:cNvSpPr/>
          <p:nvPr/>
        </p:nvSpPr>
        <p:spPr>
          <a:xfrm>
            <a:off x="113176" y="956724"/>
            <a:ext cx="306141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х – кроликов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(35 – х) – фазанов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4х – ног у всех 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кроликов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2(35-х) –ног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у всех фазанов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Зная, что всего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94 ноги, сост. уравнение: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3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2" y="-32295"/>
            <a:ext cx="5767387" cy="43551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176" y="-123632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3B585C5-2203-4EBB-A2B6-F2D4E1448691}"/>
              </a:ext>
            </a:extLst>
          </p:cNvPr>
          <p:cNvSpPr/>
          <p:nvPr/>
        </p:nvSpPr>
        <p:spPr>
          <a:xfrm>
            <a:off x="22583" y="382528"/>
            <a:ext cx="5746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х – кроликов                     </a:t>
            </a:r>
            <a:r>
              <a:rPr lang="ru-RU" b="1" dirty="0">
                <a:latin typeface="Arial" panose="020B0604020202020204" pitchFamily="34" charset="0"/>
              </a:rPr>
              <a:t>1)  4х + 2(35 – х) = 94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(35 – х) – фазанов                 </a:t>
            </a:r>
            <a:r>
              <a:rPr lang="ru-RU" b="1" dirty="0">
                <a:latin typeface="Arial" panose="020B0604020202020204" pitchFamily="34" charset="0"/>
              </a:rPr>
              <a:t>4х + 2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∙ 35 </a:t>
            </a:r>
            <a:r>
              <a:rPr lang="ru-RU" b="1" dirty="0">
                <a:latin typeface="Arial" panose="020B0604020202020204" pitchFamily="34" charset="0"/>
              </a:rPr>
              <a:t>–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2 ∙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 = 94</a:t>
            </a:r>
            <a:endParaRPr lang="ru-RU" b="1" dirty="0"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4х – ног у всех                       </a:t>
            </a:r>
            <a:r>
              <a:rPr lang="ru-RU" b="1" u="sng" dirty="0">
                <a:latin typeface="Arial" panose="020B0604020202020204" pitchFamily="34" charset="0"/>
              </a:rPr>
              <a:t>4х</a:t>
            </a:r>
            <a:r>
              <a:rPr lang="ru-RU" b="1" dirty="0">
                <a:latin typeface="Arial" panose="020B0604020202020204" pitchFamily="34" charset="0"/>
              </a:rPr>
              <a:t> + 70 – </a:t>
            </a:r>
            <a:r>
              <a:rPr lang="ru-RU" b="1" u="sng" dirty="0">
                <a:latin typeface="Arial" panose="020B0604020202020204" pitchFamily="34" charset="0"/>
              </a:rPr>
              <a:t>2х</a:t>
            </a:r>
            <a:r>
              <a:rPr lang="ru-RU" b="1" dirty="0">
                <a:latin typeface="Arial" panose="020B0604020202020204" pitchFamily="34" charset="0"/>
              </a:rPr>
              <a:t> = 94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кроликов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                     </a:t>
            </a:r>
            <a:r>
              <a:rPr lang="ru-RU" b="1" dirty="0">
                <a:latin typeface="Arial" panose="020B0604020202020204" pitchFamily="34" charset="0"/>
              </a:rPr>
              <a:t>2х +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70 = 94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2(35-х) – ног                            </a:t>
            </a:r>
            <a:r>
              <a:rPr lang="ru-RU" b="1" dirty="0">
                <a:latin typeface="Arial" panose="020B0604020202020204" pitchFamily="34" charset="0"/>
              </a:rPr>
              <a:t>2х = 94 – 70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у всех фазанов                      </a:t>
            </a:r>
            <a:r>
              <a:rPr lang="ru-RU" b="1" dirty="0">
                <a:latin typeface="Arial" panose="020B0604020202020204" pitchFamily="34" charset="0"/>
              </a:rPr>
              <a:t>2х = 24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Зная, что всего                       </a:t>
            </a:r>
            <a:r>
              <a:rPr lang="ru-RU" b="1" dirty="0">
                <a:latin typeface="Arial" panose="020B0604020202020204" pitchFamily="34" charset="0"/>
              </a:rPr>
              <a:t>х = 24 : 2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94 ноги, сост. уравнение:      </a:t>
            </a:r>
            <a:r>
              <a:rPr lang="ru-RU" b="1" dirty="0">
                <a:latin typeface="Arial" panose="020B0604020202020204" pitchFamily="34" charset="0"/>
              </a:rPr>
              <a:t>х = 12 (кроликов)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2) 35 – 12 = 23 (фазана)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кроликов и 23 фазана </a:t>
            </a:r>
            <a:r>
              <a:rPr lang="ru-RU" dirty="0"/>
              <a:t>     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4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2" y="-32295"/>
            <a:ext cx="5767387" cy="43551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176" y="-123632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5DF901-6DC3-4856-8E2F-E564B9060306}"/>
              </a:ext>
            </a:extLst>
          </p:cNvPr>
          <p:cNvSpPr/>
          <p:nvPr/>
        </p:nvSpPr>
        <p:spPr>
          <a:xfrm>
            <a:off x="-1592" y="327025"/>
            <a:ext cx="57673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</a:rPr>
              <a:t> 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В классе лежат фигуры треугольников и 4-угольников. Всего  28 фигур. Сколько треугольников и сколько 4-угольников, если количество всех углов 90.</a:t>
            </a:r>
          </a:p>
          <a:p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х  штук – 4-угольников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 (28 – х) штук – 3-угольников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4х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– количество всех углов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4- угольников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3(28 – х)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– количество всех углов 3-угольников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Зная, что всего 90 углов, составим уравнение</a:t>
            </a:r>
            <a:r>
              <a:rPr lang="ru-RU" b="1" dirty="0">
                <a:latin typeface="Arial" panose="020B0604020202020204" pitchFamily="34" charset="0"/>
              </a:rPr>
              <a:t>:</a:t>
            </a:r>
            <a:endParaRPr lang="ru-RU" dirty="0"/>
          </a:p>
        </p:txBody>
      </p:sp>
      <p:pic>
        <p:nvPicPr>
          <p:cNvPr id="1026" name="Picture 2" descr="Башмаков, Нефедова учебник &quot;Математика&quot; 1 класс 1 часть с. 46 | ГДЗ  &quot;Планета знаний&quot; | Яндекс Дзен">
            <a:extLst>
              <a:ext uri="{FF2B5EF4-FFF2-40B4-BE49-F238E27FC236}">
                <a16:creationId xmlns:a16="http://schemas.microsoft.com/office/drawing/2014/main" id="{09C80122-59FA-423C-8680-AC2F7EC4C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3" t="14336" r="8200" b="63165"/>
          <a:stretch/>
        </p:blipFill>
        <p:spPr bwMode="auto">
          <a:xfrm>
            <a:off x="3798884" y="1636595"/>
            <a:ext cx="186524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Башмаков, Нефедова учебник &quot;Математика&quot; 1 класс 1 часть с. 46 | ГДЗ  &quot;Планета знаний&quot; | Яндекс Дзен">
            <a:extLst>
              <a:ext uri="{FF2B5EF4-FFF2-40B4-BE49-F238E27FC236}">
                <a16:creationId xmlns:a16="http://schemas.microsoft.com/office/drawing/2014/main" id="{50D37215-EBB7-42B8-ACF0-87923D6E9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13747" r="53331" b="60000"/>
          <a:stretch/>
        </p:blipFill>
        <p:spPr bwMode="auto">
          <a:xfrm>
            <a:off x="3956841" y="929815"/>
            <a:ext cx="1549329" cy="67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40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894fd3cdfd233c3e99ae538a8a45d2b0bf95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16581</TotalTime>
  <Words>876</Words>
  <Application>Microsoft Office PowerPoint</Application>
  <PresentationFormat>Произвольный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МАТЕМАТИКА</vt:lpstr>
      <vt:lpstr>ПРОВЕРКА  САМОСТОЯТЕЛЬНОЙ РАБОТЫ</vt:lpstr>
      <vt:lpstr>ПРОВЕРКА  САМОСТОЯТЕЛЬНОЙ РАБОТЫ</vt:lpstr>
      <vt:lpstr>ПРОВЕРКА  САМОСТОЯТЕЛЬНОЙ РАБОТЫ</vt:lpstr>
      <vt:lpstr>ПРОВЕРКА  САМОСТОЯТЕЛЬНОЙ РАБОТЫ</vt:lpstr>
      <vt:lpstr>РЕШЕНИЕ ЗАДАЧ УРАВНЕНИЕМ</vt:lpstr>
      <vt:lpstr>РЕШЕНИЕ ЗАДАЧ</vt:lpstr>
      <vt:lpstr>РЕШЕНИЕ ЗАДАЧ</vt:lpstr>
      <vt:lpstr>РЕШЕНИЕ ЗАДАЧ</vt:lpstr>
      <vt:lpstr>РЕШЕНИЕ ЗАДАЧ</vt:lpstr>
      <vt:lpstr>ЗАДАНИЯ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Komilov</dc:creator>
  <cp:lastModifiedBy>Пользователь Windows</cp:lastModifiedBy>
  <cp:revision>1267</cp:revision>
  <cp:lastPrinted>2020-09-30T03:25:16Z</cp:lastPrinted>
  <dcterms:created xsi:type="dcterms:W3CDTF">2020-04-09T07:32:19Z</dcterms:created>
  <dcterms:modified xsi:type="dcterms:W3CDTF">2020-10-10T02:30:21Z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