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5"/>
  </p:notesMasterIdLst>
  <p:handoutMasterIdLst>
    <p:handoutMasterId r:id="rId16"/>
  </p:handoutMasterIdLst>
  <p:sldIdLst>
    <p:sldId id="453" r:id="rId2"/>
    <p:sldId id="507" r:id="rId3"/>
    <p:sldId id="508" r:id="rId4"/>
    <p:sldId id="511" r:id="rId5"/>
    <p:sldId id="510" r:id="rId6"/>
    <p:sldId id="509" r:id="rId7"/>
    <p:sldId id="487" r:id="rId8"/>
    <p:sldId id="514" r:id="rId9"/>
    <p:sldId id="512" r:id="rId10"/>
    <p:sldId id="515" r:id="rId11"/>
    <p:sldId id="513" r:id="rId12"/>
    <p:sldId id="516" r:id="rId13"/>
    <p:sldId id="480" r:id="rId14"/>
  </p:sldIdLst>
  <p:sldSz cx="5768975" cy="3244850"/>
  <p:notesSz cx="9866313" cy="6735763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DFDBB"/>
    <a:srgbClr val="FFCCCC"/>
    <a:srgbClr val="7C84D2"/>
    <a:srgbClr val="030121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7999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2565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7396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349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640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581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857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34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0256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316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05.10.2020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6.emf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9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84288" y="249931"/>
            <a:ext cx="3177955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03287" y="1317625"/>
            <a:ext cx="1890684" cy="133241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 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РЕШЕНИЕ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ЗАДАЧ</a:t>
            </a:r>
            <a:endParaRPr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75810" y="1393825"/>
            <a:ext cx="381000" cy="132317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081" y="277355"/>
            <a:ext cx="515206" cy="522361"/>
          </a:xfrm>
          <a:prstGeom prst="rect">
            <a:avLst/>
          </a:prstGeom>
        </p:spPr>
      </p:pic>
      <p:pic>
        <p:nvPicPr>
          <p:cNvPr id="1026" name="Picture 2" descr="Деление с остатком - online presentation">
            <a:extLst>
              <a:ext uri="{FF2B5EF4-FFF2-40B4-BE49-F238E27FC236}">
                <a16:creationId xmlns:a16="http://schemas.microsoft.com/office/drawing/2014/main" id="{2E3B3320-2666-46B8-8028-317CB3E08C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51" t="10079" r="16186" b="12427"/>
          <a:stretch/>
        </p:blipFill>
        <p:spPr bwMode="auto">
          <a:xfrm>
            <a:off x="2937505" y="1165050"/>
            <a:ext cx="2156782" cy="1714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875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9959764-E101-4568-B294-41CDB1821A34}"/>
              </a:ext>
            </a:extLst>
          </p:cNvPr>
          <p:cNvSpPr/>
          <p:nvPr/>
        </p:nvSpPr>
        <p:spPr>
          <a:xfrm>
            <a:off x="49427" y="784225"/>
            <a:ext cx="56701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solidFill>
                  <a:srgbClr val="0070C0"/>
                </a:solidFill>
                <a:latin typeface="Arial" panose="020B0604020202020204" pitchFamily="34" charset="0"/>
              </a:rPr>
              <a:t>б) </a:t>
            </a:r>
            <a:r>
              <a:rPr lang="pt-BR" b="1" dirty="0">
                <a:solidFill>
                  <a:srgbClr val="211D1E"/>
                </a:solidFill>
                <a:latin typeface="Arial" panose="020B0604020202020204" pitchFamily="34" charset="0"/>
              </a:rPr>
              <a:t>14 ∙ (3600 ∙ 18 – 239 200 : 46)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834 400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3600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239200  46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3)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64800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4)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59600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18</a:t>
            </a:r>
            <a:r>
              <a:rPr lang="pt-BR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230         5200           5200         14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288                  92                        59600     2384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36                    92                                       596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64800                0                                       834400</a:t>
            </a:r>
            <a:endParaRPr lang="pt-BR" b="1" dirty="0">
              <a:solidFill>
                <a:srgbClr val="211D1E"/>
              </a:solidFill>
              <a:latin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FFC9BCBF-1D7F-4992-B43C-54FE4D41190E}"/>
              </a:ext>
            </a:extLst>
          </p:cNvPr>
          <p:cNvCxnSpPr>
            <a:cxnSpLocks/>
          </p:cNvCxnSpPr>
          <p:nvPr/>
        </p:nvCxnSpPr>
        <p:spPr>
          <a:xfrm flipH="1">
            <a:off x="522287" y="2155825"/>
            <a:ext cx="5397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73B4CF9-EA8A-4F61-8C4D-22953170E49D}"/>
              </a:ext>
            </a:extLst>
          </p:cNvPr>
          <p:cNvCxnSpPr>
            <a:cxnSpLocks/>
          </p:cNvCxnSpPr>
          <p:nvPr/>
        </p:nvCxnSpPr>
        <p:spPr>
          <a:xfrm flipH="1">
            <a:off x="522287" y="1642375"/>
            <a:ext cx="5397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BFFBD87-20E0-441C-9B32-A0CBADBF805B}"/>
              </a:ext>
            </a:extLst>
          </p:cNvPr>
          <p:cNvCxnSpPr>
            <a:cxnSpLocks/>
          </p:cNvCxnSpPr>
          <p:nvPr/>
        </p:nvCxnSpPr>
        <p:spPr>
          <a:xfrm flipH="1">
            <a:off x="2655887" y="1393825"/>
            <a:ext cx="5397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671E23D-CA25-4732-A76B-06CFD0D02BA3}"/>
              </a:ext>
            </a:extLst>
          </p:cNvPr>
          <p:cNvCxnSpPr>
            <a:cxnSpLocks/>
          </p:cNvCxnSpPr>
          <p:nvPr/>
        </p:nvCxnSpPr>
        <p:spPr>
          <a:xfrm flipH="1">
            <a:off x="1741487" y="1622425"/>
            <a:ext cx="9144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0BB984F-1397-4082-8429-2E0B61EF60C1}"/>
              </a:ext>
            </a:extLst>
          </p:cNvPr>
          <p:cNvCxnSpPr>
            <a:cxnSpLocks/>
          </p:cNvCxnSpPr>
          <p:nvPr/>
        </p:nvCxnSpPr>
        <p:spPr>
          <a:xfrm flipH="1">
            <a:off x="1824075" y="2157578"/>
            <a:ext cx="5397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BA00C99D-90BD-48A7-ADAF-53D1C4B059AB}"/>
              </a:ext>
            </a:extLst>
          </p:cNvPr>
          <p:cNvCxnSpPr>
            <a:cxnSpLocks/>
          </p:cNvCxnSpPr>
          <p:nvPr/>
        </p:nvCxnSpPr>
        <p:spPr>
          <a:xfrm flipH="1">
            <a:off x="3722687" y="1626453"/>
            <a:ext cx="7683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6F38C1E3-6131-4C60-A27A-2BF662EEDF9E}"/>
              </a:ext>
            </a:extLst>
          </p:cNvPr>
          <p:cNvCxnSpPr>
            <a:cxnSpLocks/>
          </p:cNvCxnSpPr>
          <p:nvPr/>
        </p:nvCxnSpPr>
        <p:spPr>
          <a:xfrm flipH="1">
            <a:off x="4789487" y="1642375"/>
            <a:ext cx="7620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4D6EC054-B871-45C8-9714-33DE65C4C0C0}"/>
              </a:ext>
            </a:extLst>
          </p:cNvPr>
          <p:cNvCxnSpPr>
            <a:cxnSpLocks/>
          </p:cNvCxnSpPr>
          <p:nvPr/>
        </p:nvCxnSpPr>
        <p:spPr>
          <a:xfrm flipH="1">
            <a:off x="4789487" y="2155825"/>
            <a:ext cx="7620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406EAAA0-68FD-40BA-82F8-0755FD9C2575}"/>
              </a:ext>
            </a:extLst>
          </p:cNvPr>
          <p:cNvCxnSpPr>
            <a:cxnSpLocks/>
          </p:cNvCxnSpPr>
          <p:nvPr/>
        </p:nvCxnSpPr>
        <p:spPr>
          <a:xfrm>
            <a:off x="2655887" y="1165225"/>
            <a:ext cx="0" cy="4572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F339C393-17AC-491A-8748-4AC2A9627C8E}"/>
                  </a:ext>
                </a:extLst>
              </p:cNvPr>
              <p:cNvSpPr/>
              <p:nvPr/>
            </p:nvSpPr>
            <p:spPr>
              <a:xfrm>
                <a:off x="4670682" y="1253093"/>
                <a:ext cx="304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F339C393-17AC-491A-8748-4AC2A9627C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0682" y="1253093"/>
                <a:ext cx="304800" cy="369332"/>
              </a:xfrm>
              <a:prstGeom prst="rect">
                <a:avLst/>
              </a:prstGeom>
              <a:blipFill>
                <a:blip r:embed="rId3"/>
                <a:stretch>
                  <a:fillRect r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0F01C1D9-805E-4595-8495-13A98548DCE8}"/>
                  </a:ext>
                </a:extLst>
              </p:cNvPr>
              <p:cNvSpPr/>
              <p:nvPr/>
            </p:nvSpPr>
            <p:spPr>
              <a:xfrm>
                <a:off x="369887" y="1200985"/>
                <a:ext cx="304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0F01C1D9-805E-4595-8495-13A98548DC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887" y="1200985"/>
                <a:ext cx="304800" cy="369332"/>
              </a:xfrm>
              <a:prstGeom prst="rect">
                <a:avLst/>
              </a:prstGeom>
              <a:blipFill>
                <a:blip r:embed="rId4"/>
                <a:stretch>
                  <a:fillRect r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E983E31-52CE-4485-805B-8056F797FBBF}"/>
                  </a:ext>
                </a:extLst>
              </p:cNvPr>
              <p:cNvSpPr txBox="1"/>
              <p:nvPr/>
            </p:nvSpPr>
            <p:spPr>
              <a:xfrm>
                <a:off x="296264" y="1780540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E983E31-52CE-4485-805B-8056F797FB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264" y="1780540"/>
                <a:ext cx="226023" cy="276999"/>
              </a:xfrm>
              <a:prstGeom prst="rect">
                <a:avLst/>
              </a:prstGeom>
              <a:blipFill>
                <a:blip r:embed="rId5"/>
                <a:stretch>
                  <a:fillRect l="-24324" r="-18919" b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353402B-055A-4F44-B4F6-F6CFAE559AC4}"/>
                  </a:ext>
                </a:extLst>
              </p:cNvPr>
              <p:cNvSpPr txBox="1"/>
              <p:nvPr/>
            </p:nvSpPr>
            <p:spPr>
              <a:xfrm>
                <a:off x="4563464" y="1773100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353402B-055A-4F44-B4F6-F6CFAE559A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3464" y="1773100"/>
                <a:ext cx="226023" cy="276999"/>
              </a:xfrm>
              <a:prstGeom prst="rect">
                <a:avLst/>
              </a:prstGeom>
              <a:blipFill>
                <a:blip r:embed="rId6"/>
                <a:stretch>
                  <a:fillRect l="-24324" r="-18919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5DE8A1A-06E7-430C-BF8B-D426A96A37FE}"/>
                  </a:ext>
                </a:extLst>
              </p:cNvPr>
              <p:cNvSpPr txBox="1"/>
              <p:nvPr/>
            </p:nvSpPr>
            <p:spPr>
              <a:xfrm>
                <a:off x="1820051" y="1777139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5DE8A1A-06E7-430C-BF8B-D426A96A37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0051" y="1777139"/>
                <a:ext cx="261766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907CAAF-EBFC-4071-B4FC-EEA51CF70737}"/>
                  </a:ext>
                </a:extLst>
              </p:cNvPr>
              <p:cNvSpPr txBox="1"/>
              <p:nvPr/>
            </p:nvSpPr>
            <p:spPr>
              <a:xfrm>
                <a:off x="3637818" y="1255325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907CAAF-EBFC-4071-B4FC-EEA51CF707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818" y="1255325"/>
                <a:ext cx="261766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D80764E-C0CF-4E7F-A34C-54352C99620B}"/>
                  </a:ext>
                </a:extLst>
              </p:cNvPr>
              <p:cNvSpPr txBox="1"/>
              <p:nvPr/>
            </p:nvSpPr>
            <p:spPr>
              <a:xfrm>
                <a:off x="1656618" y="1224815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D80764E-C0CF-4E7F-A34C-54352C9962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6618" y="1224815"/>
                <a:ext cx="261766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8131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84A99F2-CE2A-4749-84EB-33C68C3E2C94}"/>
              </a:ext>
            </a:extLst>
          </p:cNvPr>
          <p:cNvSpPr/>
          <p:nvPr/>
        </p:nvSpPr>
        <p:spPr>
          <a:xfrm>
            <a:off x="217487" y="555625"/>
            <a:ext cx="5257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253. Верно ли выполнено деление с остатком?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а)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76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: 9 = 7 (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oстаток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13)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-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верно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7</a:t>
            </a:r>
            <a:r>
              <a:rPr lang="pt-BR" b="1" dirty="0">
                <a:solidFill>
                  <a:srgbClr val="211D1E"/>
                </a:solidFill>
                <a:latin typeface="Arial" panose="020B0604020202020204" pitchFamily="34" charset="0"/>
              </a:rPr>
              <a:t> ∙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9 + 13 = 63 +13 =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76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б)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20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: 7 = 2 (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oстаток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6)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- верно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2</a:t>
            </a:r>
            <a:r>
              <a:rPr lang="pt-BR" b="1" dirty="0">
                <a:solidFill>
                  <a:srgbClr val="211D1E"/>
                </a:solidFill>
                <a:latin typeface="Arial" panose="020B0604020202020204" pitchFamily="34" charset="0"/>
              </a:rPr>
              <a:t> ∙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7 + 6 = 14 + 6 =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20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в)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54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: 15 = 4 (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oстаток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1)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- неверно</a:t>
            </a:r>
            <a:endParaRPr lang="ru-RU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15</a:t>
            </a:r>
            <a:r>
              <a:rPr lang="pt-BR" b="1" dirty="0">
                <a:solidFill>
                  <a:srgbClr val="211D1E"/>
                </a:solidFill>
                <a:latin typeface="Arial" panose="020B0604020202020204" pitchFamily="34" charset="0"/>
              </a:rPr>
              <a:t> ∙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4 + 1 = 60 + 1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61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241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63FCD21-7663-4B4F-8D23-B26EDD68C95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9" t="1789"/>
          <a:stretch/>
        </p:blipFill>
        <p:spPr>
          <a:xfrm>
            <a:off x="47675" y="446825"/>
            <a:ext cx="5627687" cy="14478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0C3A215-71B2-4BD1-AF58-6C17324CB7A7}"/>
              </a:ext>
            </a:extLst>
          </p:cNvPr>
          <p:cNvSpPr/>
          <p:nvPr/>
        </p:nvSpPr>
        <p:spPr>
          <a:xfrm>
            <a:off x="47675" y="1894625"/>
            <a:ext cx="562768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1 кг- 4500 </a:t>
            </a:r>
            <a:r>
              <a:rPr lang="ru-RU" b="1" dirty="0" err="1">
                <a:latin typeface="Arial" panose="020B0604020202020204" pitchFamily="34" charset="0"/>
              </a:rPr>
              <a:t>сум</a:t>
            </a:r>
            <a:r>
              <a:rPr lang="ru-RU" b="1" dirty="0">
                <a:latin typeface="Arial" panose="020B0604020202020204" pitchFamily="34" charset="0"/>
              </a:rPr>
              <a:t>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</a:p>
          <a:p>
            <a:r>
              <a:rPr lang="ru-RU" b="1" dirty="0">
                <a:latin typeface="Arial" panose="020B0604020202020204" pitchFamily="34" charset="0"/>
              </a:rPr>
              <a:t>2 кг- 8500 </a:t>
            </a:r>
            <a:r>
              <a:rPr lang="ru-RU" b="1" dirty="0" err="1">
                <a:latin typeface="Arial" panose="020B0604020202020204" pitchFamily="34" charset="0"/>
              </a:rPr>
              <a:t>сум</a:t>
            </a:r>
            <a:r>
              <a:rPr lang="ru-RU" b="1" dirty="0">
                <a:latin typeface="Arial" panose="020B0604020202020204" pitchFamily="34" charset="0"/>
              </a:rPr>
              <a:t>             8500 : 2 = 4250 (</a:t>
            </a:r>
            <a:r>
              <a:rPr lang="ru-RU" b="1" dirty="0" err="1">
                <a:latin typeface="Arial" panose="020B0604020202020204" pitchFamily="34" charset="0"/>
              </a:rPr>
              <a:t>сум</a:t>
            </a:r>
            <a:r>
              <a:rPr lang="ru-RU" b="1" dirty="0">
                <a:latin typeface="Arial" panose="020B0604020202020204" pitchFamily="34" charset="0"/>
              </a:rPr>
              <a:t>) -1 кг</a:t>
            </a:r>
          </a:p>
          <a:p>
            <a:r>
              <a:rPr lang="ru-RU" b="1" dirty="0">
                <a:latin typeface="Arial" panose="020B0604020202020204" pitchFamily="34" charset="0"/>
              </a:rPr>
              <a:t>Где выгодней?          4250 &lt; 4500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второй порошок купить выгодней по </a:t>
            </a:r>
            <a:r>
              <a:rPr lang="ru-RU" sz="1600" b="1">
                <a:solidFill>
                  <a:srgbClr val="0070C0"/>
                </a:solidFill>
                <a:latin typeface="Arial" panose="020B0604020202020204" pitchFamily="34" charset="0"/>
              </a:rPr>
              <a:t>цене 4250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сум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</a:t>
            </a:r>
            <a:endParaRPr lang="ru-RU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16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9525B7C-1C5E-4F0C-9353-1CD7435BE4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56" t="-1704" b="1"/>
          <a:stretch/>
        </p:blipFill>
        <p:spPr>
          <a:xfrm>
            <a:off x="65087" y="555625"/>
            <a:ext cx="5638799" cy="260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РАБОТЫ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A8019D-7B25-43E2-B3CC-7E41F5DCEA0F}"/>
              </a:ext>
            </a:extLst>
          </p:cNvPr>
          <p:cNvSpPr/>
          <p:nvPr/>
        </p:nvSpPr>
        <p:spPr>
          <a:xfrm>
            <a:off x="293687" y="672613"/>
            <a:ext cx="541019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244.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Выполните деление с остатком:</a:t>
            </a:r>
          </a:p>
          <a:p>
            <a:pPr algn="just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398 : 13 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30 (ост. 8)     </a:t>
            </a:r>
          </a:p>
          <a:p>
            <a:pPr algn="just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б)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271 : 18 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15 (ост.1)</a:t>
            </a:r>
          </a:p>
          <a:p>
            <a:pPr algn="just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в)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1342 : 43 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31(ост.9)      </a:t>
            </a:r>
          </a:p>
          <a:p>
            <a:pPr algn="just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г)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5620 : 67 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83 (ост.59)</a:t>
            </a:r>
          </a:p>
          <a:p>
            <a:pPr algn="just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д)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33 655 : 234 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143 (ост.193)        </a:t>
            </a:r>
          </a:p>
          <a:p>
            <a:pPr algn="just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е)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10 354 : 233 =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44 (ост.102)</a:t>
            </a:r>
          </a:p>
        </p:txBody>
      </p:sp>
      <p:pic>
        <p:nvPicPr>
          <p:cNvPr id="2050" name="Picture 2" descr="Презентация по математике &quot;Ребусы&quot;(5-6 классы)">
            <a:extLst>
              <a:ext uri="{FF2B5EF4-FFF2-40B4-BE49-F238E27FC236}">
                <a16:creationId xmlns:a16="http://schemas.microsoft.com/office/drawing/2014/main" id="{3096210C-F809-414C-A132-B08AC409AC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4" t="52348" r="2423" b="5382"/>
          <a:stretch/>
        </p:blipFill>
        <p:spPr bwMode="auto">
          <a:xfrm>
            <a:off x="4027487" y="1200637"/>
            <a:ext cx="1524000" cy="156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287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A8019D-7B25-43E2-B3CC-7E41F5DCEA0F}"/>
              </a:ext>
            </a:extLst>
          </p:cNvPr>
          <p:cNvSpPr/>
          <p:nvPr/>
        </p:nvSpPr>
        <p:spPr>
          <a:xfrm>
            <a:off x="65087" y="608824"/>
            <a:ext cx="563879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245.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У Ширин было 5 000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сумов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Найти наибольшее число пачек мороженого, стоящего 450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сумов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, которое можно купить на эти деньги? Сколько при этом денег останется ?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  <a:r>
              <a:rPr lang="ru-RU" sz="1600" b="1" dirty="0">
                <a:latin typeface="Arial" panose="020B0604020202020204" pitchFamily="34" charset="0"/>
              </a:rPr>
              <a:t>5000 : 450 = 11(ост.50)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купит 11 пачек мороженого и 50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сум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останется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246.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Найдите такое число, чтобы при делении его на: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44 получилось в частном 39 и 36 в остатке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: 44 ∙ 39 + 36 =1752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1 752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б)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123 получилось в частном 66 и 100 в остатке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: 123 ∙ 66 + 100 = 8218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8 218</a:t>
            </a:r>
            <a:endParaRPr lang="ru-RU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675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9F723EB-5402-444B-BE92-DFEFB0BE4DE5}"/>
              </a:ext>
            </a:extLst>
          </p:cNvPr>
          <p:cNvSpPr/>
          <p:nvPr/>
        </p:nvSpPr>
        <p:spPr>
          <a:xfrm>
            <a:off x="141287" y="327025"/>
            <a:ext cx="5486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247.</a:t>
            </a:r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 770 тонн урожая зерна надо доставить по железной дороге на мукомольный завод. В каждый </a:t>
            </a:r>
          </a:p>
          <a:p>
            <a:pPr marR="1110" algn="just"/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грузовой вагон помещается 60 т зерна. Сколько грузовых вагонов понадобится для доставки на завод всего урожая? Сколько зерна будет погружено в последний вагон?</a:t>
            </a:r>
          </a:p>
        </p:txBody>
      </p:sp>
      <p:pic>
        <p:nvPicPr>
          <p:cNvPr id="3076" name="Picture 4" descr="Спрос на зерновозы в Украине стабильно высокий — источник — Latifundist.com">
            <a:extLst>
              <a:ext uri="{FF2B5EF4-FFF2-40B4-BE49-F238E27FC236}">
                <a16:creationId xmlns:a16="http://schemas.microsoft.com/office/drawing/2014/main" id="{40748345-4608-41D6-A47A-87AAAEF88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887" y="1622425"/>
            <a:ext cx="1548236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75A3131-E885-4335-A71D-ED083F27131F}"/>
              </a:ext>
            </a:extLst>
          </p:cNvPr>
          <p:cNvSpPr/>
          <p:nvPr/>
        </p:nvSpPr>
        <p:spPr>
          <a:xfrm>
            <a:off x="40851" y="1896685"/>
            <a:ext cx="42914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1 вагон – 60 т. зерна       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770  60</a:t>
            </a:r>
          </a:p>
          <a:p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? вагонов – 770 т. зерна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60    12                                                                       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 77</a:t>
            </a:r>
            <a:r>
              <a:rPr lang="ru-RU" sz="1600" b="1" dirty="0"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 : 6</a:t>
            </a:r>
            <a:r>
              <a:rPr lang="ru-RU" sz="1600" b="1" dirty="0"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 =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12 </a:t>
            </a:r>
            <a:r>
              <a:rPr lang="ru-RU" sz="1600" b="1" dirty="0">
                <a:solidFill>
                  <a:srgbClr val="231F20"/>
                </a:solidFill>
                <a:latin typeface="Arial" panose="020B0604020202020204" pitchFamily="34" charset="0"/>
              </a:rPr>
              <a:t>(ост.50)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170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13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вагонов ,                      120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50 т. в последний вагон.               50</a:t>
            </a:r>
            <a:endParaRPr lang="ru-RU" sz="1400" dirty="0">
              <a:solidFill>
                <a:srgbClr val="0070C0"/>
              </a:solidFill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761ABAA-92AB-46A0-A299-713AA8B01247}"/>
              </a:ext>
            </a:extLst>
          </p:cNvPr>
          <p:cNvCxnSpPr>
            <a:cxnSpLocks/>
          </p:cNvCxnSpPr>
          <p:nvPr/>
        </p:nvCxnSpPr>
        <p:spPr>
          <a:xfrm flipH="1">
            <a:off x="3718661" y="2155825"/>
            <a:ext cx="3809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DD58C667-81AD-4B30-BE9D-62B6F30861AB}"/>
              </a:ext>
            </a:extLst>
          </p:cNvPr>
          <p:cNvCxnSpPr>
            <a:cxnSpLocks/>
          </p:cNvCxnSpPr>
          <p:nvPr/>
        </p:nvCxnSpPr>
        <p:spPr>
          <a:xfrm flipH="1">
            <a:off x="3337662" y="2384425"/>
            <a:ext cx="3809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9B58E8EA-518E-4E10-8CC9-D33ABC15D59D}"/>
              </a:ext>
            </a:extLst>
          </p:cNvPr>
          <p:cNvCxnSpPr>
            <a:cxnSpLocks/>
          </p:cNvCxnSpPr>
          <p:nvPr/>
        </p:nvCxnSpPr>
        <p:spPr>
          <a:xfrm flipH="1">
            <a:off x="3341687" y="2917825"/>
            <a:ext cx="3809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1BB09962-1AA1-4AA6-AF6E-31B0DB524C2D}"/>
              </a:ext>
            </a:extLst>
          </p:cNvPr>
          <p:cNvCxnSpPr>
            <a:cxnSpLocks/>
          </p:cNvCxnSpPr>
          <p:nvPr/>
        </p:nvCxnSpPr>
        <p:spPr>
          <a:xfrm>
            <a:off x="3718661" y="1927225"/>
            <a:ext cx="0" cy="4572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E289FC3-AC73-4AB6-9C28-3593A20569C1}"/>
                  </a:ext>
                </a:extLst>
              </p:cNvPr>
              <p:cNvSpPr txBox="1"/>
              <p:nvPr/>
            </p:nvSpPr>
            <p:spPr>
              <a:xfrm>
                <a:off x="3194221" y="2505065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E289FC3-AC73-4AB6-9C28-3593A20569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4221" y="2505065"/>
                <a:ext cx="261766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8EA8D96-73F0-4F4A-B998-DD5D38D46B15}"/>
                  </a:ext>
                </a:extLst>
              </p:cNvPr>
              <p:cNvSpPr txBox="1"/>
              <p:nvPr/>
            </p:nvSpPr>
            <p:spPr>
              <a:xfrm>
                <a:off x="3155892" y="2017325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8EA8D96-73F0-4F4A-B998-DD5D38D46B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5892" y="2017325"/>
                <a:ext cx="261766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9620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F69F2FA-303F-492D-BB91-891ECBE27F6C}"/>
              </a:ext>
            </a:extLst>
          </p:cNvPr>
          <p:cNvSpPr/>
          <p:nvPr/>
        </p:nvSpPr>
        <p:spPr>
          <a:xfrm>
            <a:off x="80418" y="345333"/>
            <a:ext cx="56853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248.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Администрация школы приготовила для подарка выпускникам 370 цветов. Каждому выпускнику досталось по три цветка, а один цветок оказался лишним. Сколько было выпускников школы? </a:t>
            </a:r>
            <a:endParaRPr lang="ru-RU" sz="1600" b="1" dirty="0"/>
          </a:p>
        </p:txBody>
      </p:sp>
      <p:pic>
        <p:nvPicPr>
          <p:cNvPr id="4100" name="Picture 4" descr="Раскраски цветы - распечатать или скачать">
            <a:extLst>
              <a:ext uri="{FF2B5EF4-FFF2-40B4-BE49-F238E27FC236}">
                <a16:creationId xmlns:a16="http://schemas.microsoft.com/office/drawing/2014/main" id="{020B41D9-1A79-47AB-BFC5-63738544D8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2" r="11225" b="31213"/>
          <a:stretch/>
        </p:blipFill>
        <p:spPr bwMode="auto">
          <a:xfrm>
            <a:off x="4643709" y="1535023"/>
            <a:ext cx="1016342" cy="150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45279AF-BD10-4165-B6E6-F289251279EF}"/>
              </a:ext>
            </a:extLst>
          </p:cNvPr>
          <p:cNvSpPr/>
          <p:nvPr/>
        </p:nvSpPr>
        <p:spPr>
          <a:xfrm>
            <a:off x="141157" y="1317625"/>
            <a:ext cx="450255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1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вып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.- 3 цветка                 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369   3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Приготовили- 370 цветков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3      123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1 цветок - лишний               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? выпускников                     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1) 370 – 1 = 369 (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цв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.)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9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2) 369 : 3 = 123 (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вып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.)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              9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123 выпускника                        0         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                                            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                      </a:t>
            </a:r>
            <a:endParaRPr lang="ru-RU" dirty="0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CB3E56AB-036C-42DF-8B36-5596917E2C48}"/>
              </a:ext>
            </a:extLst>
          </p:cNvPr>
          <p:cNvCxnSpPr>
            <a:cxnSpLocks/>
          </p:cNvCxnSpPr>
          <p:nvPr/>
        </p:nvCxnSpPr>
        <p:spPr>
          <a:xfrm flipH="1">
            <a:off x="4076624" y="1622425"/>
            <a:ext cx="3809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7FFEF15-CDBF-4D8C-9008-80CE3FE6F8B0}"/>
              </a:ext>
            </a:extLst>
          </p:cNvPr>
          <p:cNvCxnSpPr>
            <a:cxnSpLocks/>
          </p:cNvCxnSpPr>
          <p:nvPr/>
        </p:nvCxnSpPr>
        <p:spPr>
          <a:xfrm flipH="1">
            <a:off x="3570287" y="1875578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C8A9E5D3-6D04-46A7-8AE0-4596A0D32337}"/>
              </a:ext>
            </a:extLst>
          </p:cNvPr>
          <p:cNvCxnSpPr>
            <a:cxnSpLocks/>
          </p:cNvCxnSpPr>
          <p:nvPr/>
        </p:nvCxnSpPr>
        <p:spPr>
          <a:xfrm flipH="1">
            <a:off x="3639208" y="2308225"/>
            <a:ext cx="3809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EAF80D7-7696-42C8-A969-3370DCC31CDE}"/>
              </a:ext>
            </a:extLst>
          </p:cNvPr>
          <p:cNvCxnSpPr>
            <a:cxnSpLocks/>
          </p:cNvCxnSpPr>
          <p:nvPr/>
        </p:nvCxnSpPr>
        <p:spPr>
          <a:xfrm flipH="1">
            <a:off x="3695625" y="2841625"/>
            <a:ext cx="3809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71DB1B0A-F515-41EF-A191-FD76A5CFE87F}"/>
              </a:ext>
            </a:extLst>
          </p:cNvPr>
          <p:cNvCxnSpPr>
            <a:cxnSpLocks/>
          </p:cNvCxnSpPr>
          <p:nvPr/>
        </p:nvCxnSpPr>
        <p:spPr>
          <a:xfrm>
            <a:off x="4043384" y="1373505"/>
            <a:ext cx="5742" cy="49783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6FECF06-C545-4F2A-ADD4-A5A490E36934}"/>
                  </a:ext>
                </a:extLst>
              </p:cNvPr>
              <p:cNvSpPr txBox="1"/>
              <p:nvPr/>
            </p:nvSpPr>
            <p:spPr>
              <a:xfrm>
                <a:off x="3387785" y="1495901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6FECF06-C545-4F2A-ADD4-A5A490E369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7785" y="1495901"/>
                <a:ext cx="261766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A1D22FB-A136-4828-83DD-47D96EEEDF45}"/>
                  </a:ext>
                </a:extLst>
              </p:cNvPr>
              <p:cNvSpPr txBox="1"/>
              <p:nvPr/>
            </p:nvSpPr>
            <p:spPr>
              <a:xfrm>
                <a:off x="3508325" y="1907061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A1D22FB-A136-4828-83DD-47D96EEEDF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8325" y="1907061"/>
                <a:ext cx="261766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EE33F23-993F-4153-9409-9FA798FE20AB}"/>
                  </a:ext>
                </a:extLst>
              </p:cNvPr>
              <p:cNvSpPr txBox="1"/>
              <p:nvPr/>
            </p:nvSpPr>
            <p:spPr>
              <a:xfrm>
                <a:off x="3578508" y="2444365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EE33F23-993F-4153-9409-9FA798FE20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8508" y="2444365"/>
                <a:ext cx="261766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3670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DD582A4-9AE6-4318-BE27-9C5044873E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341" t="15418"/>
          <a:stretch/>
        </p:blipFill>
        <p:spPr>
          <a:xfrm>
            <a:off x="255587" y="627589"/>
            <a:ext cx="5257800" cy="119992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C76E197-FE46-4ADE-8D41-BA32D818E640}"/>
              </a:ext>
            </a:extLst>
          </p:cNvPr>
          <p:cNvSpPr/>
          <p:nvPr/>
        </p:nvSpPr>
        <p:spPr>
          <a:xfrm>
            <a:off x="1284287" y="330121"/>
            <a:ext cx="3055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249.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Заполните таблицу: 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E7D4D35-0239-43E5-83CF-2106267E1243}"/>
              </a:ext>
            </a:extLst>
          </p:cNvPr>
          <p:cNvSpPr/>
          <p:nvPr/>
        </p:nvSpPr>
        <p:spPr>
          <a:xfrm>
            <a:off x="153287" y="1845854"/>
            <a:ext cx="1159292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1) </a:t>
            </a:r>
            <a:r>
              <a:rPr lang="ru-RU" b="1" dirty="0">
                <a:latin typeface="Arial" panose="020B0604020202020204" pitchFamily="34" charset="0"/>
              </a:rPr>
              <a:t>837 73</a:t>
            </a:r>
          </a:p>
          <a:p>
            <a:r>
              <a:rPr lang="ru-RU" b="1" dirty="0">
                <a:latin typeface="Arial" panose="020B0604020202020204" pitchFamily="34" charset="0"/>
              </a:rPr>
              <a:t>    73   11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107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73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34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073FF72-11B4-433D-A592-8ED3890A5343}"/>
              </a:ext>
            </a:extLst>
          </p:cNvPr>
          <p:cNvCxnSpPr>
            <a:cxnSpLocks/>
          </p:cNvCxnSpPr>
          <p:nvPr/>
        </p:nvCxnSpPr>
        <p:spPr>
          <a:xfrm flipH="1">
            <a:off x="916436" y="2191629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4F3DBC41-89DB-4238-B4D5-8DC312F9C9EA}"/>
              </a:ext>
            </a:extLst>
          </p:cNvPr>
          <p:cNvCxnSpPr>
            <a:cxnSpLocks/>
          </p:cNvCxnSpPr>
          <p:nvPr/>
        </p:nvCxnSpPr>
        <p:spPr>
          <a:xfrm flipH="1">
            <a:off x="456173" y="2460625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43B1249-BDFB-4101-B38B-270ED9ED8E7F}"/>
              </a:ext>
            </a:extLst>
          </p:cNvPr>
          <p:cNvCxnSpPr>
            <a:cxnSpLocks/>
          </p:cNvCxnSpPr>
          <p:nvPr/>
        </p:nvCxnSpPr>
        <p:spPr>
          <a:xfrm flipH="1">
            <a:off x="456173" y="2994025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BCF2BE6-1D2F-4C0C-AD60-1561A648AC06}"/>
              </a:ext>
            </a:extLst>
          </p:cNvPr>
          <p:cNvCxnSpPr>
            <a:cxnSpLocks/>
          </p:cNvCxnSpPr>
          <p:nvPr/>
        </p:nvCxnSpPr>
        <p:spPr>
          <a:xfrm flipH="1">
            <a:off x="916435" y="1903889"/>
            <a:ext cx="1" cy="55673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263A778-ED4E-45B5-A4D2-94DDF6BD91F9}"/>
                  </a:ext>
                </a:extLst>
              </p:cNvPr>
              <p:cNvSpPr txBox="1"/>
              <p:nvPr/>
            </p:nvSpPr>
            <p:spPr>
              <a:xfrm>
                <a:off x="325289" y="2043757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263A778-ED4E-45B5-A4D2-94DDF6BD91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89" y="2043757"/>
                <a:ext cx="261766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84A131E-C2DA-4D1E-84D6-47B0E3A3AA93}"/>
                  </a:ext>
                </a:extLst>
              </p:cNvPr>
              <p:cNvSpPr txBox="1"/>
              <p:nvPr/>
            </p:nvSpPr>
            <p:spPr>
              <a:xfrm>
                <a:off x="325289" y="2608541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84A131E-C2DA-4D1E-84D6-47B0E3A3AA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89" y="2608541"/>
                <a:ext cx="261766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E5F3899-8FD8-40A8-B714-E811966C0284}"/>
              </a:ext>
            </a:extLst>
          </p:cNvPr>
          <p:cNvSpPr/>
          <p:nvPr/>
        </p:nvSpPr>
        <p:spPr>
          <a:xfrm flipH="1">
            <a:off x="4637087" y="868674"/>
            <a:ext cx="533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34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7442656-5BC7-426B-A93C-48465E4A67B6}"/>
              </a:ext>
            </a:extLst>
          </p:cNvPr>
          <p:cNvSpPr/>
          <p:nvPr/>
        </p:nvSpPr>
        <p:spPr>
          <a:xfrm flipH="1">
            <a:off x="4637087" y="1140443"/>
            <a:ext cx="533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5EB44E2-BC8D-44C3-A197-F27C5B9F00FA}"/>
              </a:ext>
            </a:extLst>
          </p:cNvPr>
          <p:cNvSpPr/>
          <p:nvPr/>
        </p:nvSpPr>
        <p:spPr>
          <a:xfrm flipH="1">
            <a:off x="3265487" y="894150"/>
            <a:ext cx="533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8EF970F-E23B-43B4-BEAB-AFF783BF96E8}"/>
              </a:ext>
            </a:extLst>
          </p:cNvPr>
          <p:cNvSpPr/>
          <p:nvPr/>
        </p:nvSpPr>
        <p:spPr>
          <a:xfrm>
            <a:off x="1588633" y="1827511"/>
            <a:ext cx="1159292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2)</a:t>
            </a:r>
            <a:r>
              <a:rPr lang="ru-RU" b="1" dirty="0">
                <a:latin typeface="Arial" panose="020B0604020202020204" pitchFamily="34" charset="0"/>
              </a:rPr>
              <a:t> 721 45</a:t>
            </a:r>
          </a:p>
          <a:p>
            <a:r>
              <a:rPr lang="ru-RU" b="1" dirty="0">
                <a:latin typeface="Arial" panose="020B0604020202020204" pitchFamily="34" charset="0"/>
              </a:rPr>
              <a:t>    45   16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271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270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  1</a:t>
            </a: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7061529B-B084-4E78-AFE8-0CB6EF93778C}"/>
              </a:ext>
            </a:extLst>
          </p:cNvPr>
          <p:cNvCxnSpPr>
            <a:cxnSpLocks/>
          </p:cNvCxnSpPr>
          <p:nvPr/>
        </p:nvCxnSpPr>
        <p:spPr>
          <a:xfrm flipH="1">
            <a:off x="1893887" y="2402426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F460BEC6-A66E-4933-8D20-7C53FD151CF3}"/>
              </a:ext>
            </a:extLst>
          </p:cNvPr>
          <p:cNvCxnSpPr>
            <a:cxnSpLocks/>
          </p:cNvCxnSpPr>
          <p:nvPr/>
        </p:nvCxnSpPr>
        <p:spPr>
          <a:xfrm flipH="1">
            <a:off x="2347205" y="2184900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79241BFF-E446-4319-8B5D-735DF2909FE0}"/>
              </a:ext>
            </a:extLst>
          </p:cNvPr>
          <p:cNvCxnSpPr>
            <a:cxnSpLocks/>
          </p:cNvCxnSpPr>
          <p:nvPr/>
        </p:nvCxnSpPr>
        <p:spPr>
          <a:xfrm flipH="1">
            <a:off x="1886942" y="2963449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BCFA3DDD-C2DF-4F09-89B4-7730483CA75F}"/>
              </a:ext>
            </a:extLst>
          </p:cNvPr>
          <p:cNvCxnSpPr>
            <a:cxnSpLocks/>
          </p:cNvCxnSpPr>
          <p:nvPr/>
        </p:nvCxnSpPr>
        <p:spPr>
          <a:xfrm flipH="1">
            <a:off x="2347205" y="1898122"/>
            <a:ext cx="6947" cy="50430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91BB61B-D112-47B9-A19E-AD6C245C456E}"/>
                  </a:ext>
                </a:extLst>
              </p:cNvPr>
              <p:cNvSpPr txBox="1"/>
              <p:nvPr/>
            </p:nvSpPr>
            <p:spPr>
              <a:xfrm>
                <a:off x="1748258" y="1998996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91BB61B-D112-47B9-A19E-AD6C245C45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8258" y="1998996"/>
                <a:ext cx="261766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0E34AD8-87A9-40AD-A360-F3EDCBC34F9F}"/>
                  </a:ext>
                </a:extLst>
              </p:cNvPr>
              <p:cNvSpPr txBox="1"/>
              <p:nvPr/>
            </p:nvSpPr>
            <p:spPr>
              <a:xfrm>
                <a:off x="1697699" y="2514778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0E34AD8-87A9-40AD-A360-F3EDCBC34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699" y="2514778"/>
                <a:ext cx="261766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DEFC29D0-A5A3-4D79-AFFF-169C9030EF77}"/>
              </a:ext>
            </a:extLst>
          </p:cNvPr>
          <p:cNvSpPr/>
          <p:nvPr/>
        </p:nvSpPr>
        <p:spPr>
          <a:xfrm flipH="1">
            <a:off x="1912925" y="1174412"/>
            <a:ext cx="533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16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806EF5AF-3CAB-4FB3-B70B-6D7B58BA045A}"/>
              </a:ext>
            </a:extLst>
          </p:cNvPr>
          <p:cNvSpPr/>
          <p:nvPr/>
        </p:nvSpPr>
        <p:spPr>
          <a:xfrm flipH="1">
            <a:off x="569520" y="1431438"/>
            <a:ext cx="900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3080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57CA3E0D-6069-4F91-B078-BA9FD60DF83B}"/>
              </a:ext>
            </a:extLst>
          </p:cNvPr>
          <p:cNvSpPr/>
          <p:nvPr/>
        </p:nvSpPr>
        <p:spPr>
          <a:xfrm>
            <a:off x="3162583" y="1768163"/>
            <a:ext cx="226536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3) </a:t>
            </a:r>
            <a:r>
              <a:rPr lang="ru-RU" sz="1600" b="1" dirty="0">
                <a:latin typeface="Arial" panose="020B0604020202020204" pitchFamily="34" charset="0"/>
              </a:rPr>
              <a:t>43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∙ </a:t>
            </a:r>
            <a:r>
              <a:rPr lang="ru-RU" sz="1600" b="1" dirty="0">
                <a:latin typeface="Arial" panose="020B0604020202020204" pitchFamily="34" charset="0"/>
              </a:rPr>
              <a:t>71 + 27 = 3080 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43        3053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71            27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43        3080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3053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FC919FDB-D1CF-42B4-8ACA-EEFDB2D7A66E}"/>
              </a:ext>
            </a:extLst>
          </p:cNvPr>
          <p:cNvCxnSpPr>
            <a:cxnSpLocks/>
          </p:cNvCxnSpPr>
          <p:nvPr/>
        </p:nvCxnSpPr>
        <p:spPr>
          <a:xfrm flipH="1">
            <a:off x="3265487" y="3020516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A06E487-ED2F-4B53-B343-2136693B60FA}"/>
              </a:ext>
            </a:extLst>
          </p:cNvPr>
          <p:cNvCxnSpPr>
            <a:cxnSpLocks/>
          </p:cNvCxnSpPr>
          <p:nvPr/>
        </p:nvCxnSpPr>
        <p:spPr>
          <a:xfrm flipH="1">
            <a:off x="4176824" y="2516479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1DB8FCAC-29CC-4D42-A9DC-48665B759CB4}"/>
              </a:ext>
            </a:extLst>
          </p:cNvPr>
          <p:cNvCxnSpPr>
            <a:cxnSpLocks/>
          </p:cNvCxnSpPr>
          <p:nvPr/>
        </p:nvCxnSpPr>
        <p:spPr>
          <a:xfrm flipH="1">
            <a:off x="3338636" y="2514778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433DC4-887C-4356-B5ED-E67C8B656EC6}"/>
                  </a:ext>
                </a:extLst>
              </p:cNvPr>
              <p:cNvSpPr txBox="1"/>
              <p:nvPr/>
            </p:nvSpPr>
            <p:spPr>
              <a:xfrm>
                <a:off x="3950801" y="2191629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433DC4-887C-4356-B5ED-E67C8B656E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801" y="2191629"/>
                <a:ext cx="226023" cy="276999"/>
              </a:xfrm>
              <a:prstGeom prst="rect">
                <a:avLst/>
              </a:prstGeom>
              <a:blipFill>
                <a:blip r:embed="rId8"/>
                <a:stretch>
                  <a:fillRect l="-21622" r="-21622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D2C219F-B92C-496F-82E8-780BBCC7495C}"/>
                  </a:ext>
                </a:extLst>
              </p:cNvPr>
              <p:cNvSpPr txBox="1"/>
              <p:nvPr/>
            </p:nvSpPr>
            <p:spPr>
              <a:xfrm>
                <a:off x="3114779" y="2608540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D2C219F-B92C-496F-82E8-780BBCC749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779" y="2608540"/>
                <a:ext cx="226023" cy="276999"/>
              </a:xfrm>
              <a:prstGeom prst="rect">
                <a:avLst/>
              </a:prstGeom>
              <a:blipFill>
                <a:blip r:embed="rId9"/>
                <a:stretch>
                  <a:fillRect l="-24324" r="-18919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>
                <a:extLst>
                  <a:ext uri="{FF2B5EF4-FFF2-40B4-BE49-F238E27FC236}">
                    <a16:creationId xmlns:a16="http://schemas.microsoft.com/office/drawing/2014/main" id="{377EA916-E7C4-4312-B145-F046CA892DEF}"/>
                  </a:ext>
                </a:extLst>
              </p:cNvPr>
              <p:cNvSpPr/>
              <p:nvPr/>
            </p:nvSpPr>
            <p:spPr>
              <a:xfrm>
                <a:off x="3189251" y="2071967"/>
                <a:ext cx="304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4" name="Прямоугольник 33">
                <a:extLst>
                  <a:ext uri="{FF2B5EF4-FFF2-40B4-BE49-F238E27FC236}">
                    <a16:creationId xmlns:a16="http://schemas.microsoft.com/office/drawing/2014/main" id="{377EA916-E7C4-4312-B145-F046CA892D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9251" y="2071967"/>
                <a:ext cx="304800" cy="369332"/>
              </a:xfrm>
              <a:prstGeom prst="rect">
                <a:avLst/>
              </a:prstGeom>
              <a:blipFill>
                <a:blip r:embed="rId10"/>
                <a:stretch>
                  <a:fillRect r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4C2CC22F-8342-4D9F-BEC3-5BF818402337}"/>
              </a:ext>
            </a:extLst>
          </p:cNvPr>
          <p:cNvCxnSpPr/>
          <p:nvPr/>
        </p:nvCxnSpPr>
        <p:spPr>
          <a:xfrm>
            <a:off x="33767" y="1089025"/>
            <a:ext cx="2218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30AACA63-5558-40B7-A550-D5DBF3A5E59F}"/>
              </a:ext>
            </a:extLst>
          </p:cNvPr>
          <p:cNvCxnSpPr/>
          <p:nvPr/>
        </p:nvCxnSpPr>
        <p:spPr>
          <a:xfrm>
            <a:off x="42377" y="1317625"/>
            <a:ext cx="2218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2253787B-17FE-4196-B92B-66F317432CFF}"/>
              </a:ext>
            </a:extLst>
          </p:cNvPr>
          <p:cNvCxnSpPr/>
          <p:nvPr/>
        </p:nvCxnSpPr>
        <p:spPr>
          <a:xfrm>
            <a:off x="42377" y="1622425"/>
            <a:ext cx="2218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740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35347A7-9C92-4D30-AC42-340772B8B054}"/>
              </a:ext>
            </a:extLst>
          </p:cNvPr>
          <p:cNvSpPr/>
          <p:nvPr/>
        </p:nvSpPr>
        <p:spPr>
          <a:xfrm>
            <a:off x="96755" y="360252"/>
            <a:ext cx="55754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250.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К 55-летнему юбилею своей бабушки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Ботир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купил букет из 55 цветов. За букет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Ботир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заплатил 10 000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сумов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 Продавец вернул ему сдачу 100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сумов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 Сколько стоил один цветок? </a:t>
            </a:r>
          </a:p>
        </p:txBody>
      </p:sp>
      <p:pic>
        <p:nvPicPr>
          <p:cNvPr id="5122" name="Picture 2" descr="55 роз букет">
            <a:extLst>
              <a:ext uri="{FF2B5EF4-FFF2-40B4-BE49-F238E27FC236}">
                <a16:creationId xmlns:a16="http://schemas.microsoft.com/office/drawing/2014/main" id="{093A3B48-7556-44FB-BB56-6D691B887F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" t="6250" r="-1" b="5396"/>
          <a:stretch/>
        </p:blipFill>
        <p:spPr bwMode="auto">
          <a:xfrm>
            <a:off x="3978968" y="1698625"/>
            <a:ext cx="1777975" cy="142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97D06F4-8D3F-4370-BCD3-5CF1A1FDD3D4}"/>
              </a:ext>
            </a:extLst>
          </p:cNvPr>
          <p:cNvSpPr/>
          <p:nvPr/>
        </p:nvSpPr>
        <p:spPr>
          <a:xfrm>
            <a:off x="125014" y="1380924"/>
            <a:ext cx="3860800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55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цв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 – отдал 10 000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сдача – 100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1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цв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 – ?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1) 10 000 - 100 = 9 900(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) - за букет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2) 9 900 : 55 = 180 (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) -1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цв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1 цветок стоит 180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23494CC-FD81-41BE-A825-89E8C646CA47}"/>
              </a:ext>
            </a:extLst>
          </p:cNvPr>
          <p:cNvSpPr/>
          <p:nvPr/>
        </p:nvSpPr>
        <p:spPr>
          <a:xfrm>
            <a:off x="3195710" y="1176438"/>
            <a:ext cx="104547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lain" startAt="9900"/>
            </a:pP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55</a:t>
            </a:r>
          </a:p>
          <a:p>
            <a:pPr marL="342900" indent="-342900">
              <a:buAutoNum type="arabicPlain" startAt="55"/>
            </a:pP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180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440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440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0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8DB46E57-5F23-49C7-B52A-FCD9E27925F5}"/>
              </a:ext>
            </a:extLst>
          </p:cNvPr>
          <p:cNvCxnSpPr>
            <a:cxnSpLocks/>
          </p:cNvCxnSpPr>
          <p:nvPr/>
        </p:nvCxnSpPr>
        <p:spPr>
          <a:xfrm flipH="1">
            <a:off x="3780926" y="1450626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C0E6EA0F-B389-4005-98F4-876C0BCC04DE}"/>
              </a:ext>
            </a:extLst>
          </p:cNvPr>
          <p:cNvCxnSpPr>
            <a:cxnSpLocks/>
          </p:cNvCxnSpPr>
          <p:nvPr/>
        </p:nvCxnSpPr>
        <p:spPr>
          <a:xfrm flipH="1">
            <a:off x="3240356" y="1740800"/>
            <a:ext cx="5397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4226F0B8-4B59-4BB1-B89C-BE736AFE446B}"/>
              </a:ext>
            </a:extLst>
          </p:cNvPr>
          <p:cNvCxnSpPr>
            <a:cxnSpLocks/>
          </p:cNvCxnSpPr>
          <p:nvPr/>
        </p:nvCxnSpPr>
        <p:spPr>
          <a:xfrm flipH="1">
            <a:off x="3240356" y="2232025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95FC926-999E-4A68-8571-90EE35CC21E8}"/>
              </a:ext>
            </a:extLst>
          </p:cNvPr>
          <p:cNvCxnSpPr>
            <a:cxnSpLocks/>
          </p:cNvCxnSpPr>
          <p:nvPr/>
        </p:nvCxnSpPr>
        <p:spPr>
          <a:xfrm flipH="1" flipV="1">
            <a:off x="3780144" y="1253447"/>
            <a:ext cx="1" cy="47650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5EF28B4-E686-44AB-ADAA-488681C96617}"/>
                  </a:ext>
                </a:extLst>
              </p:cNvPr>
              <p:cNvSpPr txBox="1"/>
              <p:nvPr/>
            </p:nvSpPr>
            <p:spPr>
              <a:xfrm>
                <a:off x="3079389" y="1790484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5EF28B4-E686-44AB-ADAA-488681C966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9389" y="1790484"/>
                <a:ext cx="261766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87C20A2-4495-46CB-94E3-47BA3B074133}"/>
                  </a:ext>
                </a:extLst>
              </p:cNvPr>
              <p:cNvSpPr txBox="1"/>
              <p:nvPr/>
            </p:nvSpPr>
            <p:spPr>
              <a:xfrm>
                <a:off x="3064827" y="1312127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87C20A2-4495-46CB-94E3-47BA3B0741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827" y="1312127"/>
                <a:ext cx="261766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4550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35347A7-9C92-4D30-AC42-340772B8B054}"/>
              </a:ext>
            </a:extLst>
          </p:cNvPr>
          <p:cNvSpPr/>
          <p:nvPr/>
        </p:nvSpPr>
        <p:spPr>
          <a:xfrm>
            <a:off x="33504" y="708025"/>
            <a:ext cx="570196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251. Найдите произведение удобным способом: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39 ∙ 25 ∙ 4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= (25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∙ 4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)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∙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39 = 100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∙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39 = 3 900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134 ∙ 5 ∙ 20 = (5 ∙ 20) ∙ 134 = 100 ∙ 134 = 13 400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33 ∙ 125 ∙ 8 = (125 ∙ 8) ∙ 33 = 1000 ∙ 33 = 33 000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40∙239 ∙ 25 = (40 ∙ 25) ∙ 239 = 1000 ∙ 239 = 239 000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56 ∙ 50 ∙ 20 = (50 ∙ 20) ∙ 56 = 1000 ∙ 56 = 56 000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е)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134 ∙ 250 ∙ 4 = (250 ∙ 4) ∙ 134 = 1000 ∙134 = 134000 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594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767" y="0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9959764-E101-4568-B294-41CDB1821A34}"/>
              </a:ext>
            </a:extLst>
          </p:cNvPr>
          <p:cNvSpPr/>
          <p:nvPr/>
        </p:nvSpPr>
        <p:spPr>
          <a:xfrm>
            <a:off x="33767" y="479425"/>
            <a:ext cx="56701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252. Выполните действия: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pt-BR" b="1" dirty="0">
                <a:solidFill>
                  <a:srgbClr val="211D1E"/>
                </a:solidFill>
                <a:latin typeface="Arial" panose="020B0604020202020204" pitchFamily="34" charset="0"/>
              </a:rPr>
              <a:t>130 536 : 444 – 5829 : 87 + 58 606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58 833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1)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130536   444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2)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5829   87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294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4)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58606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888        294          522    67           67             227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4173                        609               227         58833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3996                        609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1776                          0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1776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0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DB7E30D-FC7F-4F6A-B65B-BACF195A2370}"/>
              </a:ext>
            </a:extLst>
          </p:cNvPr>
          <p:cNvCxnSpPr>
            <a:cxnSpLocks/>
          </p:cNvCxnSpPr>
          <p:nvPr/>
        </p:nvCxnSpPr>
        <p:spPr>
          <a:xfrm flipH="1">
            <a:off x="1360487" y="1337575"/>
            <a:ext cx="5397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51BF9F6A-DE79-4451-8FD7-4270429E9185}"/>
              </a:ext>
            </a:extLst>
          </p:cNvPr>
          <p:cNvCxnSpPr>
            <a:cxnSpLocks/>
          </p:cNvCxnSpPr>
          <p:nvPr/>
        </p:nvCxnSpPr>
        <p:spPr>
          <a:xfrm flipH="1">
            <a:off x="563581" y="1599157"/>
            <a:ext cx="7620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7ED0AB1-C65E-464D-B12D-BCCC10267A21}"/>
              </a:ext>
            </a:extLst>
          </p:cNvPr>
          <p:cNvCxnSpPr>
            <a:cxnSpLocks/>
          </p:cNvCxnSpPr>
          <p:nvPr/>
        </p:nvCxnSpPr>
        <p:spPr>
          <a:xfrm flipH="1">
            <a:off x="522287" y="2155825"/>
            <a:ext cx="5397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50D1895-33D2-4409-A69E-250E2434446C}"/>
              </a:ext>
            </a:extLst>
          </p:cNvPr>
          <p:cNvCxnSpPr>
            <a:cxnSpLocks/>
          </p:cNvCxnSpPr>
          <p:nvPr/>
        </p:nvCxnSpPr>
        <p:spPr>
          <a:xfrm flipH="1">
            <a:off x="674687" y="2689225"/>
            <a:ext cx="5397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9AEF25D-C9CD-48FA-B581-C13031CC1D90}"/>
              </a:ext>
            </a:extLst>
          </p:cNvPr>
          <p:cNvCxnSpPr>
            <a:cxnSpLocks/>
          </p:cNvCxnSpPr>
          <p:nvPr/>
        </p:nvCxnSpPr>
        <p:spPr>
          <a:xfrm flipH="1">
            <a:off x="2497099" y="1622425"/>
            <a:ext cx="5397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0A472DBD-6066-4212-B0CD-76A1EC8FDC56}"/>
              </a:ext>
            </a:extLst>
          </p:cNvPr>
          <p:cNvCxnSpPr>
            <a:cxnSpLocks/>
          </p:cNvCxnSpPr>
          <p:nvPr/>
        </p:nvCxnSpPr>
        <p:spPr>
          <a:xfrm flipH="1">
            <a:off x="3036887" y="133757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03D69831-9254-45E2-89A7-C5E415F1FB39}"/>
              </a:ext>
            </a:extLst>
          </p:cNvPr>
          <p:cNvCxnSpPr>
            <a:cxnSpLocks/>
          </p:cNvCxnSpPr>
          <p:nvPr/>
        </p:nvCxnSpPr>
        <p:spPr>
          <a:xfrm flipH="1">
            <a:off x="2497099" y="2171226"/>
            <a:ext cx="5397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946ED853-9B61-4683-AA9D-F221F8DBEBDE}"/>
              </a:ext>
            </a:extLst>
          </p:cNvPr>
          <p:cNvCxnSpPr>
            <a:cxnSpLocks/>
          </p:cNvCxnSpPr>
          <p:nvPr/>
        </p:nvCxnSpPr>
        <p:spPr>
          <a:xfrm>
            <a:off x="1360487" y="1089025"/>
            <a:ext cx="0" cy="51013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FD162600-2FE4-44D0-B92B-25F412EFAD5F}"/>
              </a:ext>
            </a:extLst>
          </p:cNvPr>
          <p:cNvCxnSpPr>
            <a:cxnSpLocks/>
          </p:cNvCxnSpPr>
          <p:nvPr/>
        </p:nvCxnSpPr>
        <p:spPr>
          <a:xfrm flipH="1">
            <a:off x="3875087" y="1622425"/>
            <a:ext cx="5397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5F97778-6E46-454C-9DF6-A1D3D4CD5127}"/>
              </a:ext>
            </a:extLst>
          </p:cNvPr>
          <p:cNvCxnSpPr>
            <a:cxnSpLocks/>
          </p:cNvCxnSpPr>
          <p:nvPr/>
        </p:nvCxnSpPr>
        <p:spPr>
          <a:xfrm flipH="1" flipV="1">
            <a:off x="4865687" y="1599157"/>
            <a:ext cx="685800" cy="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11E8BED6-C5C2-4A91-8227-7283D68C44EF}"/>
              </a:ext>
            </a:extLst>
          </p:cNvPr>
          <p:cNvCxnSpPr>
            <a:cxnSpLocks/>
          </p:cNvCxnSpPr>
          <p:nvPr/>
        </p:nvCxnSpPr>
        <p:spPr>
          <a:xfrm>
            <a:off x="3036887" y="1112293"/>
            <a:ext cx="0" cy="51013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6FC3201-48BB-4C2D-9EF1-E1DD614FA8C9}"/>
                  </a:ext>
                </a:extLst>
              </p:cNvPr>
              <p:cNvSpPr txBox="1"/>
              <p:nvPr/>
            </p:nvSpPr>
            <p:spPr>
              <a:xfrm>
                <a:off x="2251000" y="1188729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6FC3201-48BB-4C2D-9EF1-E1DD614FA8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000" y="1188729"/>
                <a:ext cx="261766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506EAAA-4183-4D7E-ADDA-42E6B462ABD4}"/>
                  </a:ext>
                </a:extLst>
              </p:cNvPr>
              <p:cNvSpPr txBox="1"/>
              <p:nvPr/>
            </p:nvSpPr>
            <p:spPr>
              <a:xfrm>
                <a:off x="530415" y="2275888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4506EAAA-4183-4D7E-ADDA-42E6B462AB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415" y="2275888"/>
                <a:ext cx="261766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ED02202-9872-47D5-8EC9-061BDBD966E0}"/>
                  </a:ext>
                </a:extLst>
              </p:cNvPr>
              <p:cNvSpPr txBox="1"/>
              <p:nvPr/>
            </p:nvSpPr>
            <p:spPr>
              <a:xfrm>
                <a:off x="391404" y="1728693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ED02202-9872-47D5-8EC9-061BDBD966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04" y="1728693"/>
                <a:ext cx="261766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393EF08-4805-4D0E-9A43-F3B751D77BF6}"/>
                  </a:ext>
                </a:extLst>
              </p:cNvPr>
              <p:cNvSpPr txBox="1"/>
              <p:nvPr/>
            </p:nvSpPr>
            <p:spPr>
              <a:xfrm>
                <a:off x="260521" y="1246629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393EF08-4805-4D0E-9A43-F3B751D77B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521" y="1246629"/>
                <a:ext cx="261766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4B9A52B-76FE-4558-AB88-B6A96520F2C6}"/>
                  </a:ext>
                </a:extLst>
              </p:cNvPr>
              <p:cNvSpPr txBox="1"/>
              <p:nvPr/>
            </p:nvSpPr>
            <p:spPr>
              <a:xfrm>
                <a:off x="2396407" y="1758326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4B9A52B-76FE-4558-AB88-B6A96520F2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6407" y="1758326"/>
                <a:ext cx="261766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D4E805B-44EA-459A-B652-3CF75C61AEB3}"/>
                  </a:ext>
                </a:extLst>
              </p:cNvPr>
              <p:cNvSpPr txBox="1"/>
              <p:nvPr/>
            </p:nvSpPr>
            <p:spPr>
              <a:xfrm>
                <a:off x="4752675" y="1216641"/>
                <a:ext cx="2420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D4E805B-44EA-459A-B652-3CF75C61AE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2675" y="1216641"/>
                <a:ext cx="242053" cy="276999"/>
              </a:xfrm>
              <a:prstGeom prst="rect">
                <a:avLst/>
              </a:prstGeom>
              <a:blipFill>
                <a:blip r:embed="rId8"/>
                <a:stretch>
                  <a:fillRect l="-17949" r="-17949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6E13610-AB95-44E8-8106-4CDE5AA68E58}"/>
                  </a:ext>
                </a:extLst>
              </p:cNvPr>
              <p:cNvSpPr txBox="1"/>
              <p:nvPr/>
            </p:nvSpPr>
            <p:spPr>
              <a:xfrm>
                <a:off x="3744204" y="1229530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6E13610-AB95-44E8-8106-4CDE5AA68E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4204" y="1229530"/>
                <a:ext cx="261766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02155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15396</TotalTime>
  <Words>961</Words>
  <Application>Microsoft Office PowerPoint</Application>
  <PresentationFormat>Произвольный</PresentationFormat>
  <Paragraphs>157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Trebuchet MS</vt:lpstr>
      <vt:lpstr>Wingdings 3</vt:lpstr>
      <vt:lpstr>Грань</vt:lpstr>
      <vt:lpstr>МАТЕМАТИКА</vt:lpstr>
      <vt:lpstr>ПРОВЕРКА  САМОСТОЯТЕЛЬНОЙ РАБОТЫ</vt:lpstr>
      <vt:lpstr>ЗАДАНИЯ ДЛЯ САМОСТОЯТЕЛЬНОЙ РАБОТЫ</vt:lpstr>
      <vt:lpstr>ПРИМЕНЯЕМ</vt:lpstr>
      <vt:lpstr>ПРИМЕНЯЕМ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1178</cp:revision>
  <cp:lastPrinted>2020-09-30T03:25:16Z</cp:lastPrinted>
  <dcterms:created xsi:type="dcterms:W3CDTF">2020-04-09T07:32:19Z</dcterms:created>
  <dcterms:modified xsi:type="dcterms:W3CDTF">2020-10-05T16:46:03Z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