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6"/>
  </p:notesMasterIdLst>
  <p:handoutMasterIdLst>
    <p:handoutMasterId r:id="rId17"/>
  </p:handoutMasterIdLst>
  <p:sldIdLst>
    <p:sldId id="453" r:id="rId2"/>
    <p:sldId id="468" r:id="rId3"/>
    <p:sldId id="487" r:id="rId4"/>
    <p:sldId id="469" r:id="rId5"/>
    <p:sldId id="488" r:id="rId6"/>
    <p:sldId id="470" r:id="rId7"/>
    <p:sldId id="489" r:id="rId8"/>
    <p:sldId id="491" r:id="rId9"/>
    <p:sldId id="497" r:id="rId10"/>
    <p:sldId id="492" r:id="rId11"/>
    <p:sldId id="495" r:id="rId12"/>
    <p:sldId id="496" r:id="rId13"/>
    <p:sldId id="494" r:id="rId14"/>
    <p:sldId id="480" r:id="rId15"/>
  </p:sldIdLst>
  <p:sldSz cx="5768975" cy="3244850"/>
  <p:notesSz cx="9866313" cy="6735763"/>
  <p:custDataLst>
    <p:tags r:id="rId1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DBB"/>
    <a:srgbClr val="FFCCCC"/>
    <a:srgbClr val="7C84D2"/>
    <a:srgbClr val="030121"/>
    <a:srgbClr val="FF99FF"/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06" autoAdjust="0"/>
    <p:restoredTop sz="94660"/>
  </p:normalViewPr>
  <p:slideViewPr>
    <p:cSldViewPr>
      <p:cViewPr varScale="1">
        <p:scale>
          <a:sx n="140" d="100"/>
          <a:sy n="140" d="100"/>
        </p:scale>
        <p:origin x="996" y="114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555DE5-71D4-4182-82E9-7EAB0487FB2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1571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C90663E-583F-4AD0-B553-B185706F394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9516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63E3929-0E0F-4039-8000-7495D4FEBAD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1513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13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902A176-C4BE-4151-B3DC-B66F5689DAC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5818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14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8FC2892-6F01-4829-B6E3-F99F2D1108E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667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D8C15-21F9-4022-A532-3E60896DDC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6672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062EB5E-3267-4FAE-B9EA-EADDE6E7525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9862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BEE7E60-C2AB-43B4-8C9D-D3E9AFD108F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63148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0D52894-75C5-47B7-AA5F-6DC1E4CFB52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1635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C421980-BD95-4A22-941A-E724411DC0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261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C1DA7C5-CD10-4F60-8447-7F8C56212DB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7423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33AD512-EBB2-40E8-8E40-5399C36E6A1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004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30.09.2020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84288" y="249931"/>
            <a:ext cx="3177955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055687" y="1317626"/>
            <a:ext cx="2754626" cy="1381141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 </a:t>
            </a:r>
          </a:p>
          <a:p>
            <a:pPr marL="18407">
              <a:spcBef>
                <a:spcPts val="110"/>
              </a:spcBef>
            </a:pPr>
            <a:r>
              <a:rPr lang="ru-RU" sz="3000" b="1" dirty="0">
                <a:solidFill>
                  <a:srgbClr val="002060"/>
                </a:solidFill>
                <a:latin typeface="Arial"/>
                <a:cs typeface="Arial"/>
              </a:rPr>
              <a:t>РЕШЕНИЕ ЗАДАЧ.</a:t>
            </a:r>
            <a:endParaRPr sz="3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69887" y="1393826"/>
            <a:ext cx="381000" cy="121919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5" y="196372"/>
            <a:ext cx="685800" cy="695325"/>
          </a:xfrm>
          <a:prstGeom prst="rect">
            <a:avLst/>
          </a:prstGeom>
        </p:spPr>
      </p:pic>
      <p:pic>
        <p:nvPicPr>
          <p:cNvPr id="11" name="Picture 2" descr="Смешные рисунки на тему математика | school-59.r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0287" y="1290547"/>
            <a:ext cx="1767306" cy="1474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5875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7387" cy="3953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8493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ПРИМЕНЯЕМ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6F3E003-B468-4EA7-B22F-AAA579C40827}"/>
              </a:ext>
            </a:extLst>
          </p:cNvPr>
          <p:cNvSpPr/>
          <p:nvPr/>
        </p:nvSpPr>
        <p:spPr>
          <a:xfrm>
            <a:off x="579608" y="395321"/>
            <a:ext cx="48247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</a:p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 = V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</a:p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 = 6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4 = 24 (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км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- по адресу</a:t>
            </a:r>
          </a:p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2) 6 + 2 = 8 ( км/ч) – скорость домой</a:t>
            </a:r>
          </a:p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3)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t = S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V  </a:t>
            </a:r>
          </a:p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   24 : 8 = 3 (ч) – время на  обратную дорогу домой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1494F7A-FC08-4268-A759-0F2069E4B40A}"/>
              </a:ext>
            </a:extLst>
          </p:cNvPr>
          <p:cNvSpPr/>
          <p:nvPr/>
        </p:nvSpPr>
        <p:spPr>
          <a:xfrm>
            <a:off x="598487" y="2536825"/>
            <a:ext cx="350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3 часа ехал домой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201295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7387" cy="3953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8493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ПРИМЕНЯЕМ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573FD36-0012-463A-B118-7C13056B65E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1207" r="1056" b="9121"/>
          <a:stretch/>
        </p:blipFill>
        <p:spPr>
          <a:xfrm>
            <a:off x="3757552" y="547717"/>
            <a:ext cx="1870135" cy="1836708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51F3901-A194-4601-BAA9-A2C49E1F4A51}"/>
              </a:ext>
            </a:extLst>
          </p:cNvPr>
          <p:cNvSpPr/>
          <p:nvPr/>
        </p:nvSpPr>
        <p:spPr>
          <a:xfrm>
            <a:off x="104821" y="466475"/>
            <a:ext cx="365273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199. </a:t>
            </a:r>
            <a:r>
              <a:rPr lang="ru-RU" sz="1600" dirty="0">
                <a:solidFill>
                  <a:srgbClr val="211D1E"/>
                </a:solidFill>
                <a:latin typeface="Arial" panose="020B0604020202020204" pitchFamily="34" charset="0"/>
              </a:rPr>
              <a:t>Если обычную лампу поменять на энергосберегающую, то за один год можно сэкономить 53 кг угля и избежать выброса в атмосферу </a:t>
            </a:r>
          </a:p>
          <a:p>
            <a:r>
              <a:rPr lang="ru-RU" sz="1600" dirty="0">
                <a:solidFill>
                  <a:srgbClr val="211D1E"/>
                </a:solidFill>
                <a:latin typeface="Arial" panose="020B0604020202020204" pitchFamily="34" charset="0"/>
              </a:rPr>
              <a:t>105 кг угарного газа (рис.5). А если поменять 6 ламп? </a:t>
            </a:r>
            <a:endParaRPr lang="ru-RU" sz="1600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6A8767F-2092-4A9B-BE93-3F9D2607944A}"/>
              </a:ext>
            </a:extLst>
          </p:cNvPr>
          <p:cNvSpPr/>
          <p:nvPr/>
        </p:nvSpPr>
        <p:spPr>
          <a:xfrm>
            <a:off x="104821" y="2146895"/>
            <a:ext cx="43798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</a:rPr>
              <a:t>1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лампа экономит – 53 кг угля 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и избегает выброс угар. газа -105 кг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6 ламп - ? кг угля и ? кг угар. газа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59548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7387" cy="3953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8493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ПРИМЕНЯЕМ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6A8767F-2092-4A9B-BE93-3F9D2607944A}"/>
              </a:ext>
            </a:extLst>
          </p:cNvPr>
          <p:cNvSpPr/>
          <p:nvPr/>
        </p:nvSpPr>
        <p:spPr>
          <a:xfrm>
            <a:off x="446087" y="531553"/>
            <a:ext cx="428758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1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лампа экономит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 53 кг угля 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и избегает выброс угар. газа -105 кг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6 ламп </a:t>
            </a:r>
            <a:r>
              <a:rPr lang="ru-RU" b="1" dirty="0">
                <a:latin typeface="Arial" panose="020B0604020202020204" pitchFamily="34" charset="0"/>
              </a:rPr>
              <a:t>-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? кг угля и ? кг  угар. газа </a:t>
            </a:r>
            <a:endParaRPr lang="ru-RU" b="1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424028D-624B-4F27-B0C2-42343660F910}"/>
              </a:ext>
            </a:extLst>
          </p:cNvPr>
          <p:cNvSpPr/>
          <p:nvPr/>
        </p:nvSpPr>
        <p:spPr>
          <a:xfrm>
            <a:off x="446087" y="1472464"/>
            <a:ext cx="522931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1) 53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· 6 = 318 ( кг) –угля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2) 105 · 6 = 630 (кг) – угар. газа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замена 6 лампочек сэкономит 318 кг 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угля и выброс 630 кг угарного газа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93077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7387" cy="3953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8493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ПРИМЕНЯЕМ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1143BA5-A7B6-42A9-88F7-9CDFC3D052BF}"/>
              </a:ext>
            </a:extLst>
          </p:cNvPr>
          <p:cNvSpPr/>
          <p:nvPr/>
        </p:nvSpPr>
        <p:spPr>
          <a:xfrm>
            <a:off x="89219" y="395321"/>
            <a:ext cx="56146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200.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 треугольнике ABC длина стороны АВ равна 36 мм и она короче стороны ВС в 3 раза. Найдите длину стороны АС, если периметр треугольника равен 225 мм.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251A0CFF-FF48-4D42-B24F-D8E1DFBA18BC}"/>
              </a:ext>
            </a:extLst>
          </p:cNvPr>
          <p:cNvCxnSpPr>
            <a:cxnSpLocks/>
          </p:cNvCxnSpPr>
          <p:nvPr/>
        </p:nvCxnSpPr>
        <p:spPr>
          <a:xfrm flipV="1">
            <a:off x="96085" y="1621639"/>
            <a:ext cx="304800" cy="52670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2F1F565A-5422-4F65-80BB-DD3C9B04AC3F}"/>
              </a:ext>
            </a:extLst>
          </p:cNvPr>
          <p:cNvCxnSpPr>
            <a:cxnSpLocks/>
          </p:cNvCxnSpPr>
          <p:nvPr/>
        </p:nvCxnSpPr>
        <p:spPr>
          <a:xfrm>
            <a:off x="94426" y="2130994"/>
            <a:ext cx="1202422" cy="1735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353AE4F6-20F4-4DAB-BFE5-05A0FA2A25C1}"/>
              </a:ext>
            </a:extLst>
          </p:cNvPr>
          <p:cNvCxnSpPr>
            <a:cxnSpLocks/>
          </p:cNvCxnSpPr>
          <p:nvPr/>
        </p:nvCxnSpPr>
        <p:spPr>
          <a:xfrm flipH="1" flipV="1">
            <a:off x="435838" y="1621640"/>
            <a:ext cx="861010" cy="50935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CE01C853-02FC-4F67-ABCA-64AA86209118}"/>
              </a:ext>
            </a:extLst>
          </p:cNvPr>
          <p:cNvSpPr/>
          <p:nvPr/>
        </p:nvSpPr>
        <p:spPr>
          <a:xfrm>
            <a:off x="177307" y="1290407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A0FD9479-6771-4824-B151-CC71CEFEF494}"/>
              </a:ext>
            </a:extLst>
          </p:cNvPr>
          <p:cNvSpPr/>
          <p:nvPr/>
        </p:nvSpPr>
        <p:spPr>
          <a:xfrm>
            <a:off x="-38241" y="2133746"/>
            <a:ext cx="4740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0C38B8C4-5A50-418D-82E4-75FC530B9366}"/>
              </a:ext>
            </a:extLst>
          </p:cNvPr>
          <p:cNvSpPr/>
          <p:nvPr/>
        </p:nvSpPr>
        <p:spPr>
          <a:xfrm>
            <a:off x="1050857" y="2114710"/>
            <a:ext cx="3385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endParaRPr lang="ru-RU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8A693E0B-E690-4E2D-804B-73E1CAD70337}"/>
              </a:ext>
            </a:extLst>
          </p:cNvPr>
          <p:cNvSpPr/>
          <p:nvPr/>
        </p:nvSpPr>
        <p:spPr>
          <a:xfrm>
            <a:off x="1351322" y="1363514"/>
            <a:ext cx="256648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:   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АВС</a:t>
            </a: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АВ = 36 мм</a:t>
            </a: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ВС-?в 3 раза длиннее</a:t>
            </a: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 = 225 мм</a:t>
            </a: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АС-? мм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b="1" dirty="0"/>
          </a:p>
        </p:txBody>
      </p:sp>
      <p:sp>
        <p:nvSpPr>
          <p:cNvPr id="22" name="Равнобедренный треугольник 21">
            <a:extLst>
              <a:ext uri="{FF2B5EF4-FFF2-40B4-BE49-F238E27FC236}">
                <a16:creationId xmlns:a16="http://schemas.microsoft.com/office/drawing/2014/main" id="{765CB3DE-98BA-453B-AC75-3C79C1CF6813}"/>
              </a:ext>
            </a:extLst>
          </p:cNvPr>
          <p:cNvSpPr/>
          <p:nvPr/>
        </p:nvSpPr>
        <p:spPr>
          <a:xfrm>
            <a:off x="2075987" y="1536946"/>
            <a:ext cx="127172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: изогнутая вверх 24">
            <a:extLst>
              <a:ext uri="{FF2B5EF4-FFF2-40B4-BE49-F238E27FC236}">
                <a16:creationId xmlns:a16="http://schemas.microsoft.com/office/drawing/2014/main" id="{6BDC0419-02AA-414D-90B4-BFEEFC433D98}"/>
              </a:ext>
            </a:extLst>
          </p:cNvPr>
          <p:cNvSpPr/>
          <p:nvPr/>
        </p:nvSpPr>
        <p:spPr>
          <a:xfrm rot="15984760">
            <a:off x="3406478" y="1831366"/>
            <a:ext cx="370059" cy="142502"/>
          </a:xfrm>
          <a:prstGeom prst="curved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31DEC201-9014-454A-BC08-C68AA9509361}"/>
              </a:ext>
            </a:extLst>
          </p:cNvPr>
          <p:cNvSpPr/>
          <p:nvPr/>
        </p:nvSpPr>
        <p:spPr>
          <a:xfrm>
            <a:off x="3341687" y="1290407"/>
            <a:ext cx="236219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36·3 = 108(мм)-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ВС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36+108 = 144(мм)-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АВ+ВС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АС = Р - (АВ + ВС)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АС = 225-144 = 81(мм)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6EBF9E26-8ED6-4694-9462-038B440EB029}"/>
              </a:ext>
            </a:extLst>
          </p:cNvPr>
          <p:cNvSpPr/>
          <p:nvPr/>
        </p:nvSpPr>
        <p:spPr>
          <a:xfrm>
            <a:off x="109145" y="2683688"/>
            <a:ext cx="20304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АС = 81 мм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566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5879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5087" y="84693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B650A99-91BD-41F9-BC0B-4D3CD87B485B}"/>
              </a:ext>
            </a:extLst>
          </p:cNvPr>
          <p:cNvSpPr/>
          <p:nvPr/>
        </p:nvSpPr>
        <p:spPr>
          <a:xfrm>
            <a:off x="102393" y="640318"/>
            <a:ext cx="5562599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201.Воспользовавшись сочетательным свойством умножения, </a:t>
            </a:r>
            <a:r>
              <a:rPr lang="ru-RU" sz="1400" b="1">
                <a:solidFill>
                  <a:srgbClr val="0070C0"/>
                </a:solidFill>
                <a:latin typeface="Arial" panose="020B0604020202020204" pitchFamily="34" charset="0"/>
              </a:rPr>
              <a:t>вычислите произведения </a:t>
            </a:r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а) 125 · (8 · 9815)  б) (500 · 5) · 4  в) 4 · (25 · 725)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г) (102 · 4) · 25    д) 50 · 651 · 2  е) 424 · 50 · 4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ж) 40 · 443 · 25   з) 125 · 395 · 8</a:t>
            </a:r>
            <a:endParaRPr lang="ru-RU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202.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1 кг сыра стоит 8 500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сумов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. Сколько стоят: а) 13 кг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б) 5 кг сыра? 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203.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На первом станке за 1 минуту изготавливают                 17 деталей, а на втором - 19 деталей. Сколько всего деталей будет изготовлено, если первый станок будет работать       13 минут, а второй 15 минут? 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7" y="-1"/>
            <a:ext cx="5767388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415" y="16397"/>
            <a:ext cx="5757972" cy="386828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САМОСТОЯТЕЛЬНОЙ РАБОТЫ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41287" y="405604"/>
                <a:ext cx="5562599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86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Напишите в виде произведения и вычислите </a:t>
                </a:r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а)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65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 = 195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б)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234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</a:rPr>
                  <a:t>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 = 1170   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в) 7у</a:t>
                </a:r>
                <a:endParaRPr lang="ru-RU" sz="1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7.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Вычислите произведение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а) 35 · 7 = 245      б) 23 · 91 = 2 093      в) 307 · 15 = 4 605    </a:t>
                </a:r>
              </a:p>
              <a:p>
                <a:pPr algn="just"/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г) 3 601 · 2 230 = 8 030 230  д) 78 · 1100 = 85 </a:t>
                </a:r>
                <a:r>
                  <a:rPr lang="en-US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800</a:t>
                </a:r>
                <a:endParaRPr lang="ru-RU" sz="1400" b="1" dirty="0">
                  <a:solidFill>
                    <a:srgbClr val="211D1E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е) 390 · 143 = 55 770</a:t>
                </a:r>
              </a:p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189. Найдите значение выражения </a:t>
                </a:r>
              </a:p>
              <a:p>
                <a:pPr algn="just"/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а) </a:t>
                </a:r>
                <a:r>
                  <a:rPr lang="pt-BR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540 + 540 + 540 + 540 + 153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= 540</a:t>
                </a:r>
                <a:r>
                  <a:rPr lang="pt-BR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· 4 + 153 = 2 313</a:t>
                </a:r>
              </a:p>
              <a:p>
                <a:pPr algn="just"/>
                <a:r>
                  <a:rPr lang="pt-BR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б) 999 + 999 + 777 + 777 + 777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= 999 · 2 + 777 · 3 =</a:t>
                </a:r>
              </a:p>
              <a:p>
                <a:pPr algn="just"/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   1998 + 2331 = 4329</a:t>
                </a:r>
              </a:p>
              <a:p>
                <a:pPr algn="just"/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в) 352 + 352 + 352 + 352 + 352 + 230 = 352 · 5 +</a:t>
                </a:r>
                <a:r>
                  <a:rPr lang="en-US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230 = 1990</a:t>
                </a:r>
              </a:p>
              <a:p>
                <a:pPr algn="just"/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г) 1289 + 53 + 53 + 53 + 53 + 1289 = 1289 · 2 + 53 · 4 = 2 790</a:t>
                </a:r>
                <a:r>
                  <a:rPr lang="ru-RU" sz="1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7" y="405604"/>
                <a:ext cx="5562599" cy="2677656"/>
              </a:xfrm>
              <a:prstGeom prst="rect">
                <a:avLst/>
              </a:prstGeom>
              <a:blipFill>
                <a:blip r:embed="rId3"/>
                <a:stretch>
                  <a:fillRect l="-329" t="-456" b="-13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F83D3AA-17D8-469E-977B-A7FAAD6F911C}"/>
                  </a:ext>
                </a:extLst>
              </p:cNvPr>
              <p:cNvSpPr txBox="1"/>
              <p:nvPr/>
            </p:nvSpPr>
            <p:spPr>
              <a:xfrm>
                <a:off x="598487" y="631825"/>
                <a:ext cx="13465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F83D3AA-17D8-469E-977B-A7FAAD6F91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487" y="631825"/>
                <a:ext cx="134652" cy="276999"/>
              </a:xfrm>
              <a:prstGeom prst="rect">
                <a:avLst/>
              </a:prstGeom>
              <a:blipFill>
                <a:blip r:embed="rId4"/>
                <a:stretch>
                  <a:fillRect l="-4545" r="-90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3181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174" y="893"/>
            <a:ext cx="5764214" cy="4030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998" y="17282"/>
            <a:ext cx="5754803" cy="386615"/>
          </a:xfrm>
        </p:spPr>
        <p:txBody>
          <a:bodyPr>
            <a:noAutofit/>
          </a:bodyPr>
          <a:lstStyle/>
          <a:p>
            <a:pPr algn="ctr"/>
            <a:r>
              <a:rPr lang="ru-RU" sz="179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ЗАПИШИ И ЗАПОМНИ!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6752F355-D75F-4DF2-AB33-B02F12A0CE4A}"/>
                  </a:ext>
                </a:extLst>
              </p:cNvPr>
              <p:cNvSpPr/>
              <p:nvPr/>
            </p:nvSpPr>
            <p:spPr>
              <a:xfrm>
                <a:off x="142796" y="448197"/>
                <a:ext cx="5483381" cy="2552892"/>
              </a:xfrm>
              <a:prstGeom prst="rect">
                <a:avLst/>
              </a:prstGeom>
              <a:noFill/>
            </p:spPr>
            <p:txBody>
              <a:bodyPr wrap="square" lIns="91390" tIns="45695" rIns="91390" bIns="45695">
                <a:spAutoFit/>
              </a:bodyPr>
              <a:lstStyle/>
              <a:p>
                <a:pPr algn="ctr"/>
                <a:r>
                  <a:rPr lang="ru-RU" sz="3198" b="1" dirty="0">
                    <a:ln w="0"/>
                    <a:solidFill>
                      <a:srgbClr val="00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14:m>
                  <m:oMath xmlns:m="http://schemas.openxmlformats.org/officeDocument/2006/math">
                    <m:r>
                      <a:rPr lang="ru-RU" sz="3198" b="1" i="1">
                        <a:ln w="0"/>
                        <a:solidFill>
                          <a:srgbClr val="0033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3198" b="1" dirty="0">
                    <a:ln w="0"/>
                    <a:solidFill>
                      <a:srgbClr val="00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 = 10</a:t>
                </a:r>
              </a:p>
              <a:p>
                <a:pPr algn="ctr"/>
                <a:r>
                  <a:rPr lang="ru-RU" sz="3198" b="1" dirty="0">
                    <a:ln w="0"/>
                    <a:solidFill>
                      <a:srgbClr val="00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25</a:t>
                </a:r>
                <a14:m>
                  <m:oMath xmlns:m="http://schemas.openxmlformats.org/officeDocument/2006/math">
                    <m:r>
                      <a:rPr lang="ru-RU" sz="3198" b="1" i="1">
                        <a:ln w="0"/>
                        <a:solidFill>
                          <a:srgbClr val="0033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3198" b="1" dirty="0">
                    <a:ln w="0"/>
                    <a:solidFill>
                      <a:srgbClr val="00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 = 100</a:t>
                </a:r>
              </a:p>
              <a:p>
                <a:pPr algn="ctr"/>
                <a:r>
                  <a:rPr lang="ru-RU" sz="3198" b="1" dirty="0">
                    <a:ln w="0"/>
                    <a:solidFill>
                      <a:srgbClr val="00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125</a:t>
                </a:r>
                <a14:m>
                  <m:oMath xmlns:m="http://schemas.openxmlformats.org/officeDocument/2006/math">
                    <m:r>
                      <a:rPr lang="ru-RU" sz="3198" b="1" i="1">
                        <a:ln w="0"/>
                        <a:solidFill>
                          <a:srgbClr val="0033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3198" b="1" dirty="0">
                    <a:ln w="0"/>
                    <a:solidFill>
                      <a:srgbClr val="00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 = 1000</a:t>
                </a:r>
              </a:p>
              <a:p>
                <a:pPr algn="ctr"/>
                <a:r>
                  <a:rPr lang="ru-RU" sz="3198" b="1" dirty="0">
                    <a:ln w="0"/>
                    <a:solidFill>
                      <a:srgbClr val="00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25</a:t>
                </a:r>
                <a14:m>
                  <m:oMath xmlns:m="http://schemas.openxmlformats.org/officeDocument/2006/math">
                    <m:r>
                      <a:rPr lang="ru-RU" sz="3198" b="1" i="1">
                        <a:ln w="0"/>
                        <a:solidFill>
                          <a:srgbClr val="0033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3198" b="1" dirty="0">
                    <a:ln w="0"/>
                    <a:solidFill>
                      <a:srgbClr val="00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 = 25</a:t>
                </a:r>
                <a14:m>
                  <m:oMath xmlns:m="http://schemas.openxmlformats.org/officeDocument/2006/math">
                    <m:r>
                      <a:rPr lang="ru-RU" sz="3198" b="1" i="1">
                        <a:ln w="0"/>
                        <a:solidFill>
                          <a:srgbClr val="0033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3198" b="1" dirty="0">
                    <a:ln w="0"/>
                    <a:solidFill>
                      <a:srgbClr val="00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14:m>
                  <m:oMath xmlns:m="http://schemas.openxmlformats.org/officeDocument/2006/math">
                    <m:r>
                      <a:rPr lang="ru-RU" sz="3198" b="1" i="1">
                        <a:ln w="0"/>
                        <a:solidFill>
                          <a:srgbClr val="0033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3198" b="1" dirty="0">
                    <a:ln w="0"/>
                    <a:solidFill>
                      <a:srgbClr val="00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 = 200</a:t>
                </a:r>
              </a:p>
              <a:p>
                <a:pPr algn="ctr"/>
                <a:r>
                  <a:rPr lang="ru-RU" sz="3198" b="1" dirty="0">
                    <a:ln w="0"/>
                    <a:solidFill>
                      <a:srgbClr val="00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125</a:t>
                </a:r>
                <a14:m>
                  <m:oMath xmlns:m="http://schemas.openxmlformats.org/officeDocument/2006/math">
                    <m:r>
                      <a:rPr lang="ru-RU" sz="3198" b="1" i="1">
                        <a:ln w="0"/>
                        <a:solidFill>
                          <a:srgbClr val="0033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3198" b="1" dirty="0">
                    <a:ln w="0"/>
                    <a:solidFill>
                      <a:srgbClr val="00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16 = 125</a:t>
                </a:r>
                <a14:m>
                  <m:oMath xmlns:m="http://schemas.openxmlformats.org/officeDocument/2006/math">
                    <m:r>
                      <a:rPr lang="ru-RU" sz="3198" b="1" i="1">
                        <a:ln w="0"/>
                        <a:solidFill>
                          <a:srgbClr val="0033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3198" b="1" dirty="0">
                    <a:ln w="0"/>
                    <a:solidFill>
                      <a:srgbClr val="00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14:m>
                  <m:oMath xmlns:m="http://schemas.openxmlformats.org/officeDocument/2006/math">
                    <m:r>
                      <a:rPr lang="ru-RU" sz="3198" b="1" i="1">
                        <a:ln w="0"/>
                        <a:solidFill>
                          <a:srgbClr val="00339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3198" b="1" dirty="0">
                    <a:ln w="0"/>
                    <a:solidFill>
                      <a:srgbClr val="00339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 = 2000</a:t>
                </a: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6752F355-D75F-4DF2-AB33-B02F12A0CE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796" y="448197"/>
                <a:ext cx="5483381" cy="2552892"/>
              </a:xfrm>
              <a:prstGeom prst="rect">
                <a:avLst/>
              </a:prstGeom>
              <a:blipFill>
                <a:blip r:embed="rId3"/>
                <a:stretch>
                  <a:fillRect t="-3110" b="-71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1558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7387" cy="3953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16397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1433E11-1600-4A60-AA27-BC6AD8FC2116}"/>
              </a:ext>
            </a:extLst>
          </p:cNvPr>
          <p:cNvSpPr/>
          <p:nvPr/>
        </p:nvSpPr>
        <p:spPr>
          <a:xfrm>
            <a:off x="140493" y="453220"/>
            <a:ext cx="5486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190.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Используя сочетательный закон, вычислите произведение: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а)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25 • (4 • 815) = (25 • 4) • 815 = 100 • 815 = 81 500</a:t>
            </a:r>
          </a:p>
          <a:p>
            <a:pPr algn="just"/>
            <a:endParaRPr lang="ru-RU" sz="16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б)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(111 • 25) • 40 = (25 • 40) • 111 = 1000 • 111 = 111 000</a:t>
            </a:r>
          </a:p>
          <a:p>
            <a:pPr algn="just"/>
            <a:endParaRPr lang="ru-RU" sz="16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в)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8 • (125 • 25) = (8 • 125) • 25 = 1000 • 25 = 25 000</a:t>
            </a:r>
          </a:p>
          <a:p>
            <a:pPr algn="just"/>
            <a:endParaRPr lang="ru-RU" sz="16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г)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(122 • 8) • 25 = (8 • 25) • 122 = 200 • 122 = 24 400</a:t>
            </a:r>
          </a:p>
        </p:txBody>
      </p:sp>
    </p:spTree>
    <p:extLst>
      <p:ext uri="{BB962C8B-B14F-4D97-AF65-F5344CB8AC3E}">
        <p14:creationId xmlns:p14="http://schemas.microsoft.com/office/powerpoint/2010/main" val="3575310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7387" cy="3953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16397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1433E11-1600-4A60-AA27-BC6AD8FC2116}"/>
              </a:ext>
            </a:extLst>
          </p:cNvPr>
          <p:cNvSpPr/>
          <p:nvPr/>
        </p:nvSpPr>
        <p:spPr>
          <a:xfrm>
            <a:off x="175477" y="591373"/>
            <a:ext cx="5562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191.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Вычислите удобным способом: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3 · 5 · 2 · 7 = (5 · 2) · (3 · 7) = 10 · 21 = 210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5 · 5 · 6 · 4 = (5 · 4) · (5 · 6) = 20 · 30 = 600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7 · 2 · 2 · 5 · 5 = (2 · 5) · (2 · 5) · 7 = 10 · 10 · 7 = 700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2 · 9 · 5 · 5 = (2 · 5) · (9 · 5) = 10 · 45 = 450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д)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8 · 4 · 125 · 25 = (8 · 125)·(4 · 25) = 1000·100 = 100000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е)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4 · 2 · 25 · 5 · 8 · 125 =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4 · 25) · (8 · 125) · (2 · 5) = 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  100 · 1000 · 10 = 1 000 000</a:t>
            </a:r>
          </a:p>
        </p:txBody>
      </p:sp>
    </p:spTree>
    <p:extLst>
      <p:ext uri="{BB962C8B-B14F-4D97-AF65-F5344CB8AC3E}">
        <p14:creationId xmlns:p14="http://schemas.microsoft.com/office/powerpoint/2010/main" val="614367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7387" cy="3953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8493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ПРИМЕНЯЕМ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1F0CA3C-8778-45CC-892B-A3374DE47CFD}"/>
              </a:ext>
            </a:extLst>
          </p:cNvPr>
          <p:cNvSpPr/>
          <p:nvPr/>
        </p:nvSpPr>
        <p:spPr>
          <a:xfrm>
            <a:off x="38140" y="331251"/>
            <a:ext cx="554335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194.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1 килограмм конфет стоит 5800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сумов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. Сколько стоят: а) 23 кг; б) 15 кг; в) 8 кг; г) 2 кг конфет?</a:t>
            </a: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1 кг – 5 800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сум</a:t>
            </a:r>
            <a:endParaRPr lang="ru-RU" sz="16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23 кг - ?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сум</a:t>
            </a:r>
            <a:endParaRPr lang="ru-RU" sz="16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15 кг - ?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сум</a:t>
            </a:r>
            <a:endParaRPr lang="ru-RU" sz="16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8 кг - ?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сум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2 кг - ?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сум</a:t>
            </a:r>
            <a:endParaRPr lang="ru-RU" sz="16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5800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23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 174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116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133400</a:t>
            </a:r>
          </a:p>
          <a:p>
            <a:pPr algn="just"/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600" b="1" dirty="0">
              <a:solidFill>
                <a:srgbClr val="211D1E"/>
              </a:solidFill>
              <a:latin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146EB60-1E7B-4A2C-B32E-342BD9C80C1D}"/>
              </a:ext>
            </a:extLst>
          </p:cNvPr>
          <p:cNvSpPr/>
          <p:nvPr/>
        </p:nvSpPr>
        <p:spPr>
          <a:xfrm>
            <a:off x="2070008" y="1012825"/>
            <a:ext cx="3481479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1) 5 800·23 = 133 400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сум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) - 23 кг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2) 5 800·15 = 87 000 (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сум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) - 15 кг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3) 5 800·8 = 46 400 (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сум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) - 8 кг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4) 5 800·2 = 11 600 (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сум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) - 2 кг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133 400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сум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87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00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сум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46 400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сум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, 11 600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сум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arenR"/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90045668-6555-4BEA-AE19-F7D63BF9F574}"/>
              </a:ext>
            </a:extLst>
          </p:cNvPr>
          <p:cNvCxnSpPr/>
          <p:nvPr/>
        </p:nvCxnSpPr>
        <p:spPr>
          <a:xfrm>
            <a:off x="293687" y="2536825"/>
            <a:ext cx="533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C307DE01-B0D9-4B94-A23E-47DDDB279657}"/>
              </a:ext>
            </a:extLst>
          </p:cNvPr>
          <p:cNvCxnSpPr>
            <a:cxnSpLocks/>
          </p:cNvCxnSpPr>
          <p:nvPr/>
        </p:nvCxnSpPr>
        <p:spPr>
          <a:xfrm>
            <a:off x="84335" y="2921040"/>
            <a:ext cx="71996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0067E677-963B-4B50-AC63-7737E7264D83}"/>
                  </a:ext>
                </a:extLst>
              </p:cNvPr>
              <p:cNvSpPr/>
              <p:nvPr/>
            </p:nvSpPr>
            <p:spPr>
              <a:xfrm>
                <a:off x="84335" y="2086592"/>
                <a:ext cx="41870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0067E677-963B-4B50-AC63-7737E7264D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35" y="2086592"/>
                <a:ext cx="418704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9616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7387" cy="3953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8493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ПРИМЕНЯЕМ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1143BA5-A7B6-42A9-88F7-9CDFC3D052BF}"/>
              </a:ext>
            </a:extLst>
          </p:cNvPr>
          <p:cNvSpPr/>
          <p:nvPr/>
        </p:nvSpPr>
        <p:spPr>
          <a:xfrm>
            <a:off x="89219" y="492343"/>
            <a:ext cx="553846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195.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600" dirty="0">
                <a:solidFill>
                  <a:srgbClr val="211D1E"/>
                </a:solidFill>
                <a:latin typeface="Arial" panose="020B0604020202020204" pitchFamily="34" charset="0"/>
              </a:rPr>
              <a:t>Доно старше сестры Наргизы на 7 лет. Ее возраст в 3 раза меньше возраста отца. Сколько лет Доно и ее отцу, если Наргизе 5 лет. </a:t>
            </a:r>
          </a:p>
          <a:p>
            <a:endParaRPr lang="ru-RU" sz="16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Наргиза – 5 лет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Доно - ? старше на 7 лет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Отец  - ? старше в 3 раза</a:t>
            </a:r>
            <a:endParaRPr lang="ru-RU" sz="1600" b="1" dirty="0"/>
          </a:p>
        </p:txBody>
      </p:sp>
      <p:sp>
        <p:nvSpPr>
          <p:cNvPr id="7" name="Стрелка: изогнутая вверх 6">
            <a:extLst>
              <a:ext uri="{FF2B5EF4-FFF2-40B4-BE49-F238E27FC236}">
                <a16:creationId xmlns:a16="http://schemas.microsoft.com/office/drawing/2014/main" id="{188B6CD8-7BF4-4B48-8759-F5A5A0DB8ECE}"/>
              </a:ext>
            </a:extLst>
          </p:cNvPr>
          <p:cNvSpPr/>
          <p:nvPr/>
        </p:nvSpPr>
        <p:spPr>
          <a:xfrm rot="15984760">
            <a:off x="2525063" y="1637681"/>
            <a:ext cx="381000" cy="141417"/>
          </a:xfrm>
          <a:prstGeom prst="curved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Стрелка: изогнутая вверх 10">
            <a:extLst>
              <a:ext uri="{FF2B5EF4-FFF2-40B4-BE49-F238E27FC236}">
                <a16:creationId xmlns:a16="http://schemas.microsoft.com/office/drawing/2014/main" id="{DA9B76FD-CC40-4995-9509-A285EF32ABDA}"/>
              </a:ext>
            </a:extLst>
          </p:cNvPr>
          <p:cNvSpPr/>
          <p:nvPr/>
        </p:nvSpPr>
        <p:spPr>
          <a:xfrm rot="15984760">
            <a:off x="2691455" y="1897979"/>
            <a:ext cx="381000" cy="155827"/>
          </a:xfrm>
          <a:prstGeom prst="curved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B1810FB-8A84-4B9D-8E7C-70C6DC7ABF35}"/>
              </a:ext>
            </a:extLst>
          </p:cNvPr>
          <p:cNvSpPr/>
          <p:nvPr/>
        </p:nvSpPr>
        <p:spPr>
          <a:xfrm>
            <a:off x="3001345" y="1022260"/>
            <a:ext cx="275908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1) 5 + 7 = 12 (лет)-Доно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2) 12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·3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= 36 (лет)-отцу</a:t>
            </a:r>
          </a:p>
          <a:p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0C1B2997-8B2E-4704-BB7F-1B786F4A52BF}"/>
              </a:ext>
            </a:extLst>
          </p:cNvPr>
          <p:cNvSpPr/>
          <p:nvPr/>
        </p:nvSpPr>
        <p:spPr>
          <a:xfrm>
            <a:off x="195596" y="2197800"/>
            <a:ext cx="38593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</a:t>
            </a:r>
            <a:r>
              <a:rPr lang="ru-RU" b="1" dirty="0">
                <a:latin typeface="Arial" panose="020B0604020202020204" pitchFamily="34" charset="0"/>
              </a:rPr>
              <a:t>Доно 12 лет, отцу 36 лет.</a:t>
            </a:r>
            <a:endParaRPr lang="ru-RU" dirty="0"/>
          </a:p>
        </p:txBody>
      </p:sp>
      <p:pic>
        <p:nvPicPr>
          <p:cNvPr id="1028" name="Picture 4" descr="Узбекский национальный костюм для детей купить в Москве | Личные вещи |  Авито">
            <a:extLst>
              <a:ext uri="{FF2B5EF4-FFF2-40B4-BE49-F238E27FC236}">
                <a16:creationId xmlns:a16="http://schemas.microsoft.com/office/drawing/2014/main" id="{FE3BDA4F-6315-467D-830D-C2A81884C3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22" r="19428"/>
          <a:stretch/>
        </p:blipFill>
        <p:spPr bwMode="auto">
          <a:xfrm>
            <a:off x="4054986" y="1879761"/>
            <a:ext cx="886902" cy="131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3031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7387" cy="3953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8493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ПРИМЕНЯЕМ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1143BA5-A7B6-42A9-88F7-9CDFC3D052BF}"/>
              </a:ext>
            </a:extLst>
          </p:cNvPr>
          <p:cNvSpPr/>
          <p:nvPr/>
        </p:nvSpPr>
        <p:spPr>
          <a:xfrm>
            <a:off x="117838" y="394061"/>
            <a:ext cx="56146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197</a:t>
            </a: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В первый день турист прошёл 12 км дороги. Во второй день он прошёл в два раза больше, а на третий день в три раза больше дороги чем в первый день. Какое расстояние прошёл турист за 3 дня?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1C8A94E-A3C8-4F13-92EB-F40E4B7BABCB}"/>
              </a:ext>
            </a:extLst>
          </p:cNvPr>
          <p:cNvSpPr/>
          <p:nvPr/>
        </p:nvSpPr>
        <p:spPr>
          <a:xfrm>
            <a:off x="20056" y="1436973"/>
            <a:ext cx="28829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</a:rPr>
              <a:t>I </a:t>
            </a:r>
            <a:r>
              <a:rPr lang="ru-RU" sz="1600" b="1" dirty="0">
                <a:latin typeface="Arial" panose="020B0604020202020204" pitchFamily="34" charset="0"/>
              </a:rPr>
              <a:t>д. - 12 км</a:t>
            </a:r>
            <a:endParaRPr lang="en-US" sz="1600" b="1" dirty="0">
              <a:latin typeface="Arial" panose="020B0604020202020204" pitchFamily="34" charset="0"/>
            </a:endParaRPr>
          </a:p>
          <a:p>
            <a:r>
              <a:rPr lang="en-US" sz="1600" b="1" dirty="0">
                <a:latin typeface="Arial" panose="020B0604020202020204" pitchFamily="34" charset="0"/>
              </a:rPr>
              <a:t>II</a:t>
            </a:r>
            <a:r>
              <a:rPr lang="ru-RU" sz="1600" b="1" dirty="0">
                <a:latin typeface="Arial" panose="020B0604020202020204" pitchFamily="34" charset="0"/>
              </a:rPr>
              <a:t> д. - ?км, в 2 раза больше</a:t>
            </a:r>
            <a:endParaRPr lang="en-US" sz="1600" b="1" dirty="0">
              <a:latin typeface="Arial" panose="020B0604020202020204" pitchFamily="34" charset="0"/>
            </a:endParaRPr>
          </a:p>
          <a:p>
            <a:r>
              <a:rPr lang="en-US" sz="1600" b="1" dirty="0">
                <a:latin typeface="Arial" panose="020B0604020202020204" pitchFamily="34" charset="0"/>
              </a:rPr>
              <a:t>III</a:t>
            </a:r>
            <a:r>
              <a:rPr lang="ru-RU" sz="1600" b="1" dirty="0">
                <a:latin typeface="Arial" panose="020B0604020202020204" pitchFamily="34" charset="0"/>
              </a:rPr>
              <a:t> д.- ?км, в 3  больше </a:t>
            </a:r>
            <a:endParaRPr lang="ru-RU" sz="1600" dirty="0"/>
          </a:p>
        </p:txBody>
      </p:sp>
      <p:sp>
        <p:nvSpPr>
          <p:cNvPr id="6" name="Стрелка: изогнутая вверх 5">
            <a:extLst>
              <a:ext uri="{FF2B5EF4-FFF2-40B4-BE49-F238E27FC236}">
                <a16:creationId xmlns:a16="http://schemas.microsoft.com/office/drawing/2014/main" id="{896A8B09-2BFC-41F9-AC08-A4D9377111A2}"/>
              </a:ext>
            </a:extLst>
          </p:cNvPr>
          <p:cNvSpPr/>
          <p:nvPr/>
        </p:nvSpPr>
        <p:spPr>
          <a:xfrm rot="15984760">
            <a:off x="2678299" y="1638064"/>
            <a:ext cx="370059" cy="131790"/>
          </a:xfrm>
          <a:prstGeom prst="curved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Стрелка: изогнутая вверх 6">
            <a:extLst>
              <a:ext uri="{FF2B5EF4-FFF2-40B4-BE49-F238E27FC236}">
                <a16:creationId xmlns:a16="http://schemas.microsoft.com/office/drawing/2014/main" id="{81E3AF29-0499-4503-9E2D-0F8AAE86F6C7}"/>
              </a:ext>
            </a:extLst>
          </p:cNvPr>
          <p:cNvSpPr/>
          <p:nvPr/>
        </p:nvSpPr>
        <p:spPr>
          <a:xfrm rot="16200000">
            <a:off x="2691409" y="1758711"/>
            <a:ext cx="631627" cy="164101"/>
          </a:xfrm>
          <a:prstGeom prst="curved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авая фигурная скобка 7">
            <a:extLst>
              <a:ext uri="{FF2B5EF4-FFF2-40B4-BE49-F238E27FC236}">
                <a16:creationId xmlns:a16="http://schemas.microsoft.com/office/drawing/2014/main" id="{F2DFDCB1-9C61-49BA-BACC-0966FF72E381}"/>
              </a:ext>
            </a:extLst>
          </p:cNvPr>
          <p:cNvSpPr/>
          <p:nvPr/>
        </p:nvSpPr>
        <p:spPr>
          <a:xfrm>
            <a:off x="2983634" y="1497483"/>
            <a:ext cx="331930" cy="740754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DDE66EF-C5FE-422E-B864-C08E55A2FFD6}"/>
              </a:ext>
            </a:extLst>
          </p:cNvPr>
          <p:cNvSpPr/>
          <p:nvPr/>
        </p:nvSpPr>
        <p:spPr>
          <a:xfrm>
            <a:off x="3189287" y="1708083"/>
            <a:ext cx="6447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</a:rPr>
              <a:t>?км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F8A873A-E162-4419-B803-925C742415B3}"/>
              </a:ext>
            </a:extLst>
          </p:cNvPr>
          <p:cNvSpPr/>
          <p:nvPr/>
        </p:nvSpPr>
        <p:spPr>
          <a:xfrm>
            <a:off x="3147735" y="1367432"/>
            <a:ext cx="261732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         Решение: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           1) 12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·2 = 24 (км)-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                           </a:t>
            </a:r>
            <a:r>
              <a:rPr lang="en-US" sz="1600" b="1" dirty="0">
                <a:latin typeface="Arial" panose="020B0604020202020204" pitchFamily="34" charset="0"/>
              </a:rPr>
              <a:t>II</a:t>
            </a:r>
            <a:r>
              <a:rPr lang="ru-RU" sz="1600" b="1" dirty="0">
                <a:latin typeface="Arial" panose="020B0604020202020204" pitchFamily="34" charset="0"/>
              </a:rPr>
              <a:t> день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            2) 12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·3 = 36 ( км)-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                           </a:t>
            </a:r>
            <a:r>
              <a:rPr lang="en-US" sz="1600" b="1" dirty="0">
                <a:latin typeface="Arial" panose="020B0604020202020204" pitchFamily="34" charset="0"/>
              </a:rPr>
              <a:t>III</a:t>
            </a:r>
            <a:r>
              <a:rPr lang="ru-RU" sz="1600" b="1" dirty="0">
                <a:latin typeface="Arial" panose="020B0604020202020204" pitchFamily="34" charset="0"/>
              </a:rPr>
              <a:t> день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            3) 12 + 24 + 36 =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              72 ( км)-за 3 дня</a:t>
            </a:r>
            <a:endParaRPr lang="ru-RU" sz="1600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176270D-221E-49EB-ABF4-C9759EE498A6}"/>
              </a:ext>
            </a:extLst>
          </p:cNvPr>
          <p:cNvSpPr/>
          <p:nvPr/>
        </p:nvSpPr>
        <p:spPr>
          <a:xfrm>
            <a:off x="0" y="2840437"/>
            <a:ext cx="402623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турист прошёл 72 км за 3 дня.</a:t>
            </a:r>
            <a:endParaRPr lang="ru-RU" sz="1600" dirty="0"/>
          </a:p>
        </p:txBody>
      </p:sp>
      <p:pic>
        <p:nvPicPr>
          <p:cNvPr id="2050" name="Picture 2" descr="Туризм, рыбалка. Всё для туриста | Дети, Рыбалка, Рисунки">
            <a:extLst>
              <a:ext uri="{FF2B5EF4-FFF2-40B4-BE49-F238E27FC236}">
                <a16:creationId xmlns:a16="http://schemas.microsoft.com/office/drawing/2014/main" id="{92DF5623-62AD-40EE-A439-B5D30C2694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037" y="2298747"/>
            <a:ext cx="715750" cy="603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5565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7387" cy="3953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8493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ПРИМЕНЯЕМ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1143BA5-A7B6-42A9-88F7-9CDFC3D052BF}"/>
              </a:ext>
            </a:extLst>
          </p:cNvPr>
          <p:cNvSpPr/>
          <p:nvPr/>
        </p:nvSpPr>
        <p:spPr>
          <a:xfrm>
            <a:off x="164732" y="327025"/>
            <a:ext cx="543792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198.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Велосипедист приехал по адресу за 4 часа, двигаясь со скоростью 6 км/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ч.Сколько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часов потребуется ему на возвращение домой, если он увеличит скорость на 2 км/ч? 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AA29DB29-7D57-4171-9897-6EBA0129C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3518880"/>
              </p:ext>
            </p:extLst>
          </p:nvPr>
        </p:nvGraphicFramePr>
        <p:xfrm>
          <a:off x="407193" y="1404243"/>
          <a:ext cx="4953000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599">
                  <a:extLst>
                    <a:ext uri="{9D8B030D-6E8A-4147-A177-3AD203B41FA5}">
                      <a16:colId xmlns:a16="http://schemas.microsoft.com/office/drawing/2014/main" val="2539054465"/>
                    </a:ext>
                  </a:extLst>
                </a:gridCol>
                <a:gridCol w="1563187">
                  <a:extLst>
                    <a:ext uri="{9D8B030D-6E8A-4147-A177-3AD203B41FA5}">
                      <a16:colId xmlns:a16="http://schemas.microsoft.com/office/drawing/2014/main" val="486720741"/>
                    </a:ext>
                  </a:extLst>
                </a:gridCol>
                <a:gridCol w="1006122">
                  <a:extLst>
                    <a:ext uri="{9D8B030D-6E8A-4147-A177-3AD203B41FA5}">
                      <a16:colId xmlns:a16="http://schemas.microsoft.com/office/drawing/2014/main" val="3736376131"/>
                    </a:ext>
                  </a:extLst>
                </a:gridCol>
                <a:gridCol w="1393092">
                  <a:extLst>
                    <a:ext uri="{9D8B030D-6E8A-4147-A177-3AD203B41FA5}">
                      <a16:colId xmlns:a16="http://schemas.microsoft.com/office/drawing/2014/main" val="2965140707"/>
                    </a:ext>
                  </a:extLst>
                </a:gridCol>
              </a:tblGrid>
              <a:tr h="484046">
                <a:tc>
                  <a:txBody>
                    <a:bodyPr/>
                    <a:lstStyle/>
                    <a:p>
                      <a:endParaRPr lang="ru-R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F0">
                        <a:alpha val="1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Скорость</a:t>
                      </a:r>
                    </a:p>
                    <a:p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DFD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Время </a:t>
                      </a:r>
                    </a:p>
                    <a:p>
                      <a:r>
                        <a:rPr lang="ru-RU" sz="16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endParaRPr lang="ru-RU" sz="16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Расстояние</a:t>
                      </a: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ru-RU" sz="16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  <a:alpha val="28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511692"/>
                  </a:ext>
                </a:extLst>
              </a:tr>
              <a:tr h="437947"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адресу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км/ч</a:t>
                      </a:r>
                    </a:p>
                  </a:txBody>
                  <a:tcPr>
                    <a:solidFill>
                      <a:srgbClr val="EDFD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ч</a:t>
                      </a:r>
                    </a:p>
                  </a:txBody>
                  <a:tcP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 км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  <a:alpha val="28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10713"/>
                  </a:ext>
                </a:extLst>
              </a:tr>
              <a:tr h="484046"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Домой</a:t>
                      </a:r>
                      <a:endParaRPr lang="ru-RU" sz="105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 на 2 км/ч больше</a:t>
                      </a:r>
                    </a:p>
                  </a:txBody>
                  <a:tcPr>
                    <a:solidFill>
                      <a:srgbClr val="EDFD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 ч</a:t>
                      </a:r>
                    </a:p>
                  </a:txBody>
                  <a:tcP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 км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  <a:alpha val="28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561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82130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15038</TotalTime>
  <Words>1410</Words>
  <Application>Microsoft Office PowerPoint</Application>
  <PresentationFormat>Произвольный</PresentationFormat>
  <Paragraphs>169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 Math</vt:lpstr>
      <vt:lpstr>Trebuchet MS</vt:lpstr>
      <vt:lpstr>Wingdings 3</vt:lpstr>
      <vt:lpstr>Грань</vt:lpstr>
      <vt:lpstr>МАТЕМАТИКА</vt:lpstr>
      <vt:lpstr>ПРОВЕРКА САМОСТОЯТЕЛЬНОЙ РАБОТЫ</vt:lpstr>
      <vt:lpstr>ЗАПИШИ И ЗАПОМНИ!</vt:lpstr>
      <vt:lpstr>РЕШЕНИЕ ЗАДАЧ</vt:lpstr>
      <vt:lpstr>РЕШЕНИЕ ЗАДАЧ</vt:lpstr>
      <vt:lpstr>ПРИМЕНЯЕМ</vt:lpstr>
      <vt:lpstr>ПРИМЕНЯЕМ</vt:lpstr>
      <vt:lpstr>ПРИМЕНЯЕМ</vt:lpstr>
      <vt:lpstr>ПРИМЕНЯЕМ</vt:lpstr>
      <vt:lpstr>ПРИМЕНЯЕМ</vt:lpstr>
      <vt:lpstr>ПРИМЕНЯЕМ</vt:lpstr>
      <vt:lpstr>ПРИМЕНЯЕМ</vt:lpstr>
      <vt:lpstr>ПРИМЕНЯЕМ</vt:lpstr>
      <vt:lpstr>ЗАДАНИЯ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1125</cp:revision>
  <cp:lastPrinted>2020-09-30T03:25:16Z</cp:lastPrinted>
  <dcterms:created xsi:type="dcterms:W3CDTF">2020-04-09T07:32:19Z</dcterms:created>
  <dcterms:modified xsi:type="dcterms:W3CDTF">2020-09-30T05:48:34Z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