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453" r:id="rId2"/>
    <p:sldId id="468" r:id="rId3"/>
    <p:sldId id="496" r:id="rId4"/>
    <p:sldId id="481" r:id="rId5"/>
    <p:sldId id="486" r:id="rId6"/>
    <p:sldId id="487" r:id="rId7"/>
    <p:sldId id="490" r:id="rId8"/>
    <p:sldId id="488" r:id="rId9"/>
    <p:sldId id="489" r:id="rId10"/>
    <p:sldId id="492" r:id="rId11"/>
    <p:sldId id="493" r:id="rId12"/>
    <p:sldId id="494" r:id="rId13"/>
    <p:sldId id="495" r:id="rId14"/>
    <p:sldId id="480" r:id="rId15"/>
  </p:sldIdLst>
  <p:sldSz cx="5768975" cy="3244850"/>
  <p:notesSz cx="5765800" cy="324485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30121"/>
    <a:srgbClr val="FFCCCC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0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50" d="100"/>
          <a:sy n="150" d="100"/>
        </p:scale>
        <p:origin x="132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0FDA9F3-B94A-490F-BA59-D17C61E997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B2CB18-A2D7-476B-9A7F-DE1255E19E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8487F-FBF3-4BFC-8555-6235D506F069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DF6977-75B7-4783-B959-6FD41EE580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C915E6-D1FD-4EE8-94A9-7FC8A7A93D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7E623-B779-4FF4-877F-558E0EA81F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815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AC5A0-DBE5-4D01-B54B-EF0AEF0548B1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411C4-7043-4456-B984-BDE449DF6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99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7434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67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98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219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814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665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320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648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453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pPr/>
              <a:t>28.09.2020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55661" y="1265235"/>
            <a:ext cx="3286148" cy="152990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ЗАДАНИЯ ДЛЯ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ПОВТОРЕНИЯ </a:t>
            </a:r>
          </a:p>
          <a:p>
            <a:pPr marL="18407">
              <a:spcBef>
                <a:spcPts val="110"/>
              </a:spcBef>
            </a:pP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ГЛАВЫ</a:t>
            </a:r>
            <a:endParaRPr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69887" y="1393825"/>
            <a:ext cx="381000" cy="12954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5" y="196372"/>
            <a:ext cx="685800" cy="695325"/>
          </a:xfrm>
          <a:prstGeom prst="rect">
            <a:avLst/>
          </a:prstGeom>
        </p:spPr>
      </p:pic>
      <p:pic>
        <p:nvPicPr>
          <p:cNvPr id="11" name="Picture 2" descr="Смешные рисунки на тему математика | school-59.r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290547"/>
            <a:ext cx="1767306" cy="147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875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5723532-30F3-4B30-964B-4C433495C84B}"/>
              </a:ext>
            </a:extLst>
          </p:cNvPr>
          <p:cNvSpPr/>
          <p:nvPr/>
        </p:nvSpPr>
        <p:spPr>
          <a:xfrm>
            <a:off x="140492" y="448657"/>
            <a:ext cx="5486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173.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В первом пенале 24 карандаша, во втором на </a:t>
            </a:r>
            <a:r>
              <a:rPr lang="ru-RU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a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карандашей больше. Сколько карандашей в обоих пеналах? Решите задачу для </a:t>
            </a:r>
            <a:r>
              <a:rPr lang="ru-RU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a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= 4; 18.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5E5DC70-BD85-44AB-8162-8C2CF17B832E}"/>
              </a:ext>
            </a:extLst>
          </p:cNvPr>
          <p:cNvSpPr/>
          <p:nvPr/>
        </p:nvSpPr>
        <p:spPr>
          <a:xfrm>
            <a:off x="104734" y="1483925"/>
            <a:ext cx="2912977" cy="101566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</a:rPr>
              <a:t>I </a:t>
            </a:r>
            <a:r>
              <a:rPr lang="ru-RU" sz="2000" b="1" dirty="0">
                <a:latin typeface="Arial" panose="020B0604020202020204" pitchFamily="34" charset="0"/>
              </a:rPr>
              <a:t>п. – 24 к.</a:t>
            </a:r>
            <a:endParaRPr lang="en-US" sz="2000" b="1" dirty="0">
              <a:latin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</a:rPr>
              <a:t>II</a:t>
            </a:r>
            <a:r>
              <a:rPr lang="ru-RU" sz="2000" b="1" dirty="0">
                <a:latin typeface="Arial" panose="020B0604020202020204" pitchFamily="34" charset="0"/>
              </a:rPr>
              <a:t> п. - ? на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ru-RU" sz="2000" b="1" dirty="0">
                <a:latin typeface="Arial" panose="020B0604020202020204" pitchFamily="34" charset="0"/>
              </a:rPr>
              <a:t> к. больше</a:t>
            </a:r>
          </a:p>
          <a:p>
            <a:r>
              <a:rPr lang="ru-RU" sz="2000" b="1" dirty="0">
                <a:latin typeface="Arial" panose="020B0604020202020204" pitchFamily="34" charset="0"/>
              </a:rPr>
              <a:t>Решить для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ru-RU" sz="2000" b="1" dirty="0">
                <a:latin typeface="Arial" panose="020B0604020202020204" pitchFamily="34" charset="0"/>
              </a:rPr>
              <a:t> = 4;18</a:t>
            </a:r>
            <a:endParaRPr lang="ru-RU" sz="2400" b="1" dirty="0"/>
          </a:p>
        </p:txBody>
      </p:sp>
      <p:sp>
        <p:nvSpPr>
          <p:cNvPr id="6" name="Стрелка: изогнутая вверх 5">
            <a:extLst>
              <a:ext uri="{FF2B5EF4-FFF2-40B4-BE49-F238E27FC236}">
                <a16:creationId xmlns:a16="http://schemas.microsoft.com/office/drawing/2014/main" id="{82F52B52-0EC9-479B-9567-04FF3D6FBC73}"/>
              </a:ext>
            </a:extLst>
          </p:cNvPr>
          <p:cNvSpPr/>
          <p:nvPr/>
        </p:nvSpPr>
        <p:spPr>
          <a:xfrm rot="15889455">
            <a:off x="2784643" y="1769848"/>
            <a:ext cx="451080" cy="144478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F97DD8EF-C391-4B18-92AB-2011C21336DF}"/>
              </a:ext>
            </a:extLst>
          </p:cNvPr>
          <p:cNvSpPr/>
          <p:nvPr/>
        </p:nvSpPr>
        <p:spPr>
          <a:xfrm>
            <a:off x="3118023" y="1624683"/>
            <a:ext cx="216147" cy="448542"/>
          </a:xfrm>
          <a:prstGeom prst="rightBrac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0A7090F-51C7-4FC9-8864-D3F91AF4D50E}"/>
              </a:ext>
            </a:extLst>
          </p:cNvPr>
          <p:cNvSpPr/>
          <p:nvPr/>
        </p:nvSpPr>
        <p:spPr>
          <a:xfrm>
            <a:off x="3313958" y="1664288"/>
            <a:ext cx="5982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?к.</a:t>
            </a:r>
            <a:r>
              <a:rPr lang="ru-RU" sz="1600" b="1" dirty="0"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pic>
        <p:nvPicPr>
          <p:cNvPr id="1028" name="Picture 4" descr="карандаш, пеналы карандаш , дело">
            <a:extLst>
              <a:ext uri="{FF2B5EF4-FFF2-40B4-BE49-F238E27FC236}">
                <a16:creationId xmlns:a16="http://schemas.microsoft.com/office/drawing/2014/main" id="{B0F84735-895E-47EE-B514-16E43B78B0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53" t="7645" r="9577" b="17844"/>
          <a:stretch/>
        </p:blipFill>
        <p:spPr bwMode="auto">
          <a:xfrm>
            <a:off x="3226096" y="2212442"/>
            <a:ext cx="1715791" cy="954107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енал и пеналы, фото карандаши, карандаш, ручка, Изобразительное искусство  png | PNGWing">
            <a:extLst>
              <a:ext uri="{FF2B5EF4-FFF2-40B4-BE49-F238E27FC236}">
                <a16:creationId xmlns:a16="http://schemas.microsoft.com/office/drawing/2014/main" id="{A0B27D12-6ACC-4359-84D6-8D71A91510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4" t="335" r="4032" b="10931"/>
          <a:stretch/>
        </p:blipFill>
        <p:spPr bwMode="auto">
          <a:xfrm>
            <a:off x="4027486" y="1205000"/>
            <a:ext cx="1599405" cy="868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274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5E5DC70-BD85-44AB-8162-8C2CF17B832E}"/>
              </a:ext>
            </a:extLst>
          </p:cNvPr>
          <p:cNvSpPr/>
          <p:nvPr/>
        </p:nvSpPr>
        <p:spPr>
          <a:xfrm>
            <a:off x="3672" y="758444"/>
            <a:ext cx="2094163" cy="73866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I </a:t>
            </a:r>
            <a:r>
              <a:rPr lang="ru-RU" sz="1400" b="1" dirty="0">
                <a:latin typeface="Arial" panose="020B0604020202020204" pitchFamily="34" charset="0"/>
              </a:rPr>
              <a:t>п. – 24 к.</a:t>
            </a:r>
            <a:endParaRPr lang="en-US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II</a:t>
            </a:r>
            <a:r>
              <a:rPr lang="ru-RU" sz="1400" b="1" dirty="0">
                <a:latin typeface="Arial" panose="020B0604020202020204" pitchFamily="34" charset="0"/>
              </a:rPr>
              <a:t> п. - ? на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ru-RU" sz="1400" b="1" dirty="0">
                <a:latin typeface="Arial" panose="020B0604020202020204" pitchFamily="34" charset="0"/>
              </a:rPr>
              <a:t> к. больше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Решить для а = 4;18</a:t>
            </a:r>
            <a:endParaRPr lang="ru-RU" b="1" dirty="0"/>
          </a:p>
        </p:txBody>
      </p:sp>
      <p:sp>
        <p:nvSpPr>
          <p:cNvPr id="6" name="Стрелка: изогнутая вверх 5">
            <a:extLst>
              <a:ext uri="{FF2B5EF4-FFF2-40B4-BE49-F238E27FC236}">
                <a16:creationId xmlns:a16="http://schemas.microsoft.com/office/drawing/2014/main" id="{82F52B52-0EC9-479B-9567-04FF3D6FBC73}"/>
              </a:ext>
            </a:extLst>
          </p:cNvPr>
          <p:cNvSpPr/>
          <p:nvPr/>
        </p:nvSpPr>
        <p:spPr>
          <a:xfrm rot="15889455">
            <a:off x="1901877" y="933269"/>
            <a:ext cx="359176" cy="165526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F97DD8EF-C391-4B18-92AB-2011C21336DF}"/>
              </a:ext>
            </a:extLst>
          </p:cNvPr>
          <p:cNvSpPr/>
          <p:nvPr/>
        </p:nvSpPr>
        <p:spPr>
          <a:xfrm>
            <a:off x="2115225" y="837129"/>
            <a:ext cx="216147" cy="372644"/>
          </a:xfrm>
          <a:prstGeom prst="rightBrac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0A7090F-51C7-4FC9-8864-D3F91AF4D50E}"/>
              </a:ext>
            </a:extLst>
          </p:cNvPr>
          <p:cNvSpPr/>
          <p:nvPr/>
        </p:nvSpPr>
        <p:spPr>
          <a:xfrm>
            <a:off x="2235273" y="839071"/>
            <a:ext cx="5277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</a:rPr>
              <a:t>?к. </a:t>
            </a:r>
            <a:endParaRPr lang="ru-RU" sz="16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FCE16DD-DC09-463D-9480-120C59EA5FB5}"/>
              </a:ext>
            </a:extLst>
          </p:cNvPr>
          <p:cNvSpPr/>
          <p:nvPr/>
        </p:nvSpPr>
        <p:spPr>
          <a:xfrm>
            <a:off x="2603216" y="598690"/>
            <a:ext cx="29660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1) 24 + а ( к.) -</a:t>
            </a:r>
            <a:r>
              <a:rPr lang="en-US" sz="1600" b="1" dirty="0">
                <a:latin typeface="Arial" panose="020B0604020202020204" pitchFamily="34" charset="0"/>
              </a:rPr>
              <a:t> II</a:t>
            </a:r>
            <a:r>
              <a:rPr lang="ru-RU" sz="1600" b="1" dirty="0">
                <a:latin typeface="Arial" panose="020B0604020202020204" pitchFamily="34" charset="0"/>
              </a:rPr>
              <a:t> п.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2) 24+24+а = 48+а( к.) -всего</a:t>
            </a:r>
          </a:p>
          <a:p>
            <a:endParaRPr lang="ru-RU" sz="1600" b="1" dirty="0"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при а = 4</a:t>
            </a:r>
            <a:r>
              <a:rPr lang="ru-RU" sz="1600" b="1" dirty="0">
                <a:latin typeface="Arial" panose="020B0604020202020204" pitchFamily="34" charset="0"/>
              </a:rPr>
              <a:t>, 48 + 4 = 52 ( к.)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при а =18</a:t>
            </a:r>
            <a:r>
              <a:rPr lang="ru-RU" sz="1600" b="1" dirty="0">
                <a:latin typeface="Arial" panose="020B0604020202020204" pitchFamily="34" charset="0"/>
              </a:rPr>
              <a:t>, 48 + 18 = 66 ( к.)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DD258EA-3292-4A0D-9B3E-B4F7D37D9523}"/>
              </a:ext>
            </a:extLst>
          </p:cNvPr>
          <p:cNvSpPr/>
          <p:nvPr/>
        </p:nvSpPr>
        <p:spPr>
          <a:xfrm>
            <a:off x="2569841" y="2278014"/>
            <a:ext cx="27713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</a:t>
            </a:r>
            <a:r>
              <a:rPr lang="ru-RU" sz="1600" b="1" dirty="0">
                <a:latin typeface="Arial" panose="020B0604020202020204" pitchFamily="34" charset="0"/>
              </a:rPr>
              <a:t> 52, 66 карандашей</a:t>
            </a:r>
            <a:endParaRPr lang="ru-RU" sz="1600" dirty="0"/>
          </a:p>
        </p:txBody>
      </p:sp>
      <p:pic>
        <p:nvPicPr>
          <p:cNvPr id="12" name="Picture 6" descr="Пенал и пеналы, фото карандаши, карандаш, ручка, Изобразительное искусство  png | PNGWing">
            <a:extLst>
              <a:ext uri="{FF2B5EF4-FFF2-40B4-BE49-F238E27FC236}">
                <a16:creationId xmlns:a16="http://schemas.microsoft.com/office/drawing/2014/main" id="{F03AA658-3A15-4957-BE89-92189C9052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4" t="335" r="4032" b="10931"/>
          <a:stretch/>
        </p:blipFill>
        <p:spPr bwMode="auto">
          <a:xfrm>
            <a:off x="199716" y="1747743"/>
            <a:ext cx="2131656" cy="124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495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AECE3211-8891-4EC0-9868-B848243476B0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ЗАДАЧИ НА ПОВТОРЕНИЕ</a:t>
            </a:r>
            <a:endParaRPr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FFAE721-F377-49C4-AF39-91C2FFEDCDCE}"/>
              </a:ext>
            </a:extLst>
          </p:cNvPr>
          <p:cNvSpPr/>
          <p:nvPr/>
        </p:nvSpPr>
        <p:spPr>
          <a:xfrm>
            <a:off x="141287" y="395321"/>
            <a:ext cx="5562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179.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а) С приусадебного хозяйства в первый день собрали 126 кг клубники, во второй день собрали на 26 кг меньше, чем в первый день. В третий день собрали на 53 кг больше, чем во второй день. Сколько всего клубники собрали за три дня? </a:t>
            </a:r>
          </a:p>
        </p:txBody>
      </p:sp>
      <p:pic>
        <p:nvPicPr>
          <p:cNvPr id="2054" name="Picture 6" descr="Совхоз имени Ленина приглашает на сбор клубники. Оплата натурой | ЖЖитель:  путешествия и авиация | Яндекс Дзен">
            <a:extLst>
              <a:ext uri="{FF2B5EF4-FFF2-40B4-BE49-F238E27FC236}">
                <a16:creationId xmlns:a16="http://schemas.microsoft.com/office/drawing/2014/main" id="{7B4F5F85-6B58-4E0E-97D0-81999996DC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6"/>
          <a:stretch/>
        </p:blipFill>
        <p:spPr bwMode="auto">
          <a:xfrm>
            <a:off x="3570287" y="1622425"/>
            <a:ext cx="1690464" cy="1152127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4D53FC1-8D66-430E-ABA8-6CA8C5BD3097}"/>
              </a:ext>
            </a:extLst>
          </p:cNvPr>
          <p:cNvSpPr/>
          <p:nvPr/>
        </p:nvSpPr>
        <p:spPr>
          <a:xfrm>
            <a:off x="120815" y="1718760"/>
            <a:ext cx="28829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</a:rPr>
              <a:t>I </a:t>
            </a:r>
            <a:r>
              <a:rPr lang="ru-RU" sz="1600" b="1" dirty="0">
                <a:latin typeface="Arial" panose="020B0604020202020204" pitchFamily="34" charset="0"/>
              </a:rPr>
              <a:t>д. – 126 кг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</a:t>
            </a:r>
            <a:r>
              <a:rPr lang="ru-RU" sz="1600" b="1" dirty="0">
                <a:latin typeface="Arial" panose="020B0604020202020204" pitchFamily="34" charset="0"/>
              </a:rPr>
              <a:t> д. - ? на 26 кг меньше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III</a:t>
            </a:r>
            <a:r>
              <a:rPr lang="ru-RU" sz="1600" b="1" dirty="0">
                <a:latin typeface="Arial" panose="020B0604020202020204" pitchFamily="34" charset="0"/>
              </a:rPr>
              <a:t> д.-? на 53 кг больше </a:t>
            </a:r>
            <a:endParaRPr lang="ru-RU" sz="1600" dirty="0"/>
          </a:p>
        </p:txBody>
      </p:sp>
      <p:sp>
        <p:nvSpPr>
          <p:cNvPr id="17" name="Стрелка: изогнутая вверх 16">
            <a:extLst>
              <a:ext uri="{FF2B5EF4-FFF2-40B4-BE49-F238E27FC236}">
                <a16:creationId xmlns:a16="http://schemas.microsoft.com/office/drawing/2014/main" id="{BFA0677B-6B32-43B7-8599-918CD715EF47}"/>
              </a:ext>
            </a:extLst>
          </p:cNvPr>
          <p:cNvSpPr/>
          <p:nvPr/>
        </p:nvSpPr>
        <p:spPr>
          <a:xfrm rot="15889455">
            <a:off x="2458148" y="1927415"/>
            <a:ext cx="378699" cy="141568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: изогнутая вверх 17">
            <a:extLst>
              <a:ext uri="{FF2B5EF4-FFF2-40B4-BE49-F238E27FC236}">
                <a16:creationId xmlns:a16="http://schemas.microsoft.com/office/drawing/2014/main" id="{77F487D8-4327-4F65-A00D-5028E0F0ADFD}"/>
              </a:ext>
            </a:extLst>
          </p:cNvPr>
          <p:cNvSpPr/>
          <p:nvPr/>
        </p:nvSpPr>
        <p:spPr>
          <a:xfrm rot="15889455">
            <a:off x="2579589" y="2255299"/>
            <a:ext cx="366901" cy="125732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авая фигурная скобка 18">
            <a:extLst>
              <a:ext uri="{FF2B5EF4-FFF2-40B4-BE49-F238E27FC236}">
                <a16:creationId xmlns:a16="http://schemas.microsoft.com/office/drawing/2014/main" id="{D8926F26-0864-4E54-860C-61639D6C012B}"/>
              </a:ext>
            </a:extLst>
          </p:cNvPr>
          <p:cNvSpPr/>
          <p:nvPr/>
        </p:nvSpPr>
        <p:spPr>
          <a:xfrm>
            <a:off x="2775389" y="1803236"/>
            <a:ext cx="331930" cy="703303"/>
          </a:xfrm>
          <a:prstGeom prst="rightBrac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5883977-ED7A-4E16-82BF-908A63296961}"/>
              </a:ext>
            </a:extLst>
          </p:cNvPr>
          <p:cNvSpPr/>
          <p:nvPr/>
        </p:nvSpPr>
        <p:spPr>
          <a:xfrm>
            <a:off x="2983855" y="1949592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?кг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632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A9188DA8-E7E0-4C62-BFCA-B653657BD406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ЗАДАЧИ НА ПОВТОРЕНИЕ</a:t>
            </a:r>
            <a:endParaRPr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6E91204-A733-41BE-AD8A-2918F31A7487}"/>
              </a:ext>
            </a:extLst>
          </p:cNvPr>
          <p:cNvSpPr/>
          <p:nvPr/>
        </p:nvSpPr>
        <p:spPr>
          <a:xfrm>
            <a:off x="141287" y="395321"/>
            <a:ext cx="28829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</a:rPr>
              <a:t>I </a:t>
            </a:r>
            <a:r>
              <a:rPr lang="ru-RU" sz="1600" b="1" dirty="0">
                <a:latin typeface="Arial" panose="020B0604020202020204" pitchFamily="34" charset="0"/>
              </a:rPr>
              <a:t>д. – 126 кг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</a:t>
            </a:r>
            <a:r>
              <a:rPr lang="ru-RU" sz="1600" b="1" dirty="0">
                <a:latin typeface="Arial" panose="020B0604020202020204" pitchFamily="34" charset="0"/>
              </a:rPr>
              <a:t> д. - ? на 26 кг меньше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III</a:t>
            </a:r>
            <a:r>
              <a:rPr lang="ru-RU" sz="1600" b="1" dirty="0">
                <a:latin typeface="Arial" panose="020B0604020202020204" pitchFamily="34" charset="0"/>
              </a:rPr>
              <a:t> д.-? на 53 кг больше </a:t>
            </a:r>
            <a:endParaRPr lang="ru-RU" sz="1600" dirty="0"/>
          </a:p>
        </p:txBody>
      </p:sp>
      <p:sp>
        <p:nvSpPr>
          <p:cNvPr id="12" name="Стрелка: изогнутая вверх 11">
            <a:extLst>
              <a:ext uri="{FF2B5EF4-FFF2-40B4-BE49-F238E27FC236}">
                <a16:creationId xmlns:a16="http://schemas.microsoft.com/office/drawing/2014/main" id="{28F1C697-5738-4E4F-94F1-7B5879C480B3}"/>
              </a:ext>
            </a:extLst>
          </p:cNvPr>
          <p:cNvSpPr/>
          <p:nvPr/>
        </p:nvSpPr>
        <p:spPr>
          <a:xfrm rot="15889455">
            <a:off x="2650599" y="911170"/>
            <a:ext cx="348629" cy="151212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изогнутая вверх 12">
            <a:extLst>
              <a:ext uri="{FF2B5EF4-FFF2-40B4-BE49-F238E27FC236}">
                <a16:creationId xmlns:a16="http://schemas.microsoft.com/office/drawing/2014/main" id="{60C4C8B1-D8FA-4E5A-B54A-C09F9734059E}"/>
              </a:ext>
            </a:extLst>
          </p:cNvPr>
          <p:cNvSpPr/>
          <p:nvPr/>
        </p:nvSpPr>
        <p:spPr>
          <a:xfrm rot="15889455">
            <a:off x="2458148" y="612996"/>
            <a:ext cx="378699" cy="141568"/>
          </a:xfrm>
          <a:prstGeom prst="curvedUp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авая фигурная скобка 13">
            <a:extLst>
              <a:ext uri="{FF2B5EF4-FFF2-40B4-BE49-F238E27FC236}">
                <a16:creationId xmlns:a16="http://schemas.microsoft.com/office/drawing/2014/main" id="{5DBE22C2-9818-4B16-BB52-4CBFE557D9D0}"/>
              </a:ext>
            </a:extLst>
          </p:cNvPr>
          <p:cNvSpPr/>
          <p:nvPr/>
        </p:nvSpPr>
        <p:spPr>
          <a:xfrm>
            <a:off x="3002778" y="488818"/>
            <a:ext cx="331930" cy="678384"/>
          </a:xfrm>
          <a:prstGeom prst="rightBrac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9ADC423-B60B-4328-9486-F84A26818AE0}"/>
              </a:ext>
            </a:extLst>
          </p:cNvPr>
          <p:cNvSpPr/>
          <p:nvPr/>
        </p:nvSpPr>
        <p:spPr>
          <a:xfrm>
            <a:off x="3327407" y="655221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?кг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AD77970-4E97-4618-ABF2-AE16DB11AEE9}"/>
              </a:ext>
            </a:extLst>
          </p:cNvPr>
          <p:cNvSpPr/>
          <p:nvPr/>
        </p:nvSpPr>
        <p:spPr>
          <a:xfrm>
            <a:off x="141287" y="1278704"/>
            <a:ext cx="4648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Решение:</a:t>
            </a:r>
          </a:p>
          <a:p>
            <a:pPr marL="342900" indent="-342900">
              <a:buAutoNum type="arabicParenR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126 - 26 = 100 (кг)- </a:t>
            </a:r>
            <a:r>
              <a:rPr lang="en-US" b="1" dirty="0">
                <a:latin typeface="Arial" panose="020B0604020202020204" pitchFamily="34" charset="0"/>
              </a:rPr>
              <a:t>II</a:t>
            </a:r>
            <a:r>
              <a:rPr lang="ru-RU" b="1" dirty="0">
                <a:latin typeface="Arial" panose="020B0604020202020204" pitchFamily="34" charset="0"/>
              </a:rPr>
              <a:t> д.</a:t>
            </a:r>
          </a:p>
          <a:p>
            <a:pPr marL="342900" indent="-342900">
              <a:buAutoNum type="arabicParenR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100 + 53 = 153 ( кг) - </a:t>
            </a:r>
            <a:r>
              <a:rPr lang="en-US" b="1" dirty="0">
                <a:latin typeface="Arial" panose="020B0604020202020204" pitchFamily="34" charset="0"/>
              </a:rPr>
              <a:t>III</a:t>
            </a:r>
            <a:r>
              <a:rPr lang="ru-RU" b="1" dirty="0">
                <a:latin typeface="Arial" panose="020B0604020202020204" pitchFamily="34" charset="0"/>
              </a:rPr>
              <a:t> д.</a:t>
            </a:r>
          </a:p>
          <a:p>
            <a:pPr marL="342900" indent="-342900">
              <a:buAutoNum type="arabicParenR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126 + 100 + 153 = 379 (кг)- всего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всего собрали 379 кг клубники</a:t>
            </a:r>
          </a:p>
        </p:txBody>
      </p:sp>
      <p:pic>
        <p:nvPicPr>
          <p:cNvPr id="4100" name="Picture 4" descr="Земляника зелёная — Википедия">
            <a:extLst>
              <a:ext uri="{FF2B5EF4-FFF2-40B4-BE49-F238E27FC236}">
                <a16:creationId xmlns:a16="http://schemas.microsoft.com/office/drawing/2014/main" id="{BC8A3CA4-2E3A-41EE-988C-F52EAF6A0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86" y="429797"/>
            <a:ext cx="1740283" cy="1037338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Совхоз имени Ленина приглашает на сбор клубники. Оплата натурой | ЖЖитель:  путешествия и авиация | Яндекс Дзен">
            <a:extLst>
              <a:ext uri="{FF2B5EF4-FFF2-40B4-BE49-F238E27FC236}">
                <a16:creationId xmlns:a16="http://schemas.microsoft.com/office/drawing/2014/main" id="{C306F04D-E647-4D4C-A74F-C63BF2CBDA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6"/>
          <a:stretch/>
        </p:blipFill>
        <p:spPr bwMode="auto">
          <a:xfrm>
            <a:off x="4206579" y="1497612"/>
            <a:ext cx="1229696" cy="74408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053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5556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4619" y="2193929"/>
            <a:ext cx="689908" cy="94497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9F3BD5-B137-48BF-85DD-E102EF0F1786}"/>
              </a:ext>
            </a:extLst>
          </p:cNvPr>
          <p:cNvSpPr/>
          <p:nvPr/>
        </p:nvSpPr>
        <p:spPr>
          <a:xfrm>
            <a:off x="65087" y="1390720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175.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Масса одной из дынь 8 кг, масса второй дыни на </a:t>
            </a:r>
            <a:r>
              <a:rPr lang="ru-RU" sz="1600" i="1" dirty="0">
                <a:solidFill>
                  <a:srgbClr val="221E1F"/>
                </a:solidFill>
                <a:latin typeface="Arial" panose="020B0604020202020204" pitchFamily="34" charset="0"/>
              </a:rPr>
              <a:t>m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кг больше. Чему равна масса обеих дынь? После упрощения найдите значение при а) </a:t>
            </a:r>
            <a:r>
              <a:rPr lang="ru-RU" sz="1600" i="1" dirty="0">
                <a:solidFill>
                  <a:srgbClr val="221E1F"/>
                </a:solidFill>
                <a:latin typeface="Arial" panose="020B0604020202020204" pitchFamily="34" charset="0"/>
              </a:rPr>
              <a:t>m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= 2; б) </a:t>
            </a:r>
            <a:r>
              <a:rPr lang="ru-RU" sz="1600" i="1" dirty="0">
                <a:solidFill>
                  <a:srgbClr val="221E1F"/>
                </a:solidFill>
                <a:latin typeface="Arial" panose="020B0604020202020204" pitchFamily="34" charset="0"/>
              </a:rPr>
              <a:t>m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= 4. </a:t>
            </a:r>
            <a:endParaRPr lang="ru-RU" sz="16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66AE46E-297E-4727-AA90-FDEC9561B38E}"/>
              </a:ext>
            </a:extLst>
          </p:cNvPr>
          <p:cNvSpPr/>
          <p:nvPr/>
        </p:nvSpPr>
        <p:spPr>
          <a:xfrm>
            <a:off x="65087" y="555625"/>
            <a:ext cx="5562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164.</a:t>
            </a:r>
            <a:r>
              <a:rPr lang="ru-RU" sz="1600">
                <a:solidFill>
                  <a:srgbClr val="221E1F"/>
                </a:solidFill>
                <a:latin typeface="Arial" panose="020B0604020202020204" pitchFamily="34" charset="0"/>
              </a:rPr>
              <a:t>Выполните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вычитание и результат проверьте сложением: </a:t>
            </a:r>
          </a:p>
          <a:p>
            <a:pPr algn="just"/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a) 3 387 – 673; б) 5 812 – 1 919; в) 87 174 – 65 822. </a:t>
            </a:r>
            <a:endParaRPr lang="ru-RU"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A3AF229-116D-4CEB-902E-5073E9381F12}"/>
              </a:ext>
            </a:extLst>
          </p:cNvPr>
          <p:cNvSpPr/>
          <p:nvPr/>
        </p:nvSpPr>
        <p:spPr>
          <a:xfrm>
            <a:off x="69897" y="2222977"/>
            <a:ext cx="48731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177.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Решите уравнение: </a:t>
            </a:r>
          </a:p>
          <a:p>
            <a:pPr algn="just"/>
            <a:r>
              <a:rPr lang="es-ES" sz="1600" dirty="0">
                <a:solidFill>
                  <a:srgbClr val="221E1F"/>
                </a:solidFill>
                <a:latin typeface="Arial" panose="020B0604020202020204" pitchFamily="34" charset="0"/>
              </a:rPr>
              <a:t>a) </a:t>
            </a:r>
            <a:r>
              <a:rPr lang="es-ES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x </a:t>
            </a:r>
            <a:r>
              <a:rPr lang="es-ES" sz="1600" dirty="0">
                <a:solidFill>
                  <a:srgbClr val="221E1F"/>
                </a:solidFill>
                <a:latin typeface="Arial" panose="020B0604020202020204" pitchFamily="34" charset="0"/>
              </a:rPr>
              <a:t>+ 231 = 389;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   </a:t>
            </a:r>
            <a:r>
              <a:rPr lang="es-ES" sz="1600" dirty="0">
                <a:solidFill>
                  <a:srgbClr val="221E1F"/>
                </a:solidFill>
                <a:latin typeface="Arial" panose="020B0604020202020204" pitchFamily="34" charset="0"/>
              </a:rPr>
              <a:t> б) </a:t>
            </a:r>
            <a:r>
              <a:rPr lang="es-ES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y </a:t>
            </a:r>
            <a:r>
              <a:rPr lang="es-ES" sz="1600" dirty="0">
                <a:solidFill>
                  <a:srgbClr val="221E1F"/>
                </a:solidFill>
                <a:latin typeface="Arial" panose="020B0604020202020204" pitchFamily="34" charset="0"/>
              </a:rPr>
              <a:t>– 165 = 292; </a:t>
            </a:r>
          </a:p>
          <a:p>
            <a:pPr algn="just"/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в) 275 – </a:t>
            </a:r>
            <a:r>
              <a:rPr lang="en-US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z </a:t>
            </a:r>
            <a:r>
              <a:rPr lang="en-US" sz="1600" dirty="0">
                <a:solidFill>
                  <a:srgbClr val="221E1F"/>
                </a:solidFill>
                <a:latin typeface="Arial" panose="020B0604020202020204" pitchFamily="34" charset="0"/>
              </a:rPr>
              <a:t>= 173;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    </a:t>
            </a:r>
            <a:r>
              <a:rPr lang="en-US" sz="1600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21E1F"/>
                </a:solidFill>
                <a:latin typeface="Arial" panose="020B0604020202020204" pitchFamily="34" charset="0"/>
              </a:rPr>
              <a:t>г) 555 – </a:t>
            </a:r>
            <a:r>
              <a:rPr lang="en-US" sz="2000" i="1" dirty="0">
                <a:solidFill>
                  <a:srgbClr val="221E1F"/>
                </a:solidFill>
                <a:latin typeface="Times New Roman" panose="02020603050405020304" pitchFamily="18" charset="0"/>
              </a:rPr>
              <a:t>z </a:t>
            </a:r>
            <a:r>
              <a:rPr lang="en-US" sz="1600" dirty="0">
                <a:solidFill>
                  <a:srgbClr val="221E1F"/>
                </a:solidFill>
                <a:latin typeface="Arial" panose="020B0604020202020204" pitchFamily="34" charset="0"/>
              </a:rPr>
              <a:t>= 222.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7" y="-1"/>
            <a:ext cx="5767388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5" y="16397"/>
            <a:ext cx="5757972" cy="38682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8437" y="555625"/>
            <a:ext cx="5372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149.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Ответ: 7- задуманное число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150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Ответ: первоначально было 474 спички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151.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Ответ: первоначально было 605 литров воды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8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7" y="-1"/>
            <a:ext cx="5767388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5" y="16397"/>
            <a:ext cx="5757972" cy="38682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ОКРУГЛЕНИЕ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572E628-620C-44C1-B187-B0DB7A59A8F4}"/>
              </a:ext>
            </a:extLst>
          </p:cNvPr>
          <p:cNvSpPr/>
          <p:nvPr/>
        </p:nvSpPr>
        <p:spPr>
          <a:xfrm>
            <a:off x="4614318" y="752877"/>
            <a:ext cx="1117564" cy="7012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5,6,7,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8,9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0D48AC3E-0C6F-413A-AAA4-DF57F9EEB550}"/>
              </a:ext>
            </a:extLst>
          </p:cNvPr>
          <p:cNvSpPr/>
          <p:nvPr/>
        </p:nvSpPr>
        <p:spPr>
          <a:xfrm>
            <a:off x="4586323" y="2123850"/>
            <a:ext cx="1174869" cy="7012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0,1,2,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3,4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B37AAF0-563D-41F9-BF40-AAE6C55866D9}"/>
              </a:ext>
            </a:extLst>
          </p:cNvPr>
          <p:cNvSpPr/>
          <p:nvPr/>
        </p:nvSpPr>
        <p:spPr>
          <a:xfrm>
            <a:off x="3163962" y="2036996"/>
            <a:ext cx="1414170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Подчёркнутый </a:t>
            </a:r>
          </a:p>
          <a:p>
            <a:pPr algn="ctr"/>
            <a:r>
              <a:rPr lang="ru-RU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разряд </a:t>
            </a:r>
          </a:p>
          <a:p>
            <a:pPr algn="ctr"/>
            <a:r>
              <a:rPr lang="ru-RU" sz="14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меняем</a:t>
            </a:r>
            <a:endParaRPr lang="ru-RU" sz="1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: изогнутая влево 6">
            <a:extLst>
              <a:ext uri="{FF2B5EF4-FFF2-40B4-BE49-F238E27FC236}">
                <a16:creationId xmlns:a16="http://schemas.microsoft.com/office/drawing/2014/main" id="{2F4D60EA-5071-469F-8488-138201AFF43A}"/>
              </a:ext>
            </a:extLst>
          </p:cNvPr>
          <p:cNvSpPr/>
          <p:nvPr/>
        </p:nvSpPr>
        <p:spPr>
          <a:xfrm rot="5400000">
            <a:off x="4449020" y="1024412"/>
            <a:ext cx="258224" cy="1117564"/>
          </a:xfrm>
          <a:prstGeom prst="curvedLeftArrow">
            <a:avLst/>
          </a:prstGeom>
          <a:solidFill>
            <a:schemeClr val="accent1">
              <a:lumMod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D8582AA-5E61-48C7-A528-FB62AB6AB6B5}"/>
              </a:ext>
            </a:extLst>
          </p:cNvPr>
          <p:cNvCxnSpPr>
            <a:cxnSpLocks/>
          </p:cNvCxnSpPr>
          <p:nvPr/>
        </p:nvCxnSpPr>
        <p:spPr>
          <a:xfrm>
            <a:off x="3385921" y="2775660"/>
            <a:ext cx="101073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874472-35DD-413E-9A85-26A705852B6B}"/>
              </a:ext>
            </a:extLst>
          </p:cNvPr>
          <p:cNvSpPr/>
          <p:nvPr/>
        </p:nvSpPr>
        <p:spPr>
          <a:xfrm>
            <a:off x="4533998" y="1841348"/>
            <a:ext cx="12795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Заменить 0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B89B276-66C3-4954-8A91-90D5B6921C3B}"/>
              </a:ext>
            </a:extLst>
          </p:cNvPr>
          <p:cNvSpPr/>
          <p:nvPr/>
        </p:nvSpPr>
        <p:spPr>
          <a:xfrm>
            <a:off x="4559402" y="472477"/>
            <a:ext cx="12795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Заменить 0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4485FEF-B11E-40D3-B859-92A1D030BA01}"/>
              </a:ext>
            </a:extLst>
          </p:cNvPr>
          <p:cNvSpPr/>
          <p:nvPr/>
        </p:nvSpPr>
        <p:spPr>
          <a:xfrm>
            <a:off x="3181999" y="651238"/>
            <a:ext cx="153683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Подчёркнутый </a:t>
            </a:r>
          </a:p>
          <a:p>
            <a:pPr algn="ctr"/>
            <a:r>
              <a:rPr lang="ru-RU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разряд </a:t>
            </a:r>
          </a:p>
          <a:p>
            <a:pPr algn="ctr"/>
            <a:r>
              <a:rPr lang="ru-RU" sz="14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увеличить на 1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424CF9F-51A5-4B42-A178-6EDB35DCB341}"/>
              </a:ext>
            </a:extLst>
          </p:cNvPr>
          <p:cNvCxnSpPr>
            <a:cxnSpLocks/>
          </p:cNvCxnSpPr>
          <p:nvPr/>
        </p:nvCxnSpPr>
        <p:spPr>
          <a:xfrm>
            <a:off x="3347461" y="1389902"/>
            <a:ext cx="126685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трелка: изогнутая влево 15">
            <a:extLst>
              <a:ext uri="{FF2B5EF4-FFF2-40B4-BE49-F238E27FC236}">
                <a16:creationId xmlns:a16="http://schemas.microsoft.com/office/drawing/2014/main" id="{1E3A3277-0369-4A18-BF0F-6967DEC026D4}"/>
              </a:ext>
            </a:extLst>
          </p:cNvPr>
          <p:cNvSpPr/>
          <p:nvPr/>
        </p:nvSpPr>
        <p:spPr>
          <a:xfrm rot="5400000">
            <a:off x="4520526" y="2412526"/>
            <a:ext cx="258224" cy="1117564"/>
          </a:xfrm>
          <a:prstGeom prst="curvedLeftArrow">
            <a:avLst/>
          </a:prstGeom>
          <a:solidFill>
            <a:schemeClr val="accent1">
              <a:lumMod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5A7F272-27E1-4D92-A78F-92809C76B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863728"/>
              </p:ext>
            </p:extLst>
          </p:nvPr>
        </p:nvGraphicFramePr>
        <p:xfrm>
          <a:off x="7827" y="-2"/>
          <a:ext cx="3251124" cy="1546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236">
                  <a:extLst>
                    <a:ext uri="{9D8B030D-6E8A-4147-A177-3AD203B41FA5}">
                      <a16:colId xmlns:a16="http://schemas.microsoft.com/office/drawing/2014/main" val="1178708801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1686294175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1010952156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3208224438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1808449707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2124581640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3869811303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3063493487"/>
                    </a:ext>
                  </a:extLst>
                </a:gridCol>
                <a:gridCol w="361236">
                  <a:extLst>
                    <a:ext uri="{9D8B030D-6E8A-4147-A177-3AD203B41FA5}">
                      <a16:colId xmlns:a16="http://schemas.microsoft.com/office/drawing/2014/main" val="3178175250"/>
                    </a:ext>
                  </a:extLst>
                </a:gridCol>
              </a:tblGrid>
              <a:tr h="470688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0</a:t>
                      </a:r>
                      <a:endParaRPr lang="ru-RU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sz="20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ru-RU" sz="20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ru-RU" sz="20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008924"/>
                  </a:ext>
                </a:extLst>
              </a:tr>
              <a:tr h="1075539">
                <a:tc>
                  <a:txBody>
                    <a:bodyPr/>
                    <a:lstStyle/>
                    <a:p>
                      <a:r>
                        <a:rPr lang="ru-RU" sz="900" b="1" dirty="0"/>
                        <a:t>Сотни миллионов</a:t>
                      </a:r>
                      <a:endParaRPr lang="ru-RU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900" b="1" dirty="0"/>
                        <a:t>Десятки миллионов</a:t>
                      </a:r>
                      <a:endParaRPr lang="ru-RU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900" b="1" dirty="0"/>
                        <a:t>миллионы</a:t>
                      </a:r>
                      <a:endParaRPr lang="ru-RU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05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Сотни тысяч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05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Десятки тысяч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05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тысячи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сотни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десятки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единицы</a:t>
                      </a: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433001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06E07F8-B5C1-44B0-8CAA-7417C575F634}"/>
                  </a:ext>
                </a:extLst>
              </p:cNvPr>
              <p:cNvSpPr/>
              <p:nvPr/>
            </p:nvSpPr>
            <p:spPr>
              <a:xfrm>
                <a:off x="24094" y="1473639"/>
                <a:ext cx="3291157" cy="1754326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Округлить до тысяч:</a:t>
                </a:r>
              </a:p>
              <a:p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85</a:t>
                </a:r>
                <a:r>
                  <a:rPr lang="ru-RU" u="sng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74 </a:t>
                </a:r>
                <a14:m>
                  <m:oMath xmlns:m="http://schemas.openxmlformats.org/officeDocument/2006/math">
                    <m:r>
                      <a:rPr lang="ru-RU" i="1" smtClean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854000 </a:t>
                </a:r>
              </a:p>
              <a:p>
                <a:r>
                  <a:rPr lang="ru-RU" b="1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Округлить до десятков:</a:t>
                </a:r>
              </a:p>
              <a:p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8536</a:t>
                </a:r>
                <a:r>
                  <a:rPr lang="ru-RU" u="sng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b="1" dirty="0">
                    <a:ln w="0"/>
                    <a:solidFill>
                      <a:srgbClr val="C0000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 </m:t>
                    </m:r>
                  </m:oMath>
                </a14:m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853670  </a:t>
                </a:r>
              </a:p>
              <a:p>
                <a:r>
                  <a:rPr lang="ru-RU" b="1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Округлить до сотен тысяч:</a:t>
                </a:r>
              </a:p>
              <a:p>
                <a:r>
                  <a:rPr lang="ru-RU" u="sng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3674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ru-RU" b="0" i="0" smtClean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900000  </a:t>
                </a:r>
                <a:endParaRPr lang="ru-RU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106E07F8-B5C1-44B0-8CAA-7417C575F6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4" y="1473639"/>
                <a:ext cx="3291157" cy="1754326"/>
              </a:xfrm>
              <a:prstGeom prst="rect">
                <a:avLst/>
              </a:prstGeom>
              <a:blipFill>
                <a:blip r:embed="rId3"/>
                <a:stretch>
                  <a:fillRect l="-1852" t="-2431" r="-1111" b="-555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8904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E3388D1-E9B8-45B6-86E0-DB95AB075550}"/>
              </a:ext>
            </a:extLst>
          </p:cNvPr>
          <p:cNvSpPr/>
          <p:nvPr/>
        </p:nvSpPr>
        <p:spPr>
          <a:xfrm>
            <a:off x="141287" y="653917"/>
            <a:ext cx="5562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162.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Найдите сумму удобным способом: </a:t>
            </a:r>
          </a:p>
          <a:p>
            <a:pPr marL="342900" indent="-342900" algn="just">
              <a:buFontTx/>
              <a:buAutoNum type="alphaLcParenR"/>
            </a:pP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237 + 484 + 763 = (237 + 763) + 484 =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1000 + 484 = 1484</a:t>
            </a:r>
          </a:p>
          <a:p>
            <a:pPr algn="just"/>
            <a:endParaRPr lang="ru-RU" b="1" dirty="0">
              <a:solidFill>
                <a:srgbClr val="221E1F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е) 511+777 + 223 + 89 = ( 511 + 89) + ( 777 + 223) =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600 + 1000 = 1600 </a:t>
            </a:r>
          </a:p>
        </p:txBody>
      </p:sp>
    </p:spTree>
    <p:extLst>
      <p:ext uri="{BB962C8B-B14F-4D97-AF65-F5344CB8AC3E}">
        <p14:creationId xmlns:p14="http://schemas.microsoft.com/office/powerpoint/2010/main" val="1913303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CD9BCC8-137B-48C7-A392-836832B3FF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41" t="-3446" r="1336" b="1"/>
          <a:stretch/>
        </p:blipFill>
        <p:spPr>
          <a:xfrm>
            <a:off x="0" y="446988"/>
            <a:ext cx="5562600" cy="132737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DC392D1A-AEE5-4A82-8E31-700257479DD3}"/>
                  </a:ext>
                </a:extLst>
              </p:cNvPr>
              <p:cNvSpPr/>
              <p:nvPr/>
            </p:nvSpPr>
            <p:spPr>
              <a:xfrm>
                <a:off x="141287" y="1641368"/>
                <a:ext cx="25908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30121"/>
                    </a:solidFill>
                    <a:latin typeface="Arial" panose="020B0604020202020204" pitchFamily="34" charset="0"/>
                  </a:rPr>
                  <a:t>Р = (а + 3 + а)</a:t>
                </a:r>
                <a14:m>
                  <m:oMath xmlns:m="http://schemas.openxmlformats.org/officeDocument/2006/math">
                    <m:r>
                      <a:rPr lang="ru-RU" sz="1600" b="1" i="0" smtClean="0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600" b="1" i="1" smtClean="0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 smtClean="0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endParaRPr lang="ru-RU" sz="1600" b="1" dirty="0">
                  <a:solidFill>
                    <a:srgbClr val="030121"/>
                  </a:solidFill>
                  <a:latin typeface="Arial" panose="020B0604020202020204" pitchFamily="34" charset="0"/>
                  <a:ea typeface="Cambria Math" panose="02040503050406030204" pitchFamily="18" charset="0"/>
                </a:endParaRPr>
              </a:p>
              <a:p>
                <a:r>
                  <a:rPr lang="ru-RU" sz="1600" b="1" dirty="0">
                    <a:solidFill>
                      <a:srgbClr val="03012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 а = 12,</a:t>
                </a:r>
              </a:p>
              <a:p>
                <a:r>
                  <a:rPr lang="ru-RU" sz="1600" b="1" dirty="0">
                    <a:solidFill>
                      <a:srgbClr val="03012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(12 + 3 + 12)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sz="1600" b="1" dirty="0">
                    <a:solidFill>
                      <a:srgbClr val="03012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54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ru-RU" sz="1600" b="1" dirty="0">
                    <a:solidFill>
                      <a:srgbClr val="03012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54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DC392D1A-AEE5-4A82-8E31-700257479D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" y="1641368"/>
                <a:ext cx="2590800" cy="1323439"/>
              </a:xfrm>
              <a:prstGeom prst="rect">
                <a:avLst/>
              </a:prstGeom>
              <a:blipFill>
                <a:blip r:embed="rId4"/>
                <a:stretch>
                  <a:fillRect l="-1176" t="-1382" b="-5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ECE2DDD-2E21-4F45-BCBC-45BA9F4A4DD0}"/>
              </a:ext>
            </a:extLst>
          </p:cNvPr>
          <p:cNvSpPr/>
          <p:nvPr/>
        </p:nvSpPr>
        <p:spPr>
          <a:xfrm>
            <a:off x="2732087" y="1622425"/>
            <a:ext cx="2971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0070C0"/>
                </a:solidFill>
                <a:latin typeface="Arial" panose="020B0604020202020204" pitchFamily="34" charset="0"/>
              </a:rPr>
              <a:t>Решение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:</a:t>
            </a:r>
          </a:p>
          <a:p>
            <a:r>
              <a:rPr lang="ru-RU" sz="1600" b="1" dirty="0">
                <a:solidFill>
                  <a:srgbClr val="030121"/>
                </a:solidFill>
                <a:latin typeface="Arial" panose="020B0604020202020204" pitchFamily="34" charset="0"/>
              </a:rPr>
              <a:t>Р = а – 4 + а + а + 6 </a:t>
            </a:r>
            <a:endParaRPr lang="ru-RU" sz="1600" b="1" dirty="0">
              <a:solidFill>
                <a:srgbClr val="030121"/>
              </a:solidFill>
              <a:latin typeface="Arial" panose="020B0604020202020204" pitchFamily="34" charset="0"/>
              <a:ea typeface="Cambria Math" panose="02040503050406030204" pitchFamily="18" charset="0"/>
            </a:endParaRPr>
          </a:p>
          <a:p>
            <a:r>
              <a:rPr lang="ru-RU" sz="1600" b="1" dirty="0">
                <a:solidFill>
                  <a:srgbClr val="030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а = 27,</a:t>
            </a:r>
          </a:p>
          <a:p>
            <a:r>
              <a:rPr lang="ru-RU" sz="1600" b="1" dirty="0">
                <a:solidFill>
                  <a:srgbClr val="030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= 27 – 4 + 27 + 27 + 6 = 83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1600" b="1" dirty="0">
                <a:solidFill>
                  <a:srgbClr val="030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= 83</a:t>
            </a:r>
          </a:p>
        </p:txBody>
      </p:sp>
    </p:spTree>
    <p:extLst>
      <p:ext uri="{BB962C8B-B14F-4D97-AF65-F5344CB8AC3E}">
        <p14:creationId xmlns:p14="http://schemas.microsoft.com/office/powerpoint/2010/main" val="429456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CD43698-90C3-4750-8679-9806BD22E994}"/>
              </a:ext>
            </a:extLst>
          </p:cNvPr>
          <p:cNvSpPr/>
          <p:nvPr/>
        </p:nvSpPr>
        <p:spPr>
          <a:xfrm>
            <a:off x="65087" y="387976"/>
            <a:ext cx="5562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169.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Выполните действия: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pt-BR" b="1" dirty="0">
                <a:solidFill>
                  <a:srgbClr val="221E1F"/>
                </a:solidFill>
                <a:latin typeface="Arial" panose="020B0604020202020204" pitchFamily="34" charset="0"/>
              </a:rPr>
              <a:t>2478 – 2378 + 7934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= (2478 - 2378) +7934 =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100 + 7934 = 8034 </a:t>
            </a:r>
          </a:p>
          <a:p>
            <a:pPr algn="just"/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pt-BR" b="1" dirty="0">
                <a:solidFill>
                  <a:srgbClr val="221E1F"/>
                </a:solidFill>
                <a:latin typeface="Arial" panose="020B0604020202020204" pitchFamily="34" charset="0"/>
              </a:rPr>
              <a:t> 8776 + 1111 – 1776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= (8776 - 1776) + 1111 =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7000 +1111 = 8111</a:t>
            </a:r>
            <a:r>
              <a:rPr lang="pt-BR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endParaRPr lang="pt-BR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8709 + 3576 – 1709 = (8709 – 1709 ) + 3576 =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7000 +3576 = 10576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4512 – 3924 + 3412 = (4512 + 3412) – 3924 =</a:t>
            </a:r>
          </a:p>
          <a:p>
            <a:pPr algn="just"/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7924 – 3924 = 4000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32580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4EDF59-AE52-4C79-AED1-BA3C9D98E4EE}"/>
              </a:ext>
            </a:extLst>
          </p:cNvPr>
          <p:cNvSpPr/>
          <p:nvPr/>
        </p:nvSpPr>
        <p:spPr>
          <a:xfrm>
            <a:off x="155103" y="433256"/>
            <a:ext cx="533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170.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221E1F"/>
                </a:solidFill>
                <a:latin typeface="Arial" panose="020B0604020202020204" pitchFamily="34" charset="0"/>
              </a:rPr>
              <a:t>Длина пола в комнате прямоугольной формы равна 516 см, а ширина на 145 см короче, чем длина. Найдите периметр пола комнаты. 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C958DC-CE46-4DE4-A22B-4F58973C62D8}"/>
              </a:ext>
            </a:extLst>
          </p:cNvPr>
          <p:cNvSpPr/>
          <p:nvPr/>
        </p:nvSpPr>
        <p:spPr>
          <a:xfrm>
            <a:off x="293687" y="1774825"/>
            <a:ext cx="1442289" cy="688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E27C65-E1F4-423E-9D98-DD93289B8ECA}"/>
              </a:ext>
            </a:extLst>
          </p:cNvPr>
          <p:cNvSpPr/>
          <p:nvPr/>
        </p:nvSpPr>
        <p:spPr>
          <a:xfrm>
            <a:off x="27632" y="224043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21E1F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5ACB817-6FCF-4E7D-AF45-0A3209076CCC}"/>
              </a:ext>
            </a:extLst>
          </p:cNvPr>
          <p:cNvSpPr/>
          <p:nvPr/>
        </p:nvSpPr>
        <p:spPr>
          <a:xfrm>
            <a:off x="11633" y="148685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21E1F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D097A65-9D5E-4C31-8636-FDA120000E2A}"/>
              </a:ext>
            </a:extLst>
          </p:cNvPr>
          <p:cNvSpPr/>
          <p:nvPr/>
        </p:nvSpPr>
        <p:spPr>
          <a:xfrm>
            <a:off x="1687231" y="148685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221E1F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678EDB4-A72A-4BB3-8BDF-0B1C3778D1BE}"/>
              </a:ext>
            </a:extLst>
          </p:cNvPr>
          <p:cNvSpPr/>
          <p:nvPr/>
        </p:nvSpPr>
        <p:spPr>
          <a:xfrm>
            <a:off x="1675983" y="223987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1E1F"/>
                </a:solidFill>
                <a:latin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F62C374-EB18-4AC0-9E87-FED1AE4958DF}"/>
              </a:ext>
            </a:extLst>
          </p:cNvPr>
          <p:cNvSpPr/>
          <p:nvPr/>
        </p:nvSpPr>
        <p:spPr>
          <a:xfrm>
            <a:off x="796793" y="213887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1E1F"/>
                </a:solidFill>
                <a:latin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88E25C3-FC3D-4DDA-A10D-7F0D89DFC037}"/>
              </a:ext>
            </a:extLst>
          </p:cNvPr>
          <p:cNvSpPr/>
          <p:nvPr/>
        </p:nvSpPr>
        <p:spPr>
          <a:xfrm>
            <a:off x="1459539" y="19139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1E1F"/>
                </a:solidFill>
                <a:latin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E643C30-3784-4F5B-A1B9-4889D8648D26}"/>
              </a:ext>
            </a:extLst>
          </p:cNvPr>
          <p:cNvSpPr/>
          <p:nvPr/>
        </p:nvSpPr>
        <p:spPr>
          <a:xfrm>
            <a:off x="2377201" y="1456524"/>
            <a:ext cx="27470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АВС</a:t>
            </a:r>
            <a:r>
              <a:rPr lang="en-US" b="1" dirty="0">
                <a:solidFill>
                  <a:srgbClr val="221E1F"/>
                </a:solidFill>
                <a:latin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- </a:t>
            </a:r>
            <a:r>
              <a:rPr lang="ru-RU" b="1" dirty="0" err="1">
                <a:solidFill>
                  <a:srgbClr val="221E1F"/>
                </a:solidFill>
                <a:latin typeface="Arial" panose="020B0604020202020204" pitchFamily="34" charset="0"/>
              </a:rPr>
              <a:t>прямоуг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а = 516 см</a:t>
            </a:r>
          </a:p>
          <a:p>
            <a:r>
              <a:rPr lang="en-US" b="1" dirty="0">
                <a:solidFill>
                  <a:srgbClr val="221E1F"/>
                </a:solidFill>
                <a:latin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=</a:t>
            </a:r>
            <a:r>
              <a:rPr lang="en-US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? на 145 см короче</a:t>
            </a:r>
          </a:p>
          <a:p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Р - ? см</a:t>
            </a:r>
            <a:endParaRPr lang="ru-RU" b="1" dirty="0"/>
          </a:p>
        </p:txBody>
      </p:sp>
      <p:sp>
        <p:nvSpPr>
          <p:cNvPr id="15" name="Стрелка: изогнутая вверх 14">
            <a:extLst>
              <a:ext uri="{FF2B5EF4-FFF2-40B4-BE49-F238E27FC236}">
                <a16:creationId xmlns:a16="http://schemas.microsoft.com/office/drawing/2014/main" id="{1927A7C0-3FDF-48D9-B6AE-B4A7B75AE54A}"/>
              </a:ext>
            </a:extLst>
          </p:cNvPr>
          <p:cNvSpPr/>
          <p:nvPr/>
        </p:nvSpPr>
        <p:spPr>
          <a:xfrm rot="15677885">
            <a:off x="4937037" y="1949514"/>
            <a:ext cx="374397" cy="20954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96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BC24F08-542F-41C6-9B5E-3BE6EC33124D}"/>
                  </a:ext>
                </a:extLst>
              </p:cNvPr>
              <p:cNvSpPr/>
              <p:nvPr/>
            </p:nvSpPr>
            <p:spPr>
              <a:xfrm>
                <a:off x="522288" y="471488"/>
                <a:ext cx="4684296" cy="1908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pPr marL="342900" indent="-342900">
                  <a:buAutoNum type="arabicParenR"/>
                </a:pPr>
                <a:r>
                  <a:rPr lang="ru-RU" sz="2000" b="1" dirty="0">
                    <a:latin typeface="Arial" panose="020B0604020202020204" pitchFamily="34" charset="0"/>
                  </a:rPr>
                  <a:t>516 – 145 = 371 (см )- ширина </a:t>
                </a:r>
                <a:r>
                  <a:rPr lang="en-US" sz="2000" b="1" dirty="0">
                    <a:latin typeface="Arial" panose="020B0604020202020204" pitchFamily="34" charset="0"/>
                  </a:rPr>
                  <a:t>b</a:t>
                </a:r>
              </a:p>
              <a:p>
                <a:pPr marL="342900" indent="-342900">
                  <a:buAutoNum type="arabicParenR" startAt="2"/>
                </a:pPr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( а +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)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</a:p>
              <a:p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(516 + 371)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= 887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= 1774 ( см)</a:t>
                </a:r>
              </a:p>
              <a:p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1774 см = 17 м 74 см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BC24F08-542F-41C6-9B5E-3BE6EC3312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88" y="471488"/>
                <a:ext cx="4684296" cy="1908215"/>
              </a:xfrm>
              <a:prstGeom prst="rect">
                <a:avLst/>
              </a:prstGeom>
              <a:blipFill>
                <a:blip r:embed="rId3"/>
                <a:stretch>
                  <a:fillRect l="-1432" t="-1597" b="-51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713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ПОВТОРЕНИЕ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4E18D92-6EC5-4F9A-9D87-A240CEE2440B}"/>
                  </a:ext>
                </a:extLst>
              </p:cNvPr>
              <p:cNvSpPr/>
              <p:nvPr/>
            </p:nvSpPr>
            <p:spPr>
              <a:xfrm>
                <a:off x="141287" y="470266"/>
                <a:ext cx="5410200" cy="24006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172.</a:t>
                </a:r>
                <a:r>
                  <a:rPr lang="ru-RU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Найдите значение выражения. </a:t>
                </a:r>
              </a:p>
              <a:p>
                <a:pPr marL="342900" indent="-342900" algn="just">
                  <a:buAutoNum type="alphaLcParenR"/>
                </a:pPr>
                <a:r>
                  <a:rPr lang="en-US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(39 – 6</a:t>
                </a:r>
                <a:r>
                  <a:rPr lang="en-US" sz="2400" i="1" dirty="0">
                    <a:solidFill>
                      <a:srgbClr val="221E1F"/>
                    </a:solidFill>
                    <a:latin typeface="Times New Roman" panose="02020603050405020304" pitchFamily="18" charset="0"/>
                  </a:rPr>
                  <a:t>b</a:t>
                </a:r>
                <a:r>
                  <a:rPr lang="en-US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) + (19</a:t>
                </a:r>
                <a:r>
                  <a:rPr lang="en-US" sz="2400" i="1" dirty="0">
                    <a:solidFill>
                      <a:srgbClr val="221E1F"/>
                    </a:solidFill>
                    <a:latin typeface="Times New Roman" panose="02020603050405020304" pitchFamily="18" charset="0"/>
                  </a:rPr>
                  <a:t>b </a:t>
                </a:r>
                <a:r>
                  <a:rPr lang="en-US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– 18), </a:t>
                </a:r>
                <a:r>
                  <a:rPr lang="ru-RU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при </a:t>
                </a:r>
                <a:r>
                  <a:rPr lang="en-US" sz="2400" i="1" dirty="0">
                    <a:solidFill>
                      <a:srgbClr val="221E1F"/>
                    </a:solidFill>
                    <a:latin typeface="Times New Roman" panose="02020603050405020304" pitchFamily="18" charset="0"/>
                  </a:rPr>
                  <a:t>b </a:t>
                </a:r>
                <a:r>
                  <a:rPr lang="en-US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= 1; 2</a:t>
                </a:r>
                <a:endParaRPr lang="ru-RU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при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 = 1 </a:t>
                </a:r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,(39- 6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1) + ( 19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 – 18) =</a:t>
                </a: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(39 - 6) + (19 - 18) = 33 + 1 = 34</a:t>
                </a:r>
              </a:p>
              <a:p>
                <a:pPr algn="just"/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при 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 =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,(39- 6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2) + ( 19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301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– 18) =</a:t>
                </a:r>
              </a:p>
              <a:p>
                <a:pPr algn="just"/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(39 - 12) + (38 - 18) = 27 + 20 = 47</a:t>
                </a:r>
                <a:endParaRPr lang="ru-RU" b="1" dirty="0"/>
              </a:p>
              <a:p>
                <a:pPr algn="just"/>
                <a:endParaRPr lang="ru-RU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34E18D92-6EC5-4F9A-9D87-A240CEE244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" y="470266"/>
                <a:ext cx="5410200" cy="2400657"/>
              </a:xfrm>
              <a:prstGeom prst="rect">
                <a:avLst/>
              </a:prstGeom>
              <a:blipFill>
                <a:blip r:embed="rId3"/>
                <a:stretch>
                  <a:fillRect l="-901" t="-1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9907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15009</TotalTime>
  <Words>958</Words>
  <Application>Microsoft Office PowerPoint</Application>
  <PresentationFormat>Произвольный</PresentationFormat>
  <Paragraphs>158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САМОСТОЯТЕЛЬНОЙ РАБОТЫ</vt:lpstr>
      <vt:lpstr>                                             ОКРУГЛЕНИЕ</vt:lpstr>
      <vt:lpstr>ЗАДАЧИ НА ПОВТОРЕНИЕ</vt:lpstr>
      <vt:lpstr>ЗАДАЧИ НА ПОВТОРЕНИЕ</vt:lpstr>
      <vt:lpstr>ЗАДАЧИ НА ПОВТОРЕНИЕ</vt:lpstr>
      <vt:lpstr>ЗАДАЧИ НА ПОВТОРЕНИЕ</vt:lpstr>
      <vt:lpstr>ЗАДАЧИ НА ПОВТОРЕНИЕ</vt:lpstr>
      <vt:lpstr>ЗАДАЧИ НА ПОВТОРЕНИЕ</vt:lpstr>
      <vt:lpstr>ЗАДАЧИ НА ПОВТОРЕНИЕ</vt:lpstr>
      <vt:lpstr>ЗАДАЧИ НА ПОВТОРЕНИЕ</vt:lpstr>
      <vt:lpstr>Презентация PowerPoint</vt:lpstr>
      <vt:lpstr>Презентация PowerPoint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1116</cp:revision>
  <dcterms:created xsi:type="dcterms:W3CDTF">2020-04-09T07:32:19Z</dcterms:created>
  <dcterms:modified xsi:type="dcterms:W3CDTF">2020-09-28T06:52:49Z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