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Default Extension="vml" ContentType="application/vnd.openxmlformats-officedocument.vmlDrawing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431" r:id="rId2"/>
    <p:sldId id="1026" r:id="rId3"/>
    <p:sldId id="1069" r:id="rId4"/>
    <p:sldId id="1070" r:id="rId5"/>
    <p:sldId id="1071" r:id="rId6"/>
    <p:sldId id="1051" r:id="rId7"/>
    <p:sldId id="1072" r:id="rId8"/>
    <p:sldId id="1073" r:id="rId9"/>
    <p:sldId id="1074" r:id="rId10"/>
    <p:sldId id="1057" r:id="rId11"/>
    <p:sldId id="1121" r:id="rId12"/>
    <p:sldId id="1123" r:id="rId13"/>
    <p:sldId id="1125" r:id="rId14"/>
    <p:sldId id="1075" r:id="rId15"/>
    <p:sldId id="1076" r:id="rId16"/>
    <p:sldId id="1077" r:id="rId17"/>
    <p:sldId id="1078" r:id="rId18"/>
    <p:sldId id="1079" r:id="rId19"/>
    <p:sldId id="1080" r:id="rId20"/>
    <p:sldId id="1081" r:id="rId21"/>
    <p:sldId id="1082" r:id="rId22"/>
    <p:sldId id="1083" r:id="rId23"/>
    <p:sldId id="1084" r:id="rId24"/>
    <p:sldId id="1097" r:id="rId25"/>
    <p:sldId id="1098" r:id="rId26"/>
    <p:sldId id="1101" r:id="rId27"/>
    <p:sldId id="1099" r:id="rId28"/>
    <p:sldId id="1127" r:id="rId29"/>
    <p:sldId id="1103" r:id="rId30"/>
    <p:sldId id="1104" r:id="rId31"/>
    <p:sldId id="1105" r:id="rId32"/>
    <p:sldId id="1106" r:id="rId33"/>
    <p:sldId id="1107" r:id="rId34"/>
    <p:sldId id="1108" r:id="rId35"/>
    <p:sldId id="1109" r:id="rId36"/>
    <p:sldId id="1113" r:id="rId37"/>
    <p:sldId id="1114" r:id="rId38"/>
    <p:sldId id="1115" r:id="rId39"/>
    <p:sldId id="1117" r:id="rId40"/>
    <p:sldId id="1100" r:id="rId41"/>
    <p:sldId id="1119" r:id="rId42"/>
    <p:sldId id="627" r:id="rId43"/>
  </p:sldIdLst>
  <p:sldSz cx="12192000" cy="6858000"/>
  <p:notesSz cx="6858000" cy="9144000"/>
  <p:custDataLst>
    <p:tags r:id="rId4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031" autoAdjust="0"/>
    <p:restoredTop sz="86389" autoAdjust="0"/>
  </p:normalViewPr>
  <p:slideViewPr>
    <p:cSldViewPr>
      <p:cViewPr varScale="1">
        <p:scale>
          <a:sx n="98" d="100"/>
          <a:sy n="98" d="100"/>
        </p:scale>
        <p:origin x="-108" y="-4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788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1E6EB0-E238-4486-A391-50C1BBCD34B2}" type="doc">
      <dgm:prSet loTypeId="urn:microsoft.com/office/officeart/2005/8/layout/hList7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E58CE80-1D6E-419B-9D3F-972B760D2890}">
      <dgm:prSet/>
      <dgm:spPr/>
      <dgm:t>
        <a:bodyPr/>
        <a:lstStyle/>
        <a:p>
          <a:r>
            <a:rPr lang="ru-RU" b="1" dirty="0" err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Амориты</a:t>
          </a:r>
          <a:endParaRPr lang="ru-RU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7F15576B-6239-4DCD-BAFC-A1E40CBC399E}" type="parTrans" cxnId="{ECB18D27-BA61-4911-8170-C1A786592C2A}">
      <dgm:prSet/>
      <dgm:spPr/>
      <dgm:t>
        <a:bodyPr/>
        <a:lstStyle/>
        <a:p>
          <a:endParaRPr lang="ru-RU"/>
        </a:p>
      </dgm:t>
    </dgm:pt>
    <dgm:pt modelId="{604F63FA-D544-4BAD-8BDC-19F72A7D730D}" type="sibTrans" cxnId="{ECB18D27-BA61-4911-8170-C1A786592C2A}">
      <dgm:prSet/>
      <dgm:spPr/>
      <dgm:t>
        <a:bodyPr/>
        <a:lstStyle/>
        <a:p>
          <a:endParaRPr lang="ru-RU"/>
        </a:p>
      </dgm:t>
    </dgm:pt>
    <dgm:pt modelId="{D79E7BCC-CA88-412F-B35C-8D7E6E20CD8D}">
      <dgm:prSet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Шумеры</a:t>
          </a:r>
          <a:endParaRPr lang="ru-RU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A8C04E4C-E2BF-4DDA-84DF-E06A44BFEAE8}" type="parTrans" cxnId="{837CE93D-DFC0-4903-88B2-308C4D8583E0}">
      <dgm:prSet/>
      <dgm:spPr/>
      <dgm:t>
        <a:bodyPr/>
        <a:lstStyle/>
        <a:p>
          <a:endParaRPr lang="ru-RU"/>
        </a:p>
      </dgm:t>
    </dgm:pt>
    <dgm:pt modelId="{31B580DB-F151-4F3A-840D-AA66225AACA5}" type="sibTrans" cxnId="{837CE93D-DFC0-4903-88B2-308C4D8583E0}">
      <dgm:prSet/>
      <dgm:spPr/>
      <dgm:t>
        <a:bodyPr/>
        <a:lstStyle/>
        <a:p>
          <a:endParaRPr lang="ru-RU"/>
        </a:p>
      </dgm:t>
    </dgm:pt>
    <dgm:pt modelId="{8793DFB5-10A2-4C78-A566-F16B6C2B6801}">
      <dgm:prSet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Аккадцы</a:t>
          </a:r>
          <a:endParaRPr lang="ru-RU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D8F4C70C-17EC-4418-B4C7-BE263FB0EEF1}" type="parTrans" cxnId="{2C3936E4-4F59-4075-9C6C-8D7FEEB1DE91}">
      <dgm:prSet/>
      <dgm:spPr/>
      <dgm:t>
        <a:bodyPr/>
        <a:lstStyle/>
        <a:p>
          <a:endParaRPr lang="ru-RU"/>
        </a:p>
      </dgm:t>
    </dgm:pt>
    <dgm:pt modelId="{153DA865-FCF3-4279-90B5-E02DA68F460E}" type="sibTrans" cxnId="{2C3936E4-4F59-4075-9C6C-8D7FEEB1DE91}">
      <dgm:prSet/>
      <dgm:spPr/>
      <dgm:t>
        <a:bodyPr/>
        <a:lstStyle/>
        <a:p>
          <a:endParaRPr lang="ru-RU"/>
        </a:p>
      </dgm:t>
    </dgm:pt>
    <dgm:pt modelId="{38FC7C36-35C0-4145-90C3-D14AED9847D9}">
      <dgm:prSet custT="1"/>
      <dgm:spPr/>
      <dgm:t>
        <a:bodyPr/>
        <a:lstStyle/>
        <a:p>
          <a:r>
            <a:rPr lang="ru-RU" sz="4000" b="1" dirty="0" err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Амореи</a:t>
          </a:r>
          <a:endParaRPr lang="ru-RU" sz="40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433E2096-FB75-4F7B-A44B-C719C2F7C95C}" type="parTrans" cxnId="{59CD205A-132D-4F4E-9D09-19762A296E9C}">
      <dgm:prSet/>
      <dgm:spPr/>
      <dgm:t>
        <a:bodyPr/>
        <a:lstStyle/>
        <a:p>
          <a:endParaRPr lang="ru-RU"/>
        </a:p>
      </dgm:t>
    </dgm:pt>
    <dgm:pt modelId="{2A1D8706-70AE-4BA5-9A23-786944D9450C}" type="sibTrans" cxnId="{59CD205A-132D-4F4E-9D09-19762A296E9C}">
      <dgm:prSet/>
      <dgm:spPr/>
      <dgm:t>
        <a:bodyPr/>
        <a:lstStyle/>
        <a:p>
          <a:endParaRPr lang="ru-RU"/>
        </a:p>
      </dgm:t>
    </dgm:pt>
    <dgm:pt modelId="{AF8CDCDA-9605-42AC-BF72-4CCEC3050500}" type="pres">
      <dgm:prSet presAssocID="{A11E6EB0-E238-4486-A391-50C1BBCD34B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305432B-8F8E-47F8-87A1-6E0078883084}" type="pres">
      <dgm:prSet presAssocID="{A11E6EB0-E238-4486-A391-50C1BBCD34B2}" presName="fgShape" presStyleLbl="fgShp" presStyleIdx="0" presStyleCnt="1" custScaleY="161215" custLinFactY="11210" custLinFactNeighborX="722" custLinFactNeighborY="100000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</dgm:pt>
    <dgm:pt modelId="{681DB075-73F6-42FF-9120-AC544A2EAC9B}" type="pres">
      <dgm:prSet presAssocID="{A11E6EB0-E238-4486-A391-50C1BBCD34B2}" presName="linComp" presStyleCnt="0"/>
      <dgm:spPr/>
    </dgm:pt>
    <dgm:pt modelId="{AE92EE9E-DEF7-49A9-86BD-301E6E96094E}" type="pres">
      <dgm:prSet presAssocID="{D79E7BCC-CA88-412F-B35C-8D7E6E20CD8D}" presName="compNode" presStyleCnt="0"/>
      <dgm:spPr/>
    </dgm:pt>
    <dgm:pt modelId="{21E9DE36-5519-4E8C-8B92-D34C45EEDFFD}" type="pres">
      <dgm:prSet presAssocID="{D79E7BCC-CA88-412F-B35C-8D7E6E20CD8D}" presName="bkgdShape" presStyleLbl="node1" presStyleIdx="0" presStyleCnt="4"/>
      <dgm:spPr/>
      <dgm:t>
        <a:bodyPr/>
        <a:lstStyle/>
        <a:p>
          <a:endParaRPr lang="ru-RU"/>
        </a:p>
      </dgm:t>
    </dgm:pt>
    <dgm:pt modelId="{42F212C3-6D5C-4AD7-88F8-5A48F68774EA}" type="pres">
      <dgm:prSet presAssocID="{D79E7BCC-CA88-412F-B35C-8D7E6E20CD8D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C8B52A-C965-414C-8EB0-C3B0B157DDD3}" type="pres">
      <dgm:prSet presAssocID="{D79E7BCC-CA88-412F-B35C-8D7E6E20CD8D}" presName="invisiNode" presStyleLbl="node1" presStyleIdx="0" presStyleCnt="4"/>
      <dgm:spPr/>
    </dgm:pt>
    <dgm:pt modelId="{294E821E-66B5-423C-8DB0-B033F5F66C3C}" type="pres">
      <dgm:prSet presAssocID="{D79E7BCC-CA88-412F-B35C-8D7E6E20CD8D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91F83EE-3B3B-4DF1-9600-CA1FC54F3580}" type="pres">
      <dgm:prSet presAssocID="{31B580DB-F151-4F3A-840D-AA66225AACA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F663381-D90C-457E-8369-E16566C4BE92}" type="pres">
      <dgm:prSet presAssocID="{CE58CE80-1D6E-419B-9D3F-972B760D2890}" presName="compNode" presStyleCnt="0"/>
      <dgm:spPr/>
    </dgm:pt>
    <dgm:pt modelId="{7D6F7AF1-560B-4E0D-AE40-BFC0334B07EF}" type="pres">
      <dgm:prSet presAssocID="{CE58CE80-1D6E-419B-9D3F-972B760D2890}" presName="bkgdShape" presStyleLbl="node1" presStyleIdx="1" presStyleCnt="4"/>
      <dgm:spPr/>
      <dgm:t>
        <a:bodyPr/>
        <a:lstStyle/>
        <a:p>
          <a:endParaRPr lang="ru-RU"/>
        </a:p>
      </dgm:t>
    </dgm:pt>
    <dgm:pt modelId="{7D1FB528-B786-4BE1-80B2-EDCC90B8F849}" type="pres">
      <dgm:prSet presAssocID="{CE58CE80-1D6E-419B-9D3F-972B760D2890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8B5EA3-5D90-493E-8073-F56C3AE22462}" type="pres">
      <dgm:prSet presAssocID="{CE58CE80-1D6E-419B-9D3F-972B760D2890}" presName="invisiNode" presStyleLbl="node1" presStyleIdx="1" presStyleCnt="4"/>
      <dgm:spPr/>
    </dgm:pt>
    <dgm:pt modelId="{AF4B8679-0C2A-487A-AF32-9A5A570024D4}" type="pres">
      <dgm:prSet presAssocID="{CE58CE80-1D6E-419B-9D3F-972B760D2890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AFCE8A6-8507-45B1-898A-574BC5049974}" type="pres">
      <dgm:prSet presAssocID="{604F63FA-D544-4BAD-8BDC-19F72A7D730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108A510-83B4-4F31-B962-550591750E4C}" type="pres">
      <dgm:prSet presAssocID="{8793DFB5-10A2-4C78-A566-F16B6C2B6801}" presName="compNode" presStyleCnt="0"/>
      <dgm:spPr/>
    </dgm:pt>
    <dgm:pt modelId="{E45F3946-2C46-4D11-857E-5507D8D6B937}" type="pres">
      <dgm:prSet presAssocID="{8793DFB5-10A2-4C78-A566-F16B6C2B6801}" presName="bkgdShape" presStyleLbl="node1" presStyleIdx="2" presStyleCnt="4"/>
      <dgm:spPr/>
      <dgm:t>
        <a:bodyPr/>
        <a:lstStyle/>
        <a:p>
          <a:endParaRPr lang="ru-RU"/>
        </a:p>
      </dgm:t>
    </dgm:pt>
    <dgm:pt modelId="{39BF17F4-50FA-477E-9B31-2929E67C1F5B}" type="pres">
      <dgm:prSet presAssocID="{8793DFB5-10A2-4C78-A566-F16B6C2B6801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B1F706-67A7-49D2-A168-B2E751018CFC}" type="pres">
      <dgm:prSet presAssocID="{8793DFB5-10A2-4C78-A566-F16B6C2B6801}" presName="invisiNode" presStyleLbl="node1" presStyleIdx="2" presStyleCnt="4"/>
      <dgm:spPr/>
    </dgm:pt>
    <dgm:pt modelId="{D0460C22-150B-4E6D-9A6E-C181E908BC34}" type="pres">
      <dgm:prSet presAssocID="{8793DFB5-10A2-4C78-A566-F16B6C2B6801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984CFBC0-93C6-40BE-A18D-4406319D5AB0}" type="pres">
      <dgm:prSet presAssocID="{153DA865-FCF3-4279-90B5-E02DA68F460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A2F8D08-D8C7-4F27-98AD-A7C8405DC903}" type="pres">
      <dgm:prSet presAssocID="{38FC7C36-35C0-4145-90C3-D14AED9847D9}" presName="compNode" presStyleCnt="0"/>
      <dgm:spPr/>
    </dgm:pt>
    <dgm:pt modelId="{BAB5C7AB-B6D5-4FDC-BF96-0E3E5D40DDB7}" type="pres">
      <dgm:prSet presAssocID="{38FC7C36-35C0-4145-90C3-D14AED9847D9}" presName="bkgdShape" presStyleLbl="node1" presStyleIdx="3" presStyleCnt="4"/>
      <dgm:spPr/>
      <dgm:t>
        <a:bodyPr/>
        <a:lstStyle/>
        <a:p>
          <a:endParaRPr lang="ru-RU"/>
        </a:p>
      </dgm:t>
    </dgm:pt>
    <dgm:pt modelId="{ED72B034-52B2-4081-8F30-3F65DF13D4B3}" type="pres">
      <dgm:prSet presAssocID="{38FC7C36-35C0-4145-90C3-D14AED9847D9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DD2A36-12BE-4446-8C94-E4434248C777}" type="pres">
      <dgm:prSet presAssocID="{38FC7C36-35C0-4145-90C3-D14AED9847D9}" presName="invisiNode" presStyleLbl="node1" presStyleIdx="3" presStyleCnt="4"/>
      <dgm:spPr/>
    </dgm:pt>
    <dgm:pt modelId="{7812C4A6-2924-4D4A-9878-0F5485F4370E}" type="pres">
      <dgm:prSet presAssocID="{38FC7C36-35C0-4145-90C3-D14AED9847D9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ECB18D27-BA61-4911-8170-C1A786592C2A}" srcId="{A11E6EB0-E238-4486-A391-50C1BBCD34B2}" destId="{CE58CE80-1D6E-419B-9D3F-972B760D2890}" srcOrd="1" destOrd="0" parTransId="{7F15576B-6239-4DCD-BAFC-A1E40CBC399E}" sibTransId="{604F63FA-D544-4BAD-8BDC-19F72A7D730D}"/>
    <dgm:cxn modelId="{1A7530A2-1DF3-490B-A058-9AB03AF35CDC}" type="presOf" srcId="{31B580DB-F151-4F3A-840D-AA66225AACA5}" destId="{A91F83EE-3B3B-4DF1-9600-CA1FC54F3580}" srcOrd="0" destOrd="0" presId="urn:microsoft.com/office/officeart/2005/8/layout/hList7"/>
    <dgm:cxn modelId="{4AB4024A-16EB-49E7-B7FD-ABD54DAEBB03}" type="presOf" srcId="{38FC7C36-35C0-4145-90C3-D14AED9847D9}" destId="{ED72B034-52B2-4081-8F30-3F65DF13D4B3}" srcOrd="1" destOrd="0" presId="urn:microsoft.com/office/officeart/2005/8/layout/hList7"/>
    <dgm:cxn modelId="{201CDFF9-1E77-467C-A079-51A0ACAEEA1D}" type="presOf" srcId="{D79E7BCC-CA88-412F-B35C-8D7E6E20CD8D}" destId="{42F212C3-6D5C-4AD7-88F8-5A48F68774EA}" srcOrd="1" destOrd="0" presId="urn:microsoft.com/office/officeart/2005/8/layout/hList7"/>
    <dgm:cxn modelId="{F4162C97-E932-4A29-A67A-9012BDC2A8DE}" type="presOf" srcId="{38FC7C36-35C0-4145-90C3-D14AED9847D9}" destId="{BAB5C7AB-B6D5-4FDC-BF96-0E3E5D40DDB7}" srcOrd="0" destOrd="0" presId="urn:microsoft.com/office/officeart/2005/8/layout/hList7"/>
    <dgm:cxn modelId="{6B311CB8-38B6-4B5A-B569-9E9D856F13E7}" type="presOf" srcId="{8793DFB5-10A2-4C78-A566-F16B6C2B6801}" destId="{E45F3946-2C46-4D11-857E-5507D8D6B937}" srcOrd="0" destOrd="0" presId="urn:microsoft.com/office/officeart/2005/8/layout/hList7"/>
    <dgm:cxn modelId="{C199C5A8-3F54-432C-82F8-E0611CDCD9B3}" type="presOf" srcId="{A11E6EB0-E238-4486-A391-50C1BBCD34B2}" destId="{AF8CDCDA-9605-42AC-BF72-4CCEC3050500}" srcOrd="0" destOrd="0" presId="urn:microsoft.com/office/officeart/2005/8/layout/hList7"/>
    <dgm:cxn modelId="{677A8751-8AF0-49C6-8A69-B33CBBEA928B}" type="presOf" srcId="{153DA865-FCF3-4279-90B5-E02DA68F460E}" destId="{984CFBC0-93C6-40BE-A18D-4406319D5AB0}" srcOrd="0" destOrd="0" presId="urn:microsoft.com/office/officeart/2005/8/layout/hList7"/>
    <dgm:cxn modelId="{59CD205A-132D-4F4E-9D09-19762A296E9C}" srcId="{A11E6EB0-E238-4486-A391-50C1BBCD34B2}" destId="{38FC7C36-35C0-4145-90C3-D14AED9847D9}" srcOrd="3" destOrd="0" parTransId="{433E2096-FB75-4F7B-A44B-C719C2F7C95C}" sibTransId="{2A1D8706-70AE-4BA5-9A23-786944D9450C}"/>
    <dgm:cxn modelId="{D79B9E34-9603-4AB5-A53D-FF92B231DDAB}" type="presOf" srcId="{604F63FA-D544-4BAD-8BDC-19F72A7D730D}" destId="{7AFCE8A6-8507-45B1-898A-574BC5049974}" srcOrd="0" destOrd="0" presId="urn:microsoft.com/office/officeart/2005/8/layout/hList7"/>
    <dgm:cxn modelId="{A250B03F-ACF8-4EA2-AAFA-183201C34771}" type="presOf" srcId="{D79E7BCC-CA88-412F-B35C-8D7E6E20CD8D}" destId="{21E9DE36-5519-4E8C-8B92-D34C45EEDFFD}" srcOrd="0" destOrd="0" presId="urn:microsoft.com/office/officeart/2005/8/layout/hList7"/>
    <dgm:cxn modelId="{2C0E1680-5A07-4322-9F0C-DDC906F9764E}" type="presOf" srcId="{CE58CE80-1D6E-419B-9D3F-972B760D2890}" destId="{7D6F7AF1-560B-4E0D-AE40-BFC0334B07EF}" srcOrd="0" destOrd="0" presId="urn:microsoft.com/office/officeart/2005/8/layout/hList7"/>
    <dgm:cxn modelId="{9C080ED0-CB5C-4DBF-8137-A98AB91D3BB0}" type="presOf" srcId="{8793DFB5-10A2-4C78-A566-F16B6C2B6801}" destId="{39BF17F4-50FA-477E-9B31-2929E67C1F5B}" srcOrd="1" destOrd="0" presId="urn:microsoft.com/office/officeart/2005/8/layout/hList7"/>
    <dgm:cxn modelId="{837CE93D-DFC0-4903-88B2-308C4D8583E0}" srcId="{A11E6EB0-E238-4486-A391-50C1BBCD34B2}" destId="{D79E7BCC-CA88-412F-B35C-8D7E6E20CD8D}" srcOrd="0" destOrd="0" parTransId="{A8C04E4C-E2BF-4DDA-84DF-E06A44BFEAE8}" sibTransId="{31B580DB-F151-4F3A-840D-AA66225AACA5}"/>
    <dgm:cxn modelId="{2C3936E4-4F59-4075-9C6C-8D7FEEB1DE91}" srcId="{A11E6EB0-E238-4486-A391-50C1BBCD34B2}" destId="{8793DFB5-10A2-4C78-A566-F16B6C2B6801}" srcOrd="2" destOrd="0" parTransId="{D8F4C70C-17EC-4418-B4C7-BE263FB0EEF1}" sibTransId="{153DA865-FCF3-4279-90B5-E02DA68F460E}"/>
    <dgm:cxn modelId="{D56D424E-A1A9-4FD3-936E-4A8B209EB3CF}" type="presOf" srcId="{CE58CE80-1D6E-419B-9D3F-972B760D2890}" destId="{7D1FB528-B786-4BE1-80B2-EDCC90B8F849}" srcOrd="1" destOrd="0" presId="urn:microsoft.com/office/officeart/2005/8/layout/hList7"/>
    <dgm:cxn modelId="{C2C27E65-11BE-4572-AA88-DEE226C82AA8}" type="presParOf" srcId="{AF8CDCDA-9605-42AC-BF72-4CCEC3050500}" destId="{3305432B-8F8E-47F8-87A1-6E0078883084}" srcOrd="0" destOrd="0" presId="urn:microsoft.com/office/officeart/2005/8/layout/hList7"/>
    <dgm:cxn modelId="{AB3CDDA5-C3B7-4EB4-9474-11BAAC5E9EEA}" type="presParOf" srcId="{AF8CDCDA-9605-42AC-BF72-4CCEC3050500}" destId="{681DB075-73F6-42FF-9120-AC544A2EAC9B}" srcOrd="1" destOrd="0" presId="urn:microsoft.com/office/officeart/2005/8/layout/hList7"/>
    <dgm:cxn modelId="{1911F0C0-38DC-4FC6-A244-82ACF25353D2}" type="presParOf" srcId="{681DB075-73F6-42FF-9120-AC544A2EAC9B}" destId="{AE92EE9E-DEF7-49A9-86BD-301E6E96094E}" srcOrd="0" destOrd="0" presId="urn:microsoft.com/office/officeart/2005/8/layout/hList7"/>
    <dgm:cxn modelId="{23D4D6DC-F7F0-4AFE-A5BC-F6F3A1F8DFD7}" type="presParOf" srcId="{AE92EE9E-DEF7-49A9-86BD-301E6E96094E}" destId="{21E9DE36-5519-4E8C-8B92-D34C45EEDFFD}" srcOrd="0" destOrd="0" presId="urn:microsoft.com/office/officeart/2005/8/layout/hList7"/>
    <dgm:cxn modelId="{6864CB41-302E-400C-A582-BC84CE89FB06}" type="presParOf" srcId="{AE92EE9E-DEF7-49A9-86BD-301E6E96094E}" destId="{42F212C3-6D5C-4AD7-88F8-5A48F68774EA}" srcOrd="1" destOrd="0" presId="urn:microsoft.com/office/officeart/2005/8/layout/hList7"/>
    <dgm:cxn modelId="{20AA9863-2397-4CCD-9A6A-EE4C0A9C5451}" type="presParOf" srcId="{AE92EE9E-DEF7-49A9-86BD-301E6E96094E}" destId="{83C8B52A-C965-414C-8EB0-C3B0B157DDD3}" srcOrd="2" destOrd="0" presId="urn:microsoft.com/office/officeart/2005/8/layout/hList7"/>
    <dgm:cxn modelId="{E5DA743A-816B-4998-A86E-891DC18BA8AA}" type="presParOf" srcId="{AE92EE9E-DEF7-49A9-86BD-301E6E96094E}" destId="{294E821E-66B5-423C-8DB0-B033F5F66C3C}" srcOrd="3" destOrd="0" presId="urn:microsoft.com/office/officeart/2005/8/layout/hList7"/>
    <dgm:cxn modelId="{AF90CA27-656E-4010-83F5-D7C5F2FFACD7}" type="presParOf" srcId="{681DB075-73F6-42FF-9120-AC544A2EAC9B}" destId="{A91F83EE-3B3B-4DF1-9600-CA1FC54F3580}" srcOrd="1" destOrd="0" presId="urn:microsoft.com/office/officeart/2005/8/layout/hList7"/>
    <dgm:cxn modelId="{C223E47B-12E7-4E45-AE9C-C8130604B0EF}" type="presParOf" srcId="{681DB075-73F6-42FF-9120-AC544A2EAC9B}" destId="{AF663381-D90C-457E-8369-E16566C4BE92}" srcOrd="2" destOrd="0" presId="urn:microsoft.com/office/officeart/2005/8/layout/hList7"/>
    <dgm:cxn modelId="{6EDA6E21-0909-49B7-A170-02DCF8B86B15}" type="presParOf" srcId="{AF663381-D90C-457E-8369-E16566C4BE92}" destId="{7D6F7AF1-560B-4E0D-AE40-BFC0334B07EF}" srcOrd="0" destOrd="0" presId="urn:microsoft.com/office/officeart/2005/8/layout/hList7"/>
    <dgm:cxn modelId="{C7AB0CE9-D60B-4289-8F5F-323D1E5D904C}" type="presParOf" srcId="{AF663381-D90C-457E-8369-E16566C4BE92}" destId="{7D1FB528-B786-4BE1-80B2-EDCC90B8F849}" srcOrd="1" destOrd="0" presId="urn:microsoft.com/office/officeart/2005/8/layout/hList7"/>
    <dgm:cxn modelId="{BFB4C386-3065-48B7-B6C0-0C3504F00E28}" type="presParOf" srcId="{AF663381-D90C-457E-8369-E16566C4BE92}" destId="{3F8B5EA3-5D90-493E-8073-F56C3AE22462}" srcOrd="2" destOrd="0" presId="urn:microsoft.com/office/officeart/2005/8/layout/hList7"/>
    <dgm:cxn modelId="{629F0672-16E4-4F9D-8F84-DBC8047063C3}" type="presParOf" srcId="{AF663381-D90C-457E-8369-E16566C4BE92}" destId="{AF4B8679-0C2A-487A-AF32-9A5A570024D4}" srcOrd="3" destOrd="0" presId="urn:microsoft.com/office/officeart/2005/8/layout/hList7"/>
    <dgm:cxn modelId="{76D947AB-7CE0-42D4-B41C-8B5C9CFC28FD}" type="presParOf" srcId="{681DB075-73F6-42FF-9120-AC544A2EAC9B}" destId="{7AFCE8A6-8507-45B1-898A-574BC5049974}" srcOrd="3" destOrd="0" presId="urn:microsoft.com/office/officeart/2005/8/layout/hList7"/>
    <dgm:cxn modelId="{F13B9FE7-96A5-4CF0-B8FC-6C5B7EF2A69E}" type="presParOf" srcId="{681DB075-73F6-42FF-9120-AC544A2EAC9B}" destId="{5108A510-83B4-4F31-B962-550591750E4C}" srcOrd="4" destOrd="0" presId="urn:microsoft.com/office/officeart/2005/8/layout/hList7"/>
    <dgm:cxn modelId="{2593F70D-0333-43FB-8CB2-B3F3F317B0F7}" type="presParOf" srcId="{5108A510-83B4-4F31-B962-550591750E4C}" destId="{E45F3946-2C46-4D11-857E-5507D8D6B937}" srcOrd="0" destOrd="0" presId="urn:microsoft.com/office/officeart/2005/8/layout/hList7"/>
    <dgm:cxn modelId="{B3D5B2B2-FA9B-4E55-8EF9-F10642325485}" type="presParOf" srcId="{5108A510-83B4-4F31-B962-550591750E4C}" destId="{39BF17F4-50FA-477E-9B31-2929E67C1F5B}" srcOrd="1" destOrd="0" presId="urn:microsoft.com/office/officeart/2005/8/layout/hList7"/>
    <dgm:cxn modelId="{975A2F4F-BA3B-46C5-904C-35C23B092FF5}" type="presParOf" srcId="{5108A510-83B4-4F31-B962-550591750E4C}" destId="{F5B1F706-67A7-49D2-A168-B2E751018CFC}" srcOrd="2" destOrd="0" presId="urn:microsoft.com/office/officeart/2005/8/layout/hList7"/>
    <dgm:cxn modelId="{ACE5688A-93AE-4FD7-98B6-24EBEFD5ECB3}" type="presParOf" srcId="{5108A510-83B4-4F31-B962-550591750E4C}" destId="{D0460C22-150B-4E6D-9A6E-C181E908BC34}" srcOrd="3" destOrd="0" presId="urn:microsoft.com/office/officeart/2005/8/layout/hList7"/>
    <dgm:cxn modelId="{19AF3837-26E6-4AC8-95AC-20ECDF00A27B}" type="presParOf" srcId="{681DB075-73F6-42FF-9120-AC544A2EAC9B}" destId="{984CFBC0-93C6-40BE-A18D-4406319D5AB0}" srcOrd="5" destOrd="0" presId="urn:microsoft.com/office/officeart/2005/8/layout/hList7"/>
    <dgm:cxn modelId="{982B4420-9DF2-4FC5-A934-3A4D45C5C0FA}" type="presParOf" srcId="{681DB075-73F6-42FF-9120-AC544A2EAC9B}" destId="{5A2F8D08-D8C7-4F27-98AD-A7C8405DC903}" srcOrd="6" destOrd="0" presId="urn:microsoft.com/office/officeart/2005/8/layout/hList7"/>
    <dgm:cxn modelId="{D8896295-8214-4626-9D4B-693CBC70C6A1}" type="presParOf" srcId="{5A2F8D08-D8C7-4F27-98AD-A7C8405DC903}" destId="{BAB5C7AB-B6D5-4FDC-BF96-0E3E5D40DDB7}" srcOrd="0" destOrd="0" presId="urn:microsoft.com/office/officeart/2005/8/layout/hList7"/>
    <dgm:cxn modelId="{F7B863C6-F670-45F6-A2CC-76B36BC8FF43}" type="presParOf" srcId="{5A2F8D08-D8C7-4F27-98AD-A7C8405DC903}" destId="{ED72B034-52B2-4081-8F30-3F65DF13D4B3}" srcOrd="1" destOrd="0" presId="urn:microsoft.com/office/officeart/2005/8/layout/hList7"/>
    <dgm:cxn modelId="{70FDDB9C-2DEF-4138-BA41-2FD8117992A5}" type="presParOf" srcId="{5A2F8D08-D8C7-4F27-98AD-A7C8405DC903}" destId="{3EDD2A36-12BE-4446-8C94-E4434248C777}" srcOrd="2" destOrd="0" presId="urn:microsoft.com/office/officeart/2005/8/layout/hList7"/>
    <dgm:cxn modelId="{D699E496-EAD2-4660-8730-07D226E0974E}" type="presParOf" srcId="{5A2F8D08-D8C7-4F27-98AD-A7C8405DC903}" destId="{7812C4A6-2924-4D4A-9878-0F5485F4370E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57B6BD-9F9B-4BCE-9A51-091CD3C3FB5D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81D5955-8F6A-467F-B45A-C88623860C4A}" type="pres">
      <dgm:prSet presAssocID="{7C57B6BD-9F9B-4BCE-9A51-091CD3C3FB5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90F8646A-B323-4BDF-B687-E1BF252AD457}" type="presOf" srcId="{7C57B6BD-9F9B-4BCE-9A51-091CD3C3FB5D}" destId="{A81D5955-8F6A-467F-B45A-C88623860C4A}" srcOrd="0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5038BBA-0D8D-4A2C-AB45-3602ACD83987}" type="doc">
      <dgm:prSet loTypeId="urn:microsoft.com/office/officeart/2005/8/layout/l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4197FAF-97B5-4318-9FB1-5F3463B5C1E2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Из Малой Азии</a:t>
          </a:r>
          <a:endParaRPr lang="ru-RU" sz="36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54CBF7E0-64BD-427C-969B-3ABE9DE5DBBB}" type="parTrans" cxnId="{C1BEC604-F91B-4E65-87C8-2B51565E6EB7}">
      <dgm:prSet/>
      <dgm:spPr/>
      <dgm:t>
        <a:bodyPr/>
        <a:lstStyle/>
        <a:p>
          <a:endParaRPr lang="ru-RU"/>
        </a:p>
      </dgm:t>
    </dgm:pt>
    <dgm:pt modelId="{0E173DE5-7276-428C-973E-F85C39945DF7}" type="sibTrans" cxnId="{C1BEC604-F91B-4E65-87C8-2B51565E6EB7}">
      <dgm:prSet/>
      <dgm:spPr/>
      <dgm:t>
        <a:bodyPr/>
        <a:lstStyle/>
        <a:p>
          <a:endParaRPr lang="ru-RU"/>
        </a:p>
      </dgm:t>
    </dgm:pt>
    <dgm:pt modelId="{316F7AE1-4278-4B80-BF47-9AE590CAC999}">
      <dgm:prSet phldrT="[Текст]" custT="1"/>
      <dgm:spPr/>
      <dgm:t>
        <a:bodyPr/>
        <a:lstStyle/>
        <a:p>
          <a:pPr algn="ctr"/>
          <a:r>
            <a:rPr lang="ru-RU" sz="3200" b="1" dirty="0" smtClean="0">
              <a:latin typeface="Arial" pitchFamily="34" charset="0"/>
              <a:cs typeface="Arial" pitchFamily="34" charset="0"/>
            </a:rPr>
            <a:t>- медь</a:t>
          </a:r>
          <a:endParaRPr lang="ru-RU" sz="3200" b="1" dirty="0">
            <a:latin typeface="Arial" pitchFamily="34" charset="0"/>
            <a:cs typeface="Arial" pitchFamily="34" charset="0"/>
          </a:endParaRPr>
        </a:p>
      </dgm:t>
    </dgm:pt>
    <dgm:pt modelId="{43CB81B9-21E6-41D4-A76F-A9F821DBCB57}" type="parTrans" cxnId="{81145F26-54A5-42C3-BDB4-441D432525C1}">
      <dgm:prSet/>
      <dgm:spPr/>
      <dgm:t>
        <a:bodyPr/>
        <a:lstStyle/>
        <a:p>
          <a:endParaRPr lang="ru-RU"/>
        </a:p>
      </dgm:t>
    </dgm:pt>
    <dgm:pt modelId="{7171294A-1162-4E2A-ABE7-0F2C47EBDFBC}" type="sibTrans" cxnId="{81145F26-54A5-42C3-BDB4-441D432525C1}">
      <dgm:prSet/>
      <dgm:spPr/>
      <dgm:t>
        <a:bodyPr/>
        <a:lstStyle/>
        <a:p>
          <a:endParaRPr lang="ru-RU"/>
        </a:p>
      </dgm:t>
    </dgm:pt>
    <dgm:pt modelId="{8F288074-4E4F-40C5-BEC3-E8688109875A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Из Палестины</a:t>
          </a:r>
          <a:endParaRPr lang="ru-RU" sz="36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D7D54CD1-59BC-4834-8326-FD838E6831BA}" type="parTrans" cxnId="{3109236B-3390-48C0-942E-93D660BFCAD7}">
      <dgm:prSet/>
      <dgm:spPr/>
      <dgm:t>
        <a:bodyPr/>
        <a:lstStyle/>
        <a:p>
          <a:endParaRPr lang="ru-RU"/>
        </a:p>
      </dgm:t>
    </dgm:pt>
    <dgm:pt modelId="{1EBB1BD7-4B1E-4EAD-BE92-0D898EC13305}" type="sibTrans" cxnId="{3109236B-3390-48C0-942E-93D660BFCAD7}">
      <dgm:prSet/>
      <dgm:spPr/>
      <dgm:t>
        <a:bodyPr/>
        <a:lstStyle/>
        <a:p>
          <a:endParaRPr lang="ru-RU"/>
        </a:p>
      </dgm:t>
    </dgm:pt>
    <dgm:pt modelId="{3E3669F7-95B6-4FCC-B96B-8B02B6E66271}">
      <dgm:prSet phldrT="[Текст]" custT="1"/>
      <dgm:spPr/>
      <dgm:t>
        <a:bodyPr/>
        <a:lstStyle/>
        <a:p>
          <a:pPr algn="ctr"/>
          <a:r>
            <a:rPr lang="ru-RU" sz="3200" b="1" dirty="0" smtClean="0">
              <a:latin typeface="Arial" pitchFamily="34" charset="0"/>
              <a:cs typeface="Arial" pitchFamily="34" charset="0"/>
            </a:rPr>
            <a:t>- олово, стеклянная посуда</a:t>
          </a:r>
          <a:endParaRPr lang="ru-RU" sz="3200" b="1" dirty="0">
            <a:latin typeface="Arial" pitchFamily="34" charset="0"/>
            <a:cs typeface="Arial" pitchFamily="34" charset="0"/>
          </a:endParaRPr>
        </a:p>
      </dgm:t>
    </dgm:pt>
    <dgm:pt modelId="{EC066637-6975-4C46-967C-82090CB0BD6B}" type="parTrans" cxnId="{B9AE59AD-5D1A-45A2-9335-075EB7FA9B62}">
      <dgm:prSet/>
      <dgm:spPr/>
      <dgm:t>
        <a:bodyPr/>
        <a:lstStyle/>
        <a:p>
          <a:endParaRPr lang="ru-RU"/>
        </a:p>
      </dgm:t>
    </dgm:pt>
    <dgm:pt modelId="{C237F530-9301-4128-9232-FF856A9061AE}" type="sibTrans" cxnId="{B9AE59AD-5D1A-45A2-9335-075EB7FA9B62}">
      <dgm:prSet/>
      <dgm:spPr/>
      <dgm:t>
        <a:bodyPr/>
        <a:lstStyle/>
        <a:p>
          <a:endParaRPr lang="ru-RU"/>
        </a:p>
      </dgm:t>
    </dgm:pt>
    <dgm:pt modelId="{26E0283E-20EB-44C4-80A0-991DD8FEB81B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Из Финикии</a:t>
          </a:r>
          <a:endParaRPr lang="ru-RU" sz="36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0A817E11-E224-4E21-A6DA-56383E3E7FC7}" type="parTrans" cxnId="{FA543B71-F842-4C2B-8C94-029E25EF7EC5}">
      <dgm:prSet/>
      <dgm:spPr/>
      <dgm:t>
        <a:bodyPr/>
        <a:lstStyle/>
        <a:p>
          <a:endParaRPr lang="ru-RU"/>
        </a:p>
      </dgm:t>
    </dgm:pt>
    <dgm:pt modelId="{B27F0E6B-2DDC-4DD6-AFB7-ABFB589738EA}" type="sibTrans" cxnId="{FA543B71-F842-4C2B-8C94-029E25EF7EC5}">
      <dgm:prSet/>
      <dgm:spPr/>
      <dgm:t>
        <a:bodyPr/>
        <a:lstStyle/>
        <a:p>
          <a:endParaRPr lang="ru-RU"/>
        </a:p>
      </dgm:t>
    </dgm:pt>
    <dgm:pt modelId="{7350B509-8A55-4B88-B7E8-CB56FB40384C}">
      <dgm:prSet phldrT="[Текст]" custT="1"/>
      <dgm:spPr/>
      <dgm:t>
        <a:bodyPr/>
        <a:lstStyle/>
        <a:p>
          <a:pPr algn="l"/>
          <a:r>
            <a:rPr lang="ru-RU" sz="3200" b="1" dirty="0" smtClean="0">
              <a:latin typeface="Arial" pitchFamily="34" charset="0"/>
              <a:cs typeface="Arial" pitchFamily="34" charset="0"/>
            </a:rPr>
            <a:t>- строительный лес, пурпурная краска</a:t>
          </a:r>
          <a:endParaRPr lang="ru-RU" sz="3200" b="1" dirty="0">
            <a:latin typeface="Arial" pitchFamily="34" charset="0"/>
            <a:cs typeface="Arial" pitchFamily="34" charset="0"/>
          </a:endParaRPr>
        </a:p>
      </dgm:t>
    </dgm:pt>
    <dgm:pt modelId="{39014BD3-57CC-4555-B6EA-502DF84F2B46}" type="parTrans" cxnId="{A0C93185-E8CD-48CA-9039-08D1061EA069}">
      <dgm:prSet/>
      <dgm:spPr/>
      <dgm:t>
        <a:bodyPr/>
        <a:lstStyle/>
        <a:p>
          <a:endParaRPr lang="ru-RU"/>
        </a:p>
      </dgm:t>
    </dgm:pt>
    <dgm:pt modelId="{FE938BCF-0012-4AAE-9C7B-01796F71E4DB}" type="sibTrans" cxnId="{A0C93185-E8CD-48CA-9039-08D1061EA069}">
      <dgm:prSet/>
      <dgm:spPr/>
      <dgm:t>
        <a:bodyPr/>
        <a:lstStyle/>
        <a:p>
          <a:endParaRPr lang="ru-RU"/>
        </a:p>
      </dgm:t>
    </dgm:pt>
    <dgm:pt modelId="{E52138ED-CE61-4710-8526-E0D311D80F00}" type="pres">
      <dgm:prSet presAssocID="{25038BBA-0D8D-4A2C-AB45-3602ACD83987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9AA347C-D6EE-43DC-8A82-362AD826C5D3}" type="pres">
      <dgm:prSet presAssocID="{24197FAF-97B5-4318-9FB1-5F3463B5C1E2}" presName="horFlow" presStyleCnt="0"/>
      <dgm:spPr/>
    </dgm:pt>
    <dgm:pt modelId="{D2128F0F-3DD5-45D0-8816-6C1D4C006603}" type="pres">
      <dgm:prSet presAssocID="{24197FAF-97B5-4318-9FB1-5F3463B5C1E2}" presName="bigChev" presStyleLbl="node1" presStyleIdx="0" presStyleCnt="3" custScaleX="248284"/>
      <dgm:spPr/>
      <dgm:t>
        <a:bodyPr/>
        <a:lstStyle/>
        <a:p>
          <a:endParaRPr lang="ru-RU"/>
        </a:p>
      </dgm:t>
    </dgm:pt>
    <dgm:pt modelId="{A63985DA-8454-470D-BC6E-D8D131D5ECEC}" type="pres">
      <dgm:prSet presAssocID="{43CB81B9-21E6-41D4-A76F-A9F821DBCB57}" presName="parTrans" presStyleCnt="0"/>
      <dgm:spPr/>
    </dgm:pt>
    <dgm:pt modelId="{D132F836-B543-4696-A1F0-CCFDEECBF1D2}" type="pres">
      <dgm:prSet presAssocID="{316F7AE1-4278-4B80-BF47-9AE590CAC999}" presName="node" presStyleLbl="alignAccFollowNode1" presStyleIdx="0" presStyleCnt="3" custScaleX="3177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1F961A-9307-4BBE-A6AE-37D907CEF1B1}" type="pres">
      <dgm:prSet presAssocID="{24197FAF-97B5-4318-9FB1-5F3463B5C1E2}" presName="vSp" presStyleCnt="0"/>
      <dgm:spPr/>
    </dgm:pt>
    <dgm:pt modelId="{8108864F-2C0B-4329-8F94-5EED8396262F}" type="pres">
      <dgm:prSet presAssocID="{8F288074-4E4F-40C5-BEC3-E8688109875A}" presName="horFlow" presStyleCnt="0"/>
      <dgm:spPr/>
    </dgm:pt>
    <dgm:pt modelId="{8A7D71E5-2755-47C5-BE56-4F9AFAFB09AD}" type="pres">
      <dgm:prSet presAssocID="{8F288074-4E4F-40C5-BEC3-E8688109875A}" presName="bigChev" presStyleLbl="node1" presStyleIdx="1" presStyleCnt="3" custScaleX="253287" custLinFactNeighborX="-3520" custLinFactNeighborY="-2373"/>
      <dgm:spPr/>
      <dgm:t>
        <a:bodyPr/>
        <a:lstStyle/>
        <a:p>
          <a:endParaRPr lang="ru-RU"/>
        </a:p>
      </dgm:t>
    </dgm:pt>
    <dgm:pt modelId="{D4E429F7-8647-4C82-BB9B-F5FE61EAED30}" type="pres">
      <dgm:prSet presAssocID="{EC066637-6975-4C46-967C-82090CB0BD6B}" presName="parTrans" presStyleCnt="0"/>
      <dgm:spPr/>
    </dgm:pt>
    <dgm:pt modelId="{093E7FBC-8922-484B-A8F7-9E3DBCB58A03}" type="pres">
      <dgm:prSet presAssocID="{3E3669F7-95B6-4FCC-B96B-8B02B6E66271}" presName="node" presStyleLbl="alignAccFollowNode1" presStyleIdx="1" presStyleCnt="3" custScaleX="295658" custLinFactNeighborX="67731" custLinFactNeighborY="-16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767915-17DE-458D-96D3-7840D0D67BB6}" type="pres">
      <dgm:prSet presAssocID="{8F288074-4E4F-40C5-BEC3-E8688109875A}" presName="vSp" presStyleCnt="0"/>
      <dgm:spPr/>
    </dgm:pt>
    <dgm:pt modelId="{84F314C9-4445-474D-968D-566A4F7E67F0}" type="pres">
      <dgm:prSet presAssocID="{26E0283E-20EB-44C4-80A0-991DD8FEB81B}" presName="horFlow" presStyleCnt="0"/>
      <dgm:spPr/>
    </dgm:pt>
    <dgm:pt modelId="{E4B4D8B7-016B-4B2D-A139-136875C8D800}" type="pres">
      <dgm:prSet presAssocID="{26E0283E-20EB-44C4-80A0-991DD8FEB81B}" presName="bigChev" presStyleLbl="node1" presStyleIdx="2" presStyleCnt="3" custScaleX="255558"/>
      <dgm:spPr/>
      <dgm:t>
        <a:bodyPr/>
        <a:lstStyle/>
        <a:p>
          <a:endParaRPr lang="ru-RU"/>
        </a:p>
      </dgm:t>
    </dgm:pt>
    <dgm:pt modelId="{142E23DD-0EEE-4E0A-94E5-7AB06A0FA059}" type="pres">
      <dgm:prSet presAssocID="{39014BD3-57CC-4555-B6EA-502DF84F2B46}" presName="parTrans" presStyleCnt="0"/>
      <dgm:spPr/>
    </dgm:pt>
    <dgm:pt modelId="{F4E20AB9-1962-4095-9CA2-7B4A27BC80F9}" type="pres">
      <dgm:prSet presAssocID="{7350B509-8A55-4B88-B7E8-CB56FB40384C}" presName="node" presStyleLbl="alignAccFollowNode1" presStyleIdx="2" presStyleCnt="3" custScaleX="3036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0D9EE4-A4E9-471C-A6DF-B2C0A356DA56}" type="presOf" srcId="{24197FAF-97B5-4318-9FB1-5F3463B5C1E2}" destId="{D2128F0F-3DD5-45D0-8816-6C1D4C006603}" srcOrd="0" destOrd="0" presId="urn:microsoft.com/office/officeart/2005/8/layout/lProcess3"/>
    <dgm:cxn modelId="{C1BEC604-F91B-4E65-87C8-2B51565E6EB7}" srcId="{25038BBA-0D8D-4A2C-AB45-3602ACD83987}" destId="{24197FAF-97B5-4318-9FB1-5F3463B5C1E2}" srcOrd="0" destOrd="0" parTransId="{54CBF7E0-64BD-427C-969B-3ABE9DE5DBBB}" sibTransId="{0E173DE5-7276-428C-973E-F85C39945DF7}"/>
    <dgm:cxn modelId="{3109236B-3390-48C0-942E-93D660BFCAD7}" srcId="{25038BBA-0D8D-4A2C-AB45-3602ACD83987}" destId="{8F288074-4E4F-40C5-BEC3-E8688109875A}" srcOrd="1" destOrd="0" parTransId="{D7D54CD1-59BC-4834-8326-FD838E6831BA}" sibTransId="{1EBB1BD7-4B1E-4EAD-BE92-0D898EC13305}"/>
    <dgm:cxn modelId="{81145F26-54A5-42C3-BDB4-441D432525C1}" srcId="{24197FAF-97B5-4318-9FB1-5F3463B5C1E2}" destId="{316F7AE1-4278-4B80-BF47-9AE590CAC999}" srcOrd="0" destOrd="0" parTransId="{43CB81B9-21E6-41D4-A76F-A9F821DBCB57}" sibTransId="{7171294A-1162-4E2A-ABE7-0F2C47EBDFBC}"/>
    <dgm:cxn modelId="{6FC85F2A-4732-4CF6-AB64-769C83476987}" type="presOf" srcId="{26E0283E-20EB-44C4-80A0-991DD8FEB81B}" destId="{E4B4D8B7-016B-4B2D-A139-136875C8D800}" srcOrd="0" destOrd="0" presId="urn:microsoft.com/office/officeart/2005/8/layout/lProcess3"/>
    <dgm:cxn modelId="{B9AE59AD-5D1A-45A2-9335-075EB7FA9B62}" srcId="{8F288074-4E4F-40C5-BEC3-E8688109875A}" destId="{3E3669F7-95B6-4FCC-B96B-8B02B6E66271}" srcOrd="0" destOrd="0" parTransId="{EC066637-6975-4C46-967C-82090CB0BD6B}" sibTransId="{C237F530-9301-4128-9232-FF856A9061AE}"/>
    <dgm:cxn modelId="{FCC7B050-18E6-4DE5-85C6-4AF9796DC4F3}" type="presOf" srcId="{8F288074-4E4F-40C5-BEC3-E8688109875A}" destId="{8A7D71E5-2755-47C5-BE56-4F9AFAFB09AD}" srcOrd="0" destOrd="0" presId="urn:microsoft.com/office/officeart/2005/8/layout/lProcess3"/>
    <dgm:cxn modelId="{FA543B71-F842-4C2B-8C94-029E25EF7EC5}" srcId="{25038BBA-0D8D-4A2C-AB45-3602ACD83987}" destId="{26E0283E-20EB-44C4-80A0-991DD8FEB81B}" srcOrd="2" destOrd="0" parTransId="{0A817E11-E224-4E21-A6DA-56383E3E7FC7}" sibTransId="{B27F0E6B-2DDC-4DD6-AFB7-ABFB589738EA}"/>
    <dgm:cxn modelId="{72523D65-C44F-46DB-B1ED-85771532F84E}" type="presOf" srcId="{25038BBA-0D8D-4A2C-AB45-3602ACD83987}" destId="{E52138ED-CE61-4710-8526-E0D311D80F00}" srcOrd="0" destOrd="0" presId="urn:microsoft.com/office/officeart/2005/8/layout/lProcess3"/>
    <dgm:cxn modelId="{A0C93185-E8CD-48CA-9039-08D1061EA069}" srcId="{26E0283E-20EB-44C4-80A0-991DD8FEB81B}" destId="{7350B509-8A55-4B88-B7E8-CB56FB40384C}" srcOrd="0" destOrd="0" parTransId="{39014BD3-57CC-4555-B6EA-502DF84F2B46}" sibTransId="{FE938BCF-0012-4AAE-9C7B-01796F71E4DB}"/>
    <dgm:cxn modelId="{11B5937B-CB82-4B3A-B0F5-E9F741956622}" type="presOf" srcId="{7350B509-8A55-4B88-B7E8-CB56FB40384C}" destId="{F4E20AB9-1962-4095-9CA2-7B4A27BC80F9}" srcOrd="0" destOrd="0" presId="urn:microsoft.com/office/officeart/2005/8/layout/lProcess3"/>
    <dgm:cxn modelId="{29DFF55F-6E4A-48C4-8CDE-219A37DDFD55}" type="presOf" srcId="{3E3669F7-95B6-4FCC-B96B-8B02B6E66271}" destId="{093E7FBC-8922-484B-A8F7-9E3DBCB58A03}" srcOrd="0" destOrd="0" presId="urn:microsoft.com/office/officeart/2005/8/layout/lProcess3"/>
    <dgm:cxn modelId="{A567730D-22E6-411E-A3A6-690F5188F109}" type="presOf" srcId="{316F7AE1-4278-4B80-BF47-9AE590CAC999}" destId="{D132F836-B543-4696-A1F0-CCFDEECBF1D2}" srcOrd="0" destOrd="0" presId="urn:microsoft.com/office/officeart/2005/8/layout/lProcess3"/>
    <dgm:cxn modelId="{8FBDBDA6-21F3-4CF6-A50D-7F1FC136A22E}" type="presParOf" srcId="{E52138ED-CE61-4710-8526-E0D311D80F00}" destId="{49AA347C-D6EE-43DC-8A82-362AD826C5D3}" srcOrd="0" destOrd="0" presId="urn:microsoft.com/office/officeart/2005/8/layout/lProcess3"/>
    <dgm:cxn modelId="{3012CF59-7197-43E9-8C05-81CFB1E251B5}" type="presParOf" srcId="{49AA347C-D6EE-43DC-8A82-362AD826C5D3}" destId="{D2128F0F-3DD5-45D0-8816-6C1D4C006603}" srcOrd="0" destOrd="0" presId="urn:microsoft.com/office/officeart/2005/8/layout/lProcess3"/>
    <dgm:cxn modelId="{0499A5F3-85CF-44D6-9331-055845A071DF}" type="presParOf" srcId="{49AA347C-D6EE-43DC-8A82-362AD826C5D3}" destId="{A63985DA-8454-470D-BC6E-D8D131D5ECEC}" srcOrd="1" destOrd="0" presId="urn:microsoft.com/office/officeart/2005/8/layout/lProcess3"/>
    <dgm:cxn modelId="{F2E06CC7-60CA-4829-816F-D65E4819E840}" type="presParOf" srcId="{49AA347C-D6EE-43DC-8A82-362AD826C5D3}" destId="{D132F836-B543-4696-A1F0-CCFDEECBF1D2}" srcOrd="2" destOrd="0" presId="urn:microsoft.com/office/officeart/2005/8/layout/lProcess3"/>
    <dgm:cxn modelId="{43DC2C4A-C4EA-46B0-8D8B-442F053A380C}" type="presParOf" srcId="{E52138ED-CE61-4710-8526-E0D311D80F00}" destId="{A41F961A-9307-4BBE-A6AE-37D907CEF1B1}" srcOrd="1" destOrd="0" presId="urn:microsoft.com/office/officeart/2005/8/layout/lProcess3"/>
    <dgm:cxn modelId="{79365022-3AF6-4A78-B39B-F643340BFCCE}" type="presParOf" srcId="{E52138ED-CE61-4710-8526-E0D311D80F00}" destId="{8108864F-2C0B-4329-8F94-5EED8396262F}" srcOrd="2" destOrd="0" presId="urn:microsoft.com/office/officeart/2005/8/layout/lProcess3"/>
    <dgm:cxn modelId="{B531B77E-1F20-40A9-8837-F09456FF498D}" type="presParOf" srcId="{8108864F-2C0B-4329-8F94-5EED8396262F}" destId="{8A7D71E5-2755-47C5-BE56-4F9AFAFB09AD}" srcOrd="0" destOrd="0" presId="urn:microsoft.com/office/officeart/2005/8/layout/lProcess3"/>
    <dgm:cxn modelId="{AA9AC0F0-42EF-4041-BADC-55D2C151BD93}" type="presParOf" srcId="{8108864F-2C0B-4329-8F94-5EED8396262F}" destId="{D4E429F7-8647-4C82-BB9B-F5FE61EAED30}" srcOrd="1" destOrd="0" presId="urn:microsoft.com/office/officeart/2005/8/layout/lProcess3"/>
    <dgm:cxn modelId="{51E1C083-FDE4-49A3-9DE1-97C061CF413D}" type="presParOf" srcId="{8108864F-2C0B-4329-8F94-5EED8396262F}" destId="{093E7FBC-8922-484B-A8F7-9E3DBCB58A03}" srcOrd="2" destOrd="0" presId="urn:microsoft.com/office/officeart/2005/8/layout/lProcess3"/>
    <dgm:cxn modelId="{9BF219FC-71D1-4B86-82EE-7E146F30022C}" type="presParOf" srcId="{E52138ED-CE61-4710-8526-E0D311D80F00}" destId="{04767915-17DE-458D-96D3-7840D0D67BB6}" srcOrd="3" destOrd="0" presId="urn:microsoft.com/office/officeart/2005/8/layout/lProcess3"/>
    <dgm:cxn modelId="{643CDE79-44CC-4934-8600-3FFD4835148C}" type="presParOf" srcId="{E52138ED-CE61-4710-8526-E0D311D80F00}" destId="{84F314C9-4445-474D-968D-566A4F7E67F0}" srcOrd="4" destOrd="0" presId="urn:microsoft.com/office/officeart/2005/8/layout/lProcess3"/>
    <dgm:cxn modelId="{53276981-555C-46D9-9B6C-2052675A1025}" type="presParOf" srcId="{84F314C9-4445-474D-968D-566A4F7E67F0}" destId="{E4B4D8B7-016B-4B2D-A139-136875C8D800}" srcOrd="0" destOrd="0" presId="urn:microsoft.com/office/officeart/2005/8/layout/lProcess3"/>
    <dgm:cxn modelId="{529B0748-2EC0-437A-ADE3-117D6788CB39}" type="presParOf" srcId="{84F314C9-4445-474D-968D-566A4F7E67F0}" destId="{142E23DD-0EEE-4E0A-94E5-7AB06A0FA059}" srcOrd="1" destOrd="0" presId="urn:microsoft.com/office/officeart/2005/8/layout/lProcess3"/>
    <dgm:cxn modelId="{CFA3C7E2-2118-4E7C-8F1F-D75BFA062EE1}" type="presParOf" srcId="{84F314C9-4445-474D-968D-566A4F7E67F0}" destId="{F4E20AB9-1962-4095-9CA2-7B4A27BC80F9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5038BBA-0D8D-4A2C-AB45-3602ACD83987}" type="doc">
      <dgm:prSet loTypeId="urn:microsoft.com/office/officeart/2005/8/layout/l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4197FAF-97B5-4318-9FB1-5F3463B5C1E2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Из Аравии</a:t>
          </a:r>
          <a:endParaRPr lang="ru-RU" sz="36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54CBF7E0-64BD-427C-969B-3ABE9DE5DBBB}" type="parTrans" cxnId="{C1BEC604-F91B-4E65-87C8-2B51565E6EB7}">
      <dgm:prSet/>
      <dgm:spPr/>
      <dgm:t>
        <a:bodyPr/>
        <a:lstStyle/>
        <a:p>
          <a:endParaRPr lang="ru-RU"/>
        </a:p>
      </dgm:t>
    </dgm:pt>
    <dgm:pt modelId="{0E173DE5-7276-428C-973E-F85C39945DF7}" type="sibTrans" cxnId="{C1BEC604-F91B-4E65-87C8-2B51565E6EB7}">
      <dgm:prSet/>
      <dgm:spPr/>
      <dgm:t>
        <a:bodyPr/>
        <a:lstStyle/>
        <a:p>
          <a:endParaRPr lang="ru-RU"/>
        </a:p>
      </dgm:t>
    </dgm:pt>
    <dgm:pt modelId="{316F7AE1-4278-4B80-BF47-9AE590CAC999}">
      <dgm:prSet phldrT="[Текст]" custT="1"/>
      <dgm:spPr/>
      <dgm:t>
        <a:bodyPr/>
        <a:lstStyle/>
        <a:p>
          <a:pPr algn="ctr"/>
          <a:r>
            <a:rPr lang="ru-RU" sz="3200" b="1" dirty="0" smtClean="0">
              <a:latin typeface="Arial" pitchFamily="34" charset="0"/>
              <a:cs typeface="Arial" pitchFamily="34" charset="0"/>
            </a:rPr>
            <a:t>- благовония</a:t>
          </a:r>
          <a:endParaRPr lang="ru-RU" sz="3200" b="1" dirty="0">
            <a:latin typeface="Arial" pitchFamily="34" charset="0"/>
            <a:cs typeface="Arial" pitchFamily="34" charset="0"/>
          </a:endParaRPr>
        </a:p>
      </dgm:t>
    </dgm:pt>
    <dgm:pt modelId="{43CB81B9-21E6-41D4-A76F-A9F821DBCB57}" type="parTrans" cxnId="{81145F26-54A5-42C3-BDB4-441D432525C1}">
      <dgm:prSet/>
      <dgm:spPr/>
      <dgm:t>
        <a:bodyPr/>
        <a:lstStyle/>
        <a:p>
          <a:endParaRPr lang="ru-RU"/>
        </a:p>
      </dgm:t>
    </dgm:pt>
    <dgm:pt modelId="{7171294A-1162-4E2A-ABE7-0F2C47EBDFBC}" type="sibTrans" cxnId="{81145F26-54A5-42C3-BDB4-441D432525C1}">
      <dgm:prSet/>
      <dgm:spPr/>
      <dgm:t>
        <a:bodyPr/>
        <a:lstStyle/>
        <a:p>
          <a:endParaRPr lang="ru-RU"/>
        </a:p>
      </dgm:t>
    </dgm:pt>
    <dgm:pt modelId="{8F288074-4E4F-40C5-BEC3-E8688109875A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Из Египта</a:t>
          </a:r>
          <a:endParaRPr lang="ru-RU" sz="36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D7D54CD1-59BC-4834-8326-FD838E6831BA}" type="parTrans" cxnId="{3109236B-3390-48C0-942E-93D660BFCAD7}">
      <dgm:prSet/>
      <dgm:spPr/>
      <dgm:t>
        <a:bodyPr/>
        <a:lstStyle/>
        <a:p>
          <a:endParaRPr lang="ru-RU"/>
        </a:p>
      </dgm:t>
    </dgm:pt>
    <dgm:pt modelId="{1EBB1BD7-4B1E-4EAD-BE92-0D898EC13305}" type="sibTrans" cxnId="{3109236B-3390-48C0-942E-93D660BFCAD7}">
      <dgm:prSet/>
      <dgm:spPr/>
      <dgm:t>
        <a:bodyPr/>
        <a:lstStyle/>
        <a:p>
          <a:endParaRPr lang="ru-RU"/>
        </a:p>
      </dgm:t>
    </dgm:pt>
    <dgm:pt modelId="{3E3669F7-95B6-4FCC-B96B-8B02B6E66271}">
      <dgm:prSet phldrT="[Текст]" custT="1"/>
      <dgm:spPr/>
      <dgm:t>
        <a:bodyPr/>
        <a:lstStyle/>
        <a:p>
          <a:pPr algn="ctr"/>
          <a:r>
            <a:rPr lang="ru-RU" sz="3200" b="1" dirty="0" smtClean="0">
              <a:latin typeface="Arial" pitchFamily="34" charset="0"/>
              <a:cs typeface="Arial" pitchFamily="34" charset="0"/>
            </a:rPr>
            <a:t>- вино</a:t>
          </a:r>
          <a:endParaRPr lang="ru-RU" sz="3200" b="1" dirty="0">
            <a:latin typeface="Arial" pitchFamily="34" charset="0"/>
            <a:cs typeface="Arial" pitchFamily="34" charset="0"/>
          </a:endParaRPr>
        </a:p>
      </dgm:t>
    </dgm:pt>
    <dgm:pt modelId="{EC066637-6975-4C46-967C-82090CB0BD6B}" type="parTrans" cxnId="{B9AE59AD-5D1A-45A2-9335-075EB7FA9B62}">
      <dgm:prSet/>
      <dgm:spPr/>
      <dgm:t>
        <a:bodyPr/>
        <a:lstStyle/>
        <a:p>
          <a:endParaRPr lang="ru-RU"/>
        </a:p>
      </dgm:t>
    </dgm:pt>
    <dgm:pt modelId="{C237F530-9301-4128-9232-FF856A9061AE}" type="sibTrans" cxnId="{B9AE59AD-5D1A-45A2-9335-075EB7FA9B62}">
      <dgm:prSet/>
      <dgm:spPr/>
      <dgm:t>
        <a:bodyPr/>
        <a:lstStyle/>
        <a:p>
          <a:endParaRPr lang="ru-RU"/>
        </a:p>
      </dgm:t>
    </dgm:pt>
    <dgm:pt modelId="{E52138ED-CE61-4710-8526-E0D311D80F00}" type="pres">
      <dgm:prSet presAssocID="{25038BBA-0D8D-4A2C-AB45-3602ACD83987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9AA347C-D6EE-43DC-8A82-362AD826C5D3}" type="pres">
      <dgm:prSet presAssocID="{24197FAF-97B5-4318-9FB1-5F3463B5C1E2}" presName="horFlow" presStyleCnt="0"/>
      <dgm:spPr/>
    </dgm:pt>
    <dgm:pt modelId="{D2128F0F-3DD5-45D0-8816-6C1D4C006603}" type="pres">
      <dgm:prSet presAssocID="{24197FAF-97B5-4318-9FB1-5F3463B5C1E2}" presName="bigChev" presStyleLbl="node1" presStyleIdx="0" presStyleCnt="2" custScaleX="242050"/>
      <dgm:spPr/>
      <dgm:t>
        <a:bodyPr/>
        <a:lstStyle/>
        <a:p>
          <a:endParaRPr lang="ru-RU"/>
        </a:p>
      </dgm:t>
    </dgm:pt>
    <dgm:pt modelId="{A63985DA-8454-470D-BC6E-D8D131D5ECEC}" type="pres">
      <dgm:prSet presAssocID="{43CB81B9-21E6-41D4-A76F-A9F821DBCB57}" presName="parTrans" presStyleCnt="0"/>
      <dgm:spPr/>
    </dgm:pt>
    <dgm:pt modelId="{D132F836-B543-4696-A1F0-CCFDEECBF1D2}" type="pres">
      <dgm:prSet presAssocID="{316F7AE1-4278-4B80-BF47-9AE590CAC999}" presName="node" presStyleLbl="alignAccFollowNode1" presStyleIdx="0" presStyleCnt="2" custScaleX="2963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1F961A-9307-4BBE-A6AE-37D907CEF1B1}" type="pres">
      <dgm:prSet presAssocID="{24197FAF-97B5-4318-9FB1-5F3463B5C1E2}" presName="vSp" presStyleCnt="0"/>
      <dgm:spPr/>
    </dgm:pt>
    <dgm:pt modelId="{8108864F-2C0B-4329-8F94-5EED8396262F}" type="pres">
      <dgm:prSet presAssocID="{8F288074-4E4F-40C5-BEC3-E8688109875A}" presName="horFlow" presStyleCnt="0"/>
      <dgm:spPr/>
    </dgm:pt>
    <dgm:pt modelId="{8A7D71E5-2755-47C5-BE56-4F9AFAFB09AD}" type="pres">
      <dgm:prSet presAssocID="{8F288074-4E4F-40C5-BEC3-E8688109875A}" presName="bigChev" presStyleLbl="node1" presStyleIdx="1" presStyleCnt="2" custScaleX="242358"/>
      <dgm:spPr/>
      <dgm:t>
        <a:bodyPr/>
        <a:lstStyle/>
        <a:p>
          <a:endParaRPr lang="ru-RU"/>
        </a:p>
      </dgm:t>
    </dgm:pt>
    <dgm:pt modelId="{D4E429F7-8647-4C82-BB9B-F5FE61EAED30}" type="pres">
      <dgm:prSet presAssocID="{EC066637-6975-4C46-967C-82090CB0BD6B}" presName="parTrans" presStyleCnt="0"/>
      <dgm:spPr/>
    </dgm:pt>
    <dgm:pt modelId="{093E7FBC-8922-484B-A8F7-9E3DBCB58A03}" type="pres">
      <dgm:prSet presAssocID="{3E3669F7-95B6-4FCC-B96B-8B02B6E66271}" presName="node" presStyleLbl="alignAccFollowNode1" presStyleIdx="1" presStyleCnt="2" custScaleX="3065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09236B-3390-48C0-942E-93D660BFCAD7}" srcId="{25038BBA-0D8D-4A2C-AB45-3602ACD83987}" destId="{8F288074-4E4F-40C5-BEC3-E8688109875A}" srcOrd="1" destOrd="0" parTransId="{D7D54CD1-59BC-4834-8326-FD838E6831BA}" sibTransId="{1EBB1BD7-4B1E-4EAD-BE92-0D898EC13305}"/>
    <dgm:cxn modelId="{FE0BD1F3-22AC-4F2E-A628-95C7C99E99BD}" type="presOf" srcId="{3E3669F7-95B6-4FCC-B96B-8B02B6E66271}" destId="{093E7FBC-8922-484B-A8F7-9E3DBCB58A03}" srcOrd="0" destOrd="0" presId="urn:microsoft.com/office/officeart/2005/8/layout/lProcess3"/>
    <dgm:cxn modelId="{81145F26-54A5-42C3-BDB4-441D432525C1}" srcId="{24197FAF-97B5-4318-9FB1-5F3463B5C1E2}" destId="{316F7AE1-4278-4B80-BF47-9AE590CAC999}" srcOrd="0" destOrd="0" parTransId="{43CB81B9-21E6-41D4-A76F-A9F821DBCB57}" sibTransId="{7171294A-1162-4E2A-ABE7-0F2C47EBDFBC}"/>
    <dgm:cxn modelId="{B9AE59AD-5D1A-45A2-9335-075EB7FA9B62}" srcId="{8F288074-4E4F-40C5-BEC3-E8688109875A}" destId="{3E3669F7-95B6-4FCC-B96B-8B02B6E66271}" srcOrd="0" destOrd="0" parTransId="{EC066637-6975-4C46-967C-82090CB0BD6B}" sibTransId="{C237F530-9301-4128-9232-FF856A9061AE}"/>
    <dgm:cxn modelId="{9AEBA1B9-A9EF-43AF-922A-F843404C1164}" type="presOf" srcId="{24197FAF-97B5-4318-9FB1-5F3463B5C1E2}" destId="{D2128F0F-3DD5-45D0-8816-6C1D4C006603}" srcOrd="0" destOrd="0" presId="urn:microsoft.com/office/officeart/2005/8/layout/lProcess3"/>
    <dgm:cxn modelId="{9972EE3B-8572-4632-9E30-6DD032394886}" type="presOf" srcId="{316F7AE1-4278-4B80-BF47-9AE590CAC999}" destId="{D132F836-B543-4696-A1F0-CCFDEECBF1D2}" srcOrd="0" destOrd="0" presId="urn:microsoft.com/office/officeart/2005/8/layout/lProcess3"/>
    <dgm:cxn modelId="{C65696A6-B173-4941-9055-AC8C5ECCD139}" type="presOf" srcId="{25038BBA-0D8D-4A2C-AB45-3602ACD83987}" destId="{E52138ED-CE61-4710-8526-E0D311D80F00}" srcOrd="0" destOrd="0" presId="urn:microsoft.com/office/officeart/2005/8/layout/lProcess3"/>
    <dgm:cxn modelId="{C1BEC604-F91B-4E65-87C8-2B51565E6EB7}" srcId="{25038BBA-0D8D-4A2C-AB45-3602ACD83987}" destId="{24197FAF-97B5-4318-9FB1-5F3463B5C1E2}" srcOrd="0" destOrd="0" parTransId="{54CBF7E0-64BD-427C-969B-3ABE9DE5DBBB}" sibTransId="{0E173DE5-7276-428C-973E-F85C39945DF7}"/>
    <dgm:cxn modelId="{2ED107D5-E6E1-40AF-8996-66A3B975A00E}" type="presOf" srcId="{8F288074-4E4F-40C5-BEC3-E8688109875A}" destId="{8A7D71E5-2755-47C5-BE56-4F9AFAFB09AD}" srcOrd="0" destOrd="0" presId="urn:microsoft.com/office/officeart/2005/8/layout/lProcess3"/>
    <dgm:cxn modelId="{21D96F8B-1B5A-4DDE-8543-05AFB9839AEE}" type="presParOf" srcId="{E52138ED-CE61-4710-8526-E0D311D80F00}" destId="{49AA347C-D6EE-43DC-8A82-362AD826C5D3}" srcOrd="0" destOrd="0" presId="urn:microsoft.com/office/officeart/2005/8/layout/lProcess3"/>
    <dgm:cxn modelId="{9C69C3B3-04F5-42BF-9387-BADFC5F0445B}" type="presParOf" srcId="{49AA347C-D6EE-43DC-8A82-362AD826C5D3}" destId="{D2128F0F-3DD5-45D0-8816-6C1D4C006603}" srcOrd="0" destOrd="0" presId="urn:microsoft.com/office/officeart/2005/8/layout/lProcess3"/>
    <dgm:cxn modelId="{73C1F716-1227-4331-A08C-C8FDDF3DDDCA}" type="presParOf" srcId="{49AA347C-D6EE-43DC-8A82-362AD826C5D3}" destId="{A63985DA-8454-470D-BC6E-D8D131D5ECEC}" srcOrd="1" destOrd="0" presId="urn:microsoft.com/office/officeart/2005/8/layout/lProcess3"/>
    <dgm:cxn modelId="{6185CD9B-281C-423C-AE72-1ADF0EA0C4D8}" type="presParOf" srcId="{49AA347C-D6EE-43DC-8A82-362AD826C5D3}" destId="{D132F836-B543-4696-A1F0-CCFDEECBF1D2}" srcOrd="2" destOrd="0" presId="urn:microsoft.com/office/officeart/2005/8/layout/lProcess3"/>
    <dgm:cxn modelId="{03925AB6-9D80-4F21-91ED-C25B9DD4EF7C}" type="presParOf" srcId="{E52138ED-CE61-4710-8526-E0D311D80F00}" destId="{A41F961A-9307-4BBE-A6AE-37D907CEF1B1}" srcOrd="1" destOrd="0" presId="urn:microsoft.com/office/officeart/2005/8/layout/lProcess3"/>
    <dgm:cxn modelId="{67E9DF94-4F08-4BD7-A14E-5A3CB2A20091}" type="presParOf" srcId="{E52138ED-CE61-4710-8526-E0D311D80F00}" destId="{8108864F-2C0B-4329-8F94-5EED8396262F}" srcOrd="2" destOrd="0" presId="urn:microsoft.com/office/officeart/2005/8/layout/lProcess3"/>
    <dgm:cxn modelId="{13D3A6C3-B910-42BD-B16B-EA7D8FE3ACF4}" type="presParOf" srcId="{8108864F-2C0B-4329-8F94-5EED8396262F}" destId="{8A7D71E5-2755-47C5-BE56-4F9AFAFB09AD}" srcOrd="0" destOrd="0" presId="urn:microsoft.com/office/officeart/2005/8/layout/lProcess3"/>
    <dgm:cxn modelId="{D28BADF5-B892-45A3-8103-09654F809567}" type="presParOf" srcId="{8108864F-2C0B-4329-8F94-5EED8396262F}" destId="{D4E429F7-8647-4C82-BB9B-F5FE61EAED30}" srcOrd="1" destOrd="0" presId="urn:microsoft.com/office/officeart/2005/8/layout/lProcess3"/>
    <dgm:cxn modelId="{74C64D73-3731-4408-A9A6-A94B3D96292E}" type="presParOf" srcId="{8108864F-2C0B-4329-8F94-5EED8396262F}" destId="{093E7FBC-8922-484B-A8F7-9E3DBCB58A03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092E84D-0FCF-46EB-B69D-187BF3FE02E5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628A5D3-F006-4A56-8249-DD8B2C982D92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3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Строили каналы</a:t>
          </a:r>
          <a:r>
            <a:rPr lang="ru-RU" sz="35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, делали вино, мед, пекли хлеб, занимались земледелием  </a:t>
          </a:r>
          <a:endParaRPr lang="ru-RU" sz="35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5E50C97-E93F-40D1-A7B5-308674A8A377}" type="parTrans" cxnId="{515E7DE3-7250-4FFF-B2C9-CF1E0986B658}">
      <dgm:prSet/>
      <dgm:spPr/>
      <dgm:t>
        <a:bodyPr/>
        <a:lstStyle/>
        <a:p>
          <a:endParaRPr lang="ru-RU"/>
        </a:p>
      </dgm:t>
    </dgm:pt>
    <dgm:pt modelId="{E95BA27E-25C0-488B-A6D2-AC232B7A769A}" type="sibTrans" cxnId="{515E7DE3-7250-4FFF-B2C9-CF1E0986B658}">
      <dgm:prSet/>
      <dgm:spPr/>
      <dgm:t>
        <a:bodyPr/>
        <a:lstStyle/>
        <a:p>
          <a:endParaRPr lang="ru-RU"/>
        </a:p>
      </dgm:t>
    </dgm:pt>
    <dgm:pt modelId="{E6670AAA-97DC-4C69-A8E8-FAFA7C178CBD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36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Земля очень плодородная </a:t>
          </a:r>
        </a:p>
      </dgm:t>
    </dgm:pt>
    <dgm:pt modelId="{332349D0-2699-402A-A4D2-FE3FE692A9A2}" type="parTrans" cxnId="{BD7D2C17-342D-4957-A693-3D0AA259BB5F}">
      <dgm:prSet/>
      <dgm:spPr/>
      <dgm:t>
        <a:bodyPr/>
        <a:lstStyle/>
        <a:p>
          <a:endParaRPr lang="ru-RU"/>
        </a:p>
      </dgm:t>
    </dgm:pt>
    <dgm:pt modelId="{C031243A-1E36-4AC9-93B9-695C61D02B2F}" type="sibTrans" cxnId="{BD7D2C17-342D-4957-A693-3D0AA259BB5F}">
      <dgm:prSet/>
      <dgm:spPr/>
      <dgm:t>
        <a:bodyPr/>
        <a:lstStyle/>
        <a:p>
          <a:endParaRPr lang="ru-RU"/>
        </a:p>
      </dgm:t>
    </dgm:pt>
    <dgm:pt modelId="{0E00C02D-4140-45DF-807D-BB63BC612FF0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36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Пшеницу, ячмень, просо, сезам, финиковые пальмы</a:t>
          </a:r>
        </a:p>
      </dgm:t>
    </dgm:pt>
    <dgm:pt modelId="{A3D254FC-F910-4E31-A1EB-CFEC23B80DFC}" type="parTrans" cxnId="{45FD0A48-3B1E-47B0-A110-D1A31E9D9674}">
      <dgm:prSet/>
      <dgm:spPr/>
      <dgm:t>
        <a:bodyPr/>
        <a:lstStyle/>
        <a:p>
          <a:endParaRPr lang="ru-RU"/>
        </a:p>
      </dgm:t>
    </dgm:pt>
    <dgm:pt modelId="{DF9A31C3-B346-49C5-8975-F192FF63BE30}" type="sibTrans" cxnId="{45FD0A48-3B1E-47B0-A110-D1A31E9D9674}">
      <dgm:prSet/>
      <dgm:spPr/>
      <dgm:t>
        <a:bodyPr/>
        <a:lstStyle/>
        <a:p>
          <a:endParaRPr lang="ru-RU"/>
        </a:p>
      </dgm:t>
    </dgm:pt>
    <dgm:pt modelId="{451A538B-32D8-497B-8448-559557A098B1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36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Занятия  жителей Месопотамии</a:t>
          </a:r>
        </a:p>
      </dgm:t>
    </dgm:pt>
    <dgm:pt modelId="{5E12612A-0F34-4547-96B9-B22CD4783F0F}" type="parTrans" cxnId="{35A7D8E3-AA05-41AE-B030-7507908D050A}">
      <dgm:prSet/>
      <dgm:spPr/>
      <dgm:t>
        <a:bodyPr/>
        <a:lstStyle/>
        <a:p>
          <a:endParaRPr lang="ru-RU"/>
        </a:p>
      </dgm:t>
    </dgm:pt>
    <dgm:pt modelId="{DA479965-4B74-44AB-BA0F-F4C144D4A4A4}" type="sibTrans" cxnId="{35A7D8E3-AA05-41AE-B030-7507908D050A}">
      <dgm:prSet/>
      <dgm:spPr/>
      <dgm:t>
        <a:bodyPr/>
        <a:lstStyle/>
        <a:p>
          <a:endParaRPr lang="ru-RU"/>
        </a:p>
      </dgm:t>
    </dgm:pt>
    <dgm:pt modelId="{9071C90B-02DB-4408-AC82-93DF6A4C11C6}" type="pres">
      <dgm:prSet presAssocID="{3092E84D-0FCF-46EB-B69D-187BF3FE02E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11E445-136E-43C1-ABD7-94C6DCA8F3E4}" type="pres">
      <dgm:prSet presAssocID="{451A538B-32D8-497B-8448-559557A098B1}" presName="parentLin" presStyleCnt="0"/>
      <dgm:spPr/>
      <dgm:t>
        <a:bodyPr/>
        <a:lstStyle/>
        <a:p>
          <a:endParaRPr lang="ru-RU"/>
        </a:p>
      </dgm:t>
    </dgm:pt>
    <dgm:pt modelId="{76BB2620-96EA-40D2-9DEE-BD4290DE1622}" type="pres">
      <dgm:prSet presAssocID="{451A538B-32D8-497B-8448-559557A098B1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7E98023F-E89C-4B2C-B69B-7363CD4B2251}" type="pres">
      <dgm:prSet presAssocID="{451A538B-32D8-497B-8448-559557A098B1}" presName="parentText" presStyleLbl="node1" presStyleIdx="0" presStyleCnt="4" custScaleX="12477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C3785B-4FE4-480D-88B6-8B3DA7128218}" type="pres">
      <dgm:prSet presAssocID="{451A538B-32D8-497B-8448-559557A098B1}" presName="negativeSpace" presStyleCnt="0"/>
      <dgm:spPr/>
      <dgm:t>
        <a:bodyPr/>
        <a:lstStyle/>
        <a:p>
          <a:endParaRPr lang="ru-RU"/>
        </a:p>
      </dgm:t>
    </dgm:pt>
    <dgm:pt modelId="{5AE8E0DD-E476-4E57-9982-693AB3EA7364}" type="pres">
      <dgm:prSet presAssocID="{451A538B-32D8-497B-8448-559557A098B1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525608-7001-404E-BD8B-7F64E3DE2B13}" type="pres">
      <dgm:prSet presAssocID="{DA479965-4B74-44AB-BA0F-F4C144D4A4A4}" presName="spaceBetweenRectangles" presStyleCnt="0"/>
      <dgm:spPr/>
      <dgm:t>
        <a:bodyPr/>
        <a:lstStyle/>
        <a:p>
          <a:endParaRPr lang="ru-RU"/>
        </a:p>
      </dgm:t>
    </dgm:pt>
    <dgm:pt modelId="{F30900B6-31D6-4CF0-AB12-B47E76E942C1}" type="pres">
      <dgm:prSet presAssocID="{E6670AAA-97DC-4C69-A8E8-FAFA7C178CBD}" presName="parentLin" presStyleCnt="0"/>
      <dgm:spPr/>
      <dgm:t>
        <a:bodyPr/>
        <a:lstStyle/>
        <a:p>
          <a:endParaRPr lang="ru-RU"/>
        </a:p>
      </dgm:t>
    </dgm:pt>
    <dgm:pt modelId="{12F62F9C-1773-4696-99BF-157C6F4A4884}" type="pres">
      <dgm:prSet presAssocID="{E6670AAA-97DC-4C69-A8E8-FAFA7C178CBD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D3250EFB-7E3C-4141-9B1C-B2003D9C05B6}" type="pres">
      <dgm:prSet presAssocID="{E6670AAA-97DC-4C69-A8E8-FAFA7C178CBD}" presName="parentText" presStyleLbl="node1" presStyleIdx="1" presStyleCnt="4" custScaleX="1256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6BC465-660D-454C-854C-24FA2FC08BB1}" type="pres">
      <dgm:prSet presAssocID="{E6670AAA-97DC-4C69-A8E8-FAFA7C178CBD}" presName="negativeSpace" presStyleCnt="0"/>
      <dgm:spPr/>
      <dgm:t>
        <a:bodyPr/>
        <a:lstStyle/>
        <a:p>
          <a:endParaRPr lang="ru-RU"/>
        </a:p>
      </dgm:t>
    </dgm:pt>
    <dgm:pt modelId="{95128EFB-1689-4D75-A738-464FB2CF9E13}" type="pres">
      <dgm:prSet presAssocID="{E6670AAA-97DC-4C69-A8E8-FAFA7C178CBD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D2AEE2-F72B-4023-9888-22C99362D894}" type="pres">
      <dgm:prSet presAssocID="{C031243A-1E36-4AC9-93B9-695C61D02B2F}" presName="spaceBetweenRectangles" presStyleCnt="0"/>
      <dgm:spPr/>
      <dgm:t>
        <a:bodyPr/>
        <a:lstStyle/>
        <a:p>
          <a:endParaRPr lang="ru-RU"/>
        </a:p>
      </dgm:t>
    </dgm:pt>
    <dgm:pt modelId="{6DAC2EC9-2562-4B84-A288-5BD40E88479C}" type="pres">
      <dgm:prSet presAssocID="{0E00C02D-4140-45DF-807D-BB63BC612FF0}" presName="parentLin" presStyleCnt="0"/>
      <dgm:spPr/>
      <dgm:t>
        <a:bodyPr/>
        <a:lstStyle/>
        <a:p>
          <a:endParaRPr lang="ru-RU"/>
        </a:p>
      </dgm:t>
    </dgm:pt>
    <dgm:pt modelId="{D557B486-8FE4-4072-A55F-C1F529B59753}" type="pres">
      <dgm:prSet presAssocID="{0E00C02D-4140-45DF-807D-BB63BC612FF0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F07574C8-4940-4082-9659-D36B70C8079C}" type="pres">
      <dgm:prSet presAssocID="{0E00C02D-4140-45DF-807D-BB63BC612FF0}" presName="parentText" presStyleLbl="node1" presStyleIdx="2" presStyleCnt="4" custScaleX="12477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360CF3-69EC-4616-B7B3-618E34340E10}" type="pres">
      <dgm:prSet presAssocID="{0E00C02D-4140-45DF-807D-BB63BC612FF0}" presName="negativeSpace" presStyleCnt="0"/>
      <dgm:spPr/>
      <dgm:t>
        <a:bodyPr/>
        <a:lstStyle/>
        <a:p>
          <a:endParaRPr lang="ru-RU"/>
        </a:p>
      </dgm:t>
    </dgm:pt>
    <dgm:pt modelId="{4FE70651-EBF0-4B02-825A-74345B231770}" type="pres">
      <dgm:prSet presAssocID="{0E00C02D-4140-45DF-807D-BB63BC612FF0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DF315B-309E-4423-B94F-96DD5FACD4E7}" type="pres">
      <dgm:prSet presAssocID="{DF9A31C3-B346-49C5-8975-F192FF63BE30}" presName="spaceBetweenRectangles" presStyleCnt="0"/>
      <dgm:spPr/>
      <dgm:t>
        <a:bodyPr/>
        <a:lstStyle/>
        <a:p>
          <a:endParaRPr lang="ru-RU"/>
        </a:p>
      </dgm:t>
    </dgm:pt>
    <dgm:pt modelId="{E764BDF5-0655-4B8A-BB63-8D31A97F3C7C}" type="pres">
      <dgm:prSet presAssocID="{B628A5D3-F006-4A56-8249-DD8B2C982D92}" presName="parentLin" presStyleCnt="0"/>
      <dgm:spPr/>
      <dgm:t>
        <a:bodyPr/>
        <a:lstStyle/>
        <a:p>
          <a:endParaRPr lang="ru-RU"/>
        </a:p>
      </dgm:t>
    </dgm:pt>
    <dgm:pt modelId="{05E3AD50-BB18-40E0-8954-35DE1EDDA0BB}" type="pres">
      <dgm:prSet presAssocID="{B628A5D3-F006-4A56-8249-DD8B2C982D92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6A37596E-0F7F-41CA-B5B0-5D9C978E5AE9}" type="pres">
      <dgm:prSet presAssocID="{B628A5D3-F006-4A56-8249-DD8B2C982D92}" presName="parentText" presStyleLbl="node1" presStyleIdx="3" presStyleCnt="4" custScaleX="124779" custScaleY="12588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9DAE6B-78F3-41DF-82EC-704DB5807803}" type="pres">
      <dgm:prSet presAssocID="{B628A5D3-F006-4A56-8249-DD8B2C982D92}" presName="negativeSpace" presStyleCnt="0"/>
      <dgm:spPr/>
      <dgm:t>
        <a:bodyPr/>
        <a:lstStyle/>
        <a:p>
          <a:endParaRPr lang="ru-RU"/>
        </a:p>
      </dgm:t>
    </dgm:pt>
    <dgm:pt modelId="{8333F0CC-FBDF-49B3-86B6-9D5FF684D85C}" type="pres">
      <dgm:prSet presAssocID="{B628A5D3-F006-4A56-8249-DD8B2C982D92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EE4569-D5F5-476E-AD00-1E5C61649938}" type="presOf" srcId="{0E00C02D-4140-45DF-807D-BB63BC612FF0}" destId="{D557B486-8FE4-4072-A55F-C1F529B59753}" srcOrd="0" destOrd="0" presId="urn:microsoft.com/office/officeart/2005/8/layout/list1"/>
    <dgm:cxn modelId="{DF128B34-8343-48E8-AFFE-D0ED3EAF5EC5}" type="presOf" srcId="{B628A5D3-F006-4A56-8249-DD8B2C982D92}" destId="{05E3AD50-BB18-40E0-8954-35DE1EDDA0BB}" srcOrd="0" destOrd="0" presId="urn:microsoft.com/office/officeart/2005/8/layout/list1"/>
    <dgm:cxn modelId="{42915954-639F-4302-AF82-75D069EDDDC6}" type="presOf" srcId="{451A538B-32D8-497B-8448-559557A098B1}" destId="{76BB2620-96EA-40D2-9DEE-BD4290DE1622}" srcOrd="0" destOrd="0" presId="urn:microsoft.com/office/officeart/2005/8/layout/list1"/>
    <dgm:cxn modelId="{45FD0A48-3B1E-47B0-A110-D1A31E9D9674}" srcId="{3092E84D-0FCF-46EB-B69D-187BF3FE02E5}" destId="{0E00C02D-4140-45DF-807D-BB63BC612FF0}" srcOrd="2" destOrd="0" parTransId="{A3D254FC-F910-4E31-A1EB-CFEC23B80DFC}" sibTransId="{DF9A31C3-B346-49C5-8975-F192FF63BE30}"/>
    <dgm:cxn modelId="{7328B824-32DE-4D67-8544-AEB505F58CC5}" type="presOf" srcId="{451A538B-32D8-497B-8448-559557A098B1}" destId="{7E98023F-E89C-4B2C-B69B-7363CD4B2251}" srcOrd="1" destOrd="0" presId="urn:microsoft.com/office/officeart/2005/8/layout/list1"/>
    <dgm:cxn modelId="{35A7D8E3-AA05-41AE-B030-7507908D050A}" srcId="{3092E84D-0FCF-46EB-B69D-187BF3FE02E5}" destId="{451A538B-32D8-497B-8448-559557A098B1}" srcOrd="0" destOrd="0" parTransId="{5E12612A-0F34-4547-96B9-B22CD4783F0F}" sibTransId="{DA479965-4B74-44AB-BA0F-F4C144D4A4A4}"/>
    <dgm:cxn modelId="{EC0E78C4-21DF-4489-BE57-31B5CC896C4E}" type="presOf" srcId="{0E00C02D-4140-45DF-807D-BB63BC612FF0}" destId="{F07574C8-4940-4082-9659-D36B70C8079C}" srcOrd="1" destOrd="0" presId="urn:microsoft.com/office/officeart/2005/8/layout/list1"/>
    <dgm:cxn modelId="{A47025BB-064C-4B98-B42E-8703BDC9A0EA}" type="presOf" srcId="{E6670AAA-97DC-4C69-A8E8-FAFA7C178CBD}" destId="{12F62F9C-1773-4696-99BF-157C6F4A4884}" srcOrd="0" destOrd="0" presId="urn:microsoft.com/office/officeart/2005/8/layout/list1"/>
    <dgm:cxn modelId="{1BC45DB8-F101-4D62-95F4-608E4FF71D27}" type="presOf" srcId="{B628A5D3-F006-4A56-8249-DD8B2C982D92}" destId="{6A37596E-0F7F-41CA-B5B0-5D9C978E5AE9}" srcOrd="1" destOrd="0" presId="urn:microsoft.com/office/officeart/2005/8/layout/list1"/>
    <dgm:cxn modelId="{67159AEE-6304-46EE-94F5-FA1C92008904}" type="presOf" srcId="{E6670AAA-97DC-4C69-A8E8-FAFA7C178CBD}" destId="{D3250EFB-7E3C-4141-9B1C-B2003D9C05B6}" srcOrd="1" destOrd="0" presId="urn:microsoft.com/office/officeart/2005/8/layout/list1"/>
    <dgm:cxn modelId="{515E7DE3-7250-4FFF-B2C9-CF1E0986B658}" srcId="{3092E84D-0FCF-46EB-B69D-187BF3FE02E5}" destId="{B628A5D3-F006-4A56-8249-DD8B2C982D92}" srcOrd="3" destOrd="0" parTransId="{65E50C97-E93F-40D1-A7B5-308674A8A377}" sibTransId="{E95BA27E-25C0-488B-A6D2-AC232B7A769A}"/>
    <dgm:cxn modelId="{BD7D2C17-342D-4957-A693-3D0AA259BB5F}" srcId="{3092E84D-0FCF-46EB-B69D-187BF3FE02E5}" destId="{E6670AAA-97DC-4C69-A8E8-FAFA7C178CBD}" srcOrd="1" destOrd="0" parTransId="{332349D0-2699-402A-A4D2-FE3FE692A9A2}" sibTransId="{C031243A-1E36-4AC9-93B9-695C61D02B2F}"/>
    <dgm:cxn modelId="{1DE24F06-2D5C-4891-AE56-709F7CBD59E7}" type="presOf" srcId="{3092E84D-0FCF-46EB-B69D-187BF3FE02E5}" destId="{9071C90B-02DB-4408-AC82-93DF6A4C11C6}" srcOrd="0" destOrd="0" presId="urn:microsoft.com/office/officeart/2005/8/layout/list1"/>
    <dgm:cxn modelId="{DE9F7F04-A487-4E00-906C-102613360F55}" type="presParOf" srcId="{9071C90B-02DB-4408-AC82-93DF6A4C11C6}" destId="{A611E445-136E-43C1-ABD7-94C6DCA8F3E4}" srcOrd="0" destOrd="0" presId="urn:microsoft.com/office/officeart/2005/8/layout/list1"/>
    <dgm:cxn modelId="{3ED36E85-085B-446A-8D96-F14543E6EA2A}" type="presParOf" srcId="{A611E445-136E-43C1-ABD7-94C6DCA8F3E4}" destId="{76BB2620-96EA-40D2-9DEE-BD4290DE1622}" srcOrd="0" destOrd="0" presId="urn:microsoft.com/office/officeart/2005/8/layout/list1"/>
    <dgm:cxn modelId="{A99A9E4C-A36F-4C3D-BF42-AC90714B347E}" type="presParOf" srcId="{A611E445-136E-43C1-ABD7-94C6DCA8F3E4}" destId="{7E98023F-E89C-4B2C-B69B-7363CD4B2251}" srcOrd="1" destOrd="0" presId="urn:microsoft.com/office/officeart/2005/8/layout/list1"/>
    <dgm:cxn modelId="{75802518-FD78-4546-9DFF-F9CEA07C91A1}" type="presParOf" srcId="{9071C90B-02DB-4408-AC82-93DF6A4C11C6}" destId="{B4C3785B-4FE4-480D-88B6-8B3DA7128218}" srcOrd="1" destOrd="0" presId="urn:microsoft.com/office/officeart/2005/8/layout/list1"/>
    <dgm:cxn modelId="{7BA008A4-9F4A-454B-B76C-EDF8ADA25CA1}" type="presParOf" srcId="{9071C90B-02DB-4408-AC82-93DF6A4C11C6}" destId="{5AE8E0DD-E476-4E57-9982-693AB3EA7364}" srcOrd="2" destOrd="0" presId="urn:microsoft.com/office/officeart/2005/8/layout/list1"/>
    <dgm:cxn modelId="{61216EF8-86C1-49DB-85FB-59C3306B8844}" type="presParOf" srcId="{9071C90B-02DB-4408-AC82-93DF6A4C11C6}" destId="{6C525608-7001-404E-BD8B-7F64E3DE2B13}" srcOrd="3" destOrd="0" presId="urn:microsoft.com/office/officeart/2005/8/layout/list1"/>
    <dgm:cxn modelId="{CF86DE1D-44AE-41FA-A411-2C5627AA3EF5}" type="presParOf" srcId="{9071C90B-02DB-4408-AC82-93DF6A4C11C6}" destId="{F30900B6-31D6-4CF0-AB12-B47E76E942C1}" srcOrd="4" destOrd="0" presId="urn:microsoft.com/office/officeart/2005/8/layout/list1"/>
    <dgm:cxn modelId="{B9F38117-B275-4EF6-853D-E6C77BA88C7B}" type="presParOf" srcId="{F30900B6-31D6-4CF0-AB12-B47E76E942C1}" destId="{12F62F9C-1773-4696-99BF-157C6F4A4884}" srcOrd="0" destOrd="0" presId="urn:microsoft.com/office/officeart/2005/8/layout/list1"/>
    <dgm:cxn modelId="{3A0BF4DF-A15F-420D-BC9F-4BB4F5A20C26}" type="presParOf" srcId="{F30900B6-31D6-4CF0-AB12-B47E76E942C1}" destId="{D3250EFB-7E3C-4141-9B1C-B2003D9C05B6}" srcOrd="1" destOrd="0" presId="urn:microsoft.com/office/officeart/2005/8/layout/list1"/>
    <dgm:cxn modelId="{A616D674-9A99-4B7E-81A8-675AC70483CD}" type="presParOf" srcId="{9071C90B-02DB-4408-AC82-93DF6A4C11C6}" destId="{376BC465-660D-454C-854C-24FA2FC08BB1}" srcOrd="5" destOrd="0" presId="urn:microsoft.com/office/officeart/2005/8/layout/list1"/>
    <dgm:cxn modelId="{5BF8B2FB-61F6-45A7-AF99-C070FBDB863D}" type="presParOf" srcId="{9071C90B-02DB-4408-AC82-93DF6A4C11C6}" destId="{95128EFB-1689-4D75-A738-464FB2CF9E13}" srcOrd="6" destOrd="0" presId="urn:microsoft.com/office/officeart/2005/8/layout/list1"/>
    <dgm:cxn modelId="{34D30833-0CBA-4D8B-B264-8AB763B03863}" type="presParOf" srcId="{9071C90B-02DB-4408-AC82-93DF6A4C11C6}" destId="{25D2AEE2-F72B-4023-9888-22C99362D894}" srcOrd="7" destOrd="0" presId="urn:microsoft.com/office/officeart/2005/8/layout/list1"/>
    <dgm:cxn modelId="{1F609F56-3012-4F0F-BDA4-AC7014F048E6}" type="presParOf" srcId="{9071C90B-02DB-4408-AC82-93DF6A4C11C6}" destId="{6DAC2EC9-2562-4B84-A288-5BD40E88479C}" srcOrd="8" destOrd="0" presId="urn:microsoft.com/office/officeart/2005/8/layout/list1"/>
    <dgm:cxn modelId="{87A49D12-5FF8-423E-AC1C-98A75FA9B3A9}" type="presParOf" srcId="{6DAC2EC9-2562-4B84-A288-5BD40E88479C}" destId="{D557B486-8FE4-4072-A55F-C1F529B59753}" srcOrd="0" destOrd="0" presId="urn:microsoft.com/office/officeart/2005/8/layout/list1"/>
    <dgm:cxn modelId="{2B9E676A-48B7-432B-8D4F-C91B96969F35}" type="presParOf" srcId="{6DAC2EC9-2562-4B84-A288-5BD40E88479C}" destId="{F07574C8-4940-4082-9659-D36B70C8079C}" srcOrd="1" destOrd="0" presId="urn:microsoft.com/office/officeart/2005/8/layout/list1"/>
    <dgm:cxn modelId="{0279FFDD-B8F6-4964-B01A-739F982693BC}" type="presParOf" srcId="{9071C90B-02DB-4408-AC82-93DF6A4C11C6}" destId="{F9360CF3-69EC-4616-B7B3-618E34340E10}" srcOrd="9" destOrd="0" presId="urn:microsoft.com/office/officeart/2005/8/layout/list1"/>
    <dgm:cxn modelId="{70DDE633-5A67-417E-B65A-694D68AA34BF}" type="presParOf" srcId="{9071C90B-02DB-4408-AC82-93DF6A4C11C6}" destId="{4FE70651-EBF0-4B02-825A-74345B231770}" srcOrd="10" destOrd="0" presId="urn:microsoft.com/office/officeart/2005/8/layout/list1"/>
    <dgm:cxn modelId="{E756A18D-29B9-42EE-A729-45F7F7B591A8}" type="presParOf" srcId="{9071C90B-02DB-4408-AC82-93DF6A4C11C6}" destId="{01DF315B-309E-4423-B94F-96DD5FACD4E7}" srcOrd="11" destOrd="0" presId="urn:microsoft.com/office/officeart/2005/8/layout/list1"/>
    <dgm:cxn modelId="{01337258-E8FC-43FD-9E14-EFFF2F8BB67D}" type="presParOf" srcId="{9071C90B-02DB-4408-AC82-93DF6A4C11C6}" destId="{E764BDF5-0655-4B8A-BB63-8D31A97F3C7C}" srcOrd="12" destOrd="0" presId="urn:microsoft.com/office/officeart/2005/8/layout/list1"/>
    <dgm:cxn modelId="{2857AD8B-6547-443E-8617-2CB13907BDCE}" type="presParOf" srcId="{E764BDF5-0655-4B8A-BB63-8D31A97F3C7C}" destId="{05E3AD50-BB18-40E0-8954-35DE1EDDA0BB}" srcOrd="0" destOrd="0" presId="urn:microsoft.com/office/officeart/2005/8/layout/list1"/>
    <dgm:cxn modelId="{DD3DF1E1-5392-426E-993C-0193640C42A3}" type="presParOf" srcId="{E764BDF5-0655-4B8A-BB63-8D31A97F3C7C}" destId="{6A37596E-0F7F-41CA-B5B0-5D9C978E5AE9}" srcOrd="1" destOrd="0" presId="urn:microsoft.com/office/officeart/2005/8/layout/list1"/>
    <dgm:cxn modelId="{145C6A33-047E-4C8D-B517-B3794CBADF38}" type="presParOf" srcId="{9071C90B-02DB-4408-AC82-93DF6A4C11C6}" destId="{D59DAE6B-78F3-41DF-82EC-704DB5807803}" srcOrd="13" destOrd="0" presId="urn:microsoft.com/office/officeart/2005/8/layout/list1"/>
    <dgm:cxn modelId="{E4C23DCC-1D89-4439-ACD1-B8B78245D3F7}" type="presParOf" srcId="{9071C90B-02DB-4408-AC82-93DF6A4C11C6}" destId="{8333F0CC-FBDF-49B3-86B6-9D5FF684D85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9B07238-7F7B-4F44-940B-1603E5AA8A58}" type="doc">
      <dgm:prSet loTypeId="urn:microsoft.com/office/officeart/2005/8/layout/process2" loCatId="process" qsTypeId="urn:microsoft.com/office/officeart/2005/8/quickstyle/simple1" qsCatId="simple" csTypeId="urn:microsoft.com/office/officeart/2005/8/colors/colorful2" csCatId="colorful" phldr="1"/>
      <dgm:spPr/>
    </dgm:pt>
    <dgm:pt modelId="{4BB45140-B18D-49BE-9C9A-55EF4498539D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Развитие сельского хозяйства и ремесла</a:t>
          </a:r>
          <a:endParaRPr lang="ru-RU" sz="2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E9FBA1A-A7AB-48A7-8A47-6694065DD7A2}" type="parTrans" cxnId="{F3D7A3FD-B382-41AC-923B-FCC1A5B48395}">
      <dgm:prSet/>
      <dgm:spPr/>
      <dgm:t>
        <a:bodyPr/>
        <a:lstStyle/>
        <a:p>
          <a:endParaRPr lang="ru-RU"/>
        </a:p>
      </dgm:t>
    </dgm:pt>
    <dgm:pt modelId="{1C7B3E35-B6B3-4136-A453-69D58D403B7A}" type="sibTrans" cxnId="{F3D7A3FD-B382-41AC-923B-FCC1A5B48395}">
      <dgm:prSet/>
      <dgm:spPr/>
      <dgm:t>
        <a:bodyPr/>
        <a:lstStyle/>
        <a:p>
          <a:endParaRPr lang="ru-RU"/>
        </a:p>
      </dgm:t>
    </dgm:pt>
    <dgm:pt modelId="{D27E6FDD-0D1B-4250-802C-F76B22416CFF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Быстрый рост населения</a:t>
          </a:r>
          <a:endParaRPr lang="ru-RU" sz="2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4B9EAD4-93A5-4328-B8A2-D883E638BA02}" type="parTrans" cxnId="{ABC7F9F7-A394-43AD-ADA9-8E3295ED487E}">
      <dgm:prSet/>
      <dgm:spPr/>
      <dgm:t>
        <a:bodyPr/>
        <a:lstStyle/>
        <a:p>
          <a:endParaRPr lang="ru-RU"/>
        </a:p>
      </dgm:t>
    </dgm:pt>
    <dgm:pt modelId="{C37C5425-4275-45CC-AB0B-11F2E7D7EA4E}" type="sibTrans" cxnId="{ABC7F9F7-A394-43AD-ADA9-8E3295ED487E}">
      <dgm:prSet/>
      <dgm:spPr/>
      <dgm:t>
        <a:bodyPr/>
        <a:lstStyle/>
        <a:p>
          <a:endParaRPr lang="ru-RU"/>
        </a:p>
      </dgm:t>
    </dgm:pt>
    <dgm:pt modelId="{3B64725A-39D3-4440-B838-7D3E0F1DADC4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Появление больших поселений</a:t>
          </a:r>
          <a:endParaRPr lang="ru-RU" sz="2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8202411-3233-4E7C-AA51-B33E1113C696}" type="parTrans" cxnId="{6DB04940-8BAA-4DE9-95F0-11579FED3DDC}">
      <dgm:prSet/>
      <dgm:spPr/>
      <dgm:t>
        <a:bodyPr/>
        <a:lstStyle/>
        <a:p>
          <a:endParaRPr lang="ru-RU"/>
        </a:p>
      </dgm:t>
    </dgm:pt>
    <dgm:pt modelId="{857CCAFC-9697-4497-8C9D-94758C876E23}" type="sibTrans" cxnId="{6DB04940-8BAA-4DE9-95F0-11579FED3DDC}">
      <dgm:prSet/>
      <dgm:spPr/>
      <dgm:t>
        <a:bodyPr/>
        <a:lstStyle/>
        <a:p>
          <a:endParaRPr lang="ru-RU"/>
        </a:p>
      </dgm:t>
    </dgm:pt>
    <dgm:pt modelId="{BAEED627-4685-466E-961C-124856D33431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Превращение поселений в города, окруженные стенами</a:t>
          </a:r>
          <a:endParaRPr lang="ru-RU" sz="2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E7DA08E7-A248-4CC4-87D3-486E3A1E791F}" type="parTrans" cxnId="{19B06188-3627-4A5E-BB5E-32512C7324A2}">
      <dgm:prSet/>
      <dgm:spPr/>
      <dgm:t>
        <a:bodyPr/>
        <a:lstStyle/>
        <a:p>
          <a:endParaRPr lang="ru-RU"/>
        </a:p>
      </dgm:t>
    </dgm:pt>
    <dgm:pt modelId="{47E92028-E684-4C1E-B64E-641C44395A07}" type="sibTrans" cxnId="{19B06188-3627-4A5E-BB5E-32512C7324A2}">
      <dgm:prSet/>
      <dgm:spPr/>
      <dgm:t>
        <a:bodyPr/>
        <a:lstStyle/>
        <a:p>
          <a:endParaRPr lang="ru-RU"/>
        </a:p>
      </dgm:t>
    </dgm:pt>
    <dgm:pt modelId="{7DD14CE0-086A-4E8E-A79D-981896A160A0}" type="pres">
      <dgm:prSet presAssocID="{D9B07238-7F7B-4F44-940B-1603E5AA8A58}" presName="linearFlow" presStyleCnt="0">
        <dgm:presLayoutVars>
          <dgm:resizeHandles val="exact"/>
        </dgm:presLayoutVars>
      </dgm:prSet>
      <dgm:spPr/>
    </dgm:pt>
    <dgm:pt modelId="{726A799B-7813-49A5-9D7B-B0506BF572DD}" type="pres">
      <dgm:prSet presAssocID="{4BB45140-B18D-49BE-9C9A-55EF4498539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2099D8-8CD7-4D2B-84D8-680955B1944C}" type="pres">
      <dgm:prSet presAssocID="{1C7B3E35-B6B3-4136-A453-69D58D403B7A}" presName="sibTrans" presStyleLbl="sibTrans2D1" presStyleIdx="0" presStyleCnt="3"/>
      <dgm:spPr/>
      <dgm:t>
        <a:bodyPr/>
        <a:lstStyle/>
        <a:p>
          <a:endParaRPr lang="ru-RU"/>
        </a:p>
      </dgm:t>
    </dgm:pt>
    <dgm:pt modelId="{70A02902-E2BC-4B55-AA16-DEE4AF1CE778}" type="pres">
      <dgm:prSet presAssocID="{1C7B3E35-B6B3-4136-A453-69D58D403B7A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F55D8501-1D4C-494F-818A-494597B00E90}" type="pres">
      <dgm:prSet presAssocID="{D27E6FDD-0D1B-4250-802C-F76B22416CF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39FA07-16A6-46A9-84C0-26FB1168A0B1}" type="pres">
      <dgm:prSet presAssocID="{C37C5425-4275-45CC-AB0B-11F2E7D7EA4E}" presName="sibTrans" presStyleLbl="sibTrans2D1" presStyleIdx="1" presStyleCnt="3"/>
      <dgm:spPr/>
      <dgm:t>
        <a:bodyPr/>
        <a:lstStyle/>
        <a:p>
          <a:endParaRPr lang="ru-RU"/>
        </a:p>
      </dgm:t>
    </dgm:pt>
    <dgm:pt modelId="{2B32AAB6-12CB-43AB-B0CE-2453FBBFC27C}" type="pres">
      <dgm:prSet presAssocID="{C37C5425-4275-45CC-AB0B-11F2E7D7EA4E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3C8C4F60-8F30-4A03-BA73-CF196F407336}" type="pres">
      <dgm:prSet presAssocID="{3B64725A-39D3-4440-B838-7D3E0F1DADC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F4C895-9E39-4F23-A5FF-24F7BD0D169F}" type="pres">
      <dgm:prSet presAssocID="{857CCAFC-9697-4497-8C9D-94758C876E23}" presName="sibTrans" presStyleLbl="sibTrans2D1" presStyleIdx="2" presStyleCnt="3"/>
      <dgm:spPr/>
      <dgm:t>
        <a:bodyPr/>
        <a:lstStyle/>
        <a:p>
          <a:endParaRPr lang="ru-RU"/>
        </a:p>
      </dgm:t>
    </dgm:pt>
    <dgm:pt modelId="{6B9819E4-DAB9-4E79-A4B5-21E02B5B9ACC}" type="pres">
      <dgm:prSet presAssocID="{857CCAFC-9697-4497-8C9D-94758C876E23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F3F26971-EC9F-409E-BE33-899D8DE76826}" type="pres">
      <dgm:prSet presAssocID="{BAEED627-4685-466E-961C-124856D3343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1DCD3E-B9DF-4F8B-AF35-FDF79132CA0E}" type="presOf" srcId="{857CCAFC-9697-4497-8C9D-94758C876E23}" destId="{6B9819E4-DAB9-4E79-A4B5-21E02B5B9ACC}" srcOrd="1" destOrd="0" presId="urn:microsoft.com/office/officeart/2005/8/layout/process2"/>
    <dgm:cxn modelId="{AE968C71-C6F0-43CB-A97B-CF8829B62D88}" type="presOf" srcId="{4BB45140-B18D-49BE-9C9A-55EF4498539D}" destId="{726A799B-7813-49A5-9D7B-B0506BF572DD}" srcOrd="0" destOrd="0" presId="urn:microsoft.com/office/officeart/2005/8/layout/process2"/>
    <dgm:cxn modelId="{6DB04940-8BAA-4DE9-95F0-11579FED3DDC}" srcId="{D9B07238-7F7B-4F44-940B-1603E5AA8A58}" destId="{3B64725A-39D3-4440-B838-7D3E0F1DADC4}" srcOrd="2" destOrd="0" parTransId="{38202411-3233-4E7C-AA51-B33E1113C696}" sibTransId="{857CCAFC-9697-4497-8C9D-94758C876E23}"/>
    <dgm:cxn modelId="{B667DC95-66B3-4B93-A008-2C7DF32EE0ED}" type="presOf" srcId="{3B64725A-39D3-4440-B838-7D3E0F1DADC4}" destId="{3C8C4F60-8F30-4A03-BA73-CF196F407336}" srcOrd="0" destOrd="0" presId="urn:microsoft.com/office/officeart/2005/8/layout/process2"/>
    <dgm:cxn modelId="{A05F05C4-45C7-4E9B-82A5-F0DE8CFDF881}" type="presOf" srcId="{D9B07238-7F7B-4F44-940B-1603E5AA8A58}" destId="{7DD14CE0-086A-4E8E-A79D-981896A160A0}" srcOrd="0" destOrd="0" presId="urn:microsoft.com/office/officeart/2005/8/layout/process2"/>
    <dgm:cxn modelId="{33F05733-181B-4DF8-8980-BB2F3B7E6D7A}" type="presOf" srcId="{C37C5425-4275-45CC-AB0B-11F2E7D7EA4E}" destId="{2B32AAB6-12CB-43AB-B0CE-2453FBBFC27C}" srcOrd="1" destOrd="0" presId="urn:microsoft.com/office/officeart/2005/8/layout/process2"/>
    <dgm:cxn modelId="{272C3497-BB28-456E-8564-2AA1D6EEB817}" type="presOf" srcId="{857CCAFC-9697-4497-8C9D-94758C876E23}" destId="{CBF4C895-9E39-4F23-A5FF-24F7BD0D169F}" srcOrd="0" destOrd="0" presId="urn:microsoft.com/office/officeart/2005/8/layout/process2"/>
    <dgm:cxn modelId="{627E4B7B-3A0A-46F6-AF48-31C5750EA821}" type="presOf" srcId="{C37C5425-4275-45CC-AB0B-11F2E7D7EA4E}" destId="{AA39FA07-16A6-46A9-84C0-26FB1168A0B1}" srcOrd="0" destOrd="0" presId="urn:microsoft.com/office/officeart/2005/8/layout/process2"/>
    <dgm:cxn modelId="{17A9852F-0446-4769-B94B-99440B34DC25}" type="presOf" srcId="{1C7B3E35-B6B3-4136-A453-69D58D403B7A}" destId="{352099D8-8CD7-4D2B-84D8-680955B1944C}" srcOrd="0" destOrd="0" presId="urn:microsoft.com/office/officeart/2005/8/layout/process2"/>
    <dgm:cxn modelId="{E041085F-49F1-4B7A-887B-DC80513267DE}" type="presOf" srcId="{D27E6FDD-0D1B-4250-802C-F76B22416CFF}" destId="{F55D8501-1D4C-494F-818A-494597B00E90}" srcOrd="0" destOrd="0" presId="urn:microsoft.com/office/officeart/2005/8/layout/process2"/>
    <dgm:cxn modelId="{53BA340E-AEB0-4295-A03E-15CDB7EBB2E8}" type="presOf" srcId="{BAEED627-4685-466E-961C-124856D33431}" destId="{F3F26971-EC9F-409E-BE33-899D8DE76826}" srcOrd="0" destOrd="0" presId="urn:microsoft.com/office/officeart/2005/8/layout/process2"/>
    <dgm:cxn modelId="{F3D7A3FD-B382-41AC-923B-FCC1A5B48395}" srcId="{D9B07238-7F7B-4F44-940B-1603E5AA8A58}" destId="{4BB45140-B18D-49BE-9C9A-55EF4498539D}" srcOrd="0" destOrd="0" parTransId="{5E9FBA1A-A7AB-48A7-8A47-6694065DD7A2}" sibTransId="{1C7B3E35-B6B3-4136-A453-69D58D403B7A}"/>
    <dgm:cxn modelId="{19B06188-3627-4A5E-BB5E-32512C7324A2}" srcId="{D9B07238-7F7B-4F44-940B-1603E5AA8A58}" destId="{BAEED627-4685-466E-961C-124856D33431}" srcOrd="3" destOrd="0" parTransId="{E7DA08E7-A248-4CC4-87D3-486E3A1E791F}" sibTransId="{47E92028-E684-4C1E-B64E-641C44395A07}"/>
    <dgm:cxn modelId="{ABC7F9F7-A394-43AD-ADA9-8E3295ED487E}" srcId="{D9B07238-7F7B-4F44-940B-1603E5AA8A58}" destId="{D27E6FDD-0D1B-4250-802C-F76B22416CFF}" srcOrd="1" destOrd="0" parTransId="{74B9EAD4-93A5-4328-B8A2-D883E638BA02}" sibTransId="{C37C5425-4275-45CC-AB0B-11F2E7D7EA4E}"/>
    <dgm:cxn modelId="{439B5A5A-297E-431F-B21F-330545233856}" type="presOf" srcId="{1C7B3E35-B6B3-4136-A453-69D58D403B7A}" destId="{70A02902-E2BC-4B55-AA16-DEE4AF1CE778}" srcOrd="1" destOrd="0" presId="urn:microsoft.com/office/officeart/2005/8/layout/process2"/>
    <dgm:cxn modelId="{41ADF846-7392-4BCC-A313-B83C0434A6BF}" type="presParOf" srcId="{7DD14CE0-086A-4E8E-A79D-981896A160A0}" destId="{726A799B-7813-49A5-9D7B-B0506BF572DD}" srcOrd="0" destOrd="0" presId="urn:microsoft.com/office/officeart/2005/8/layout/process2"/>
    <dgm:cxn modelId="{F436F772-620D-4CFD-857C-AC6091466045}" type="presParOf" srcId="{7DD14CE0-086A-4E8E-A79D-981896A160A0}" destId="{352099D8-8CD7-4D2B-84D8-680955B1944C}" srcOrd="1" destOrd="0" presId="urn:microsoft.com/office/officeart/2005/8/layout/process2"/>
    <dgm:cxn modelId="{05225E53-B2DE-4E44-B55A-86E28DE5325E}" type="presParOf" srcId="{352099D8-8CD7-4D2B-84D8-680955B1944C}" destId="{70A02902-E2BC-4B55-AA16-DEE4AF1CE778}" srcOrd="0" destOrd="0" presId="urn:microsoft.com/office/officeart/2005/8/layout/process2"/>
    <dgm:cxn modelId="{B6D85A02-C6EC-4FF3-AA83-AE2B9361608C}" type="presParOf" srcId="{7DD14CE0-086A-4E8E-A79D-981896A160A0}" destId="{F55D8501-1D4C-494F-818A-494597B00E90}" srcOrd="2" destOrd="0" presId="urn:microsoft.com/office/officeart/2005/8/layout/process2"/>
    <dgm:cxn modelId="{033CF9D8-012F-4596-ABCC-B7A83CDC6956}" type="presParOf" srcId="{7DD14CE0-086A-4E8E-A79D-981896A160A0}" destId="{AA39FA07-16A6-46A9-84C0-26FB1168A0B1}" srcOrd="3" destOrd="0" presId="urn:microsoft.com/office/officeart/2005/8/layout/process2"/>
    <dgm:cxn modelId="{B8A55E74-612D-420B-9280-05E0A1602B48}" type="presParOf" srcId="{AA39FA07-16A6-46A9-84C0-26FB1168A0B1}" destId="{2B32AAB6-12CB-43AB-B0CE-2453FBBFC27C}" srcOrd="0" destOrd="0" presId="urn:microsoft.com/office/officeart/2005/8/layout/process2"/>
    <dgm:cxn modelId="{E4A2E790-CC41-40A8-980C-C508939C459C}" type="presParOf" srcId="{7DD14CE0-086A-4E8E-A79D-981896A160A0}" destId="{3C8C4F60-8F30-4A03-BA73-CF196F407336}" srcOrd="4" destOrd="0" presId="urn:microsoft.com/office/officeart/2005/8/layout/process2"/>
    <dgm:cxn modelId="{E3B76143-42C3-4DE2-9288-259F91BDC77B}" type="presParOf" srcId="{7DD14CE0-086A-4E8E-A79D-981896A160A0}" destId="{CBF4C895-9E39-4F23-A5FF-24F7BD0D169F}" srcOrd="5" destOrd="0" presId="urn:microsoft.com/office/officeart/2005/8/layout/process2"/>
    <dgm:cxn modelId="{7362FE9F-5173-417E-91FF-526B4DFB0A27}" type="presParOf" srcId="{CBF4C895-9E39-4F23-A5FF-24F7BD0D169F}" destId="{6B9819E4-DAB9-4E79-A4B5-21E02B5B9ACC}" srcOrd="0" destOrd="0" presId="urn:microsoft.com/office/officeart/2005/8/layout/process2"/>
    <dgm:cxn modelId="{F7C0C669-7E30-4310-A9EA-8F829AD439F8}" type="presParOf" srcId="{7DD14CE0-086A-4E8E-A79D-981896A160A0}" destId="{F3F26971-EC9F-409E-BE33-899D8DE76826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E9DE36-5519-4E8C-8B92-D34C45EEDFFD}">
      <dsp:nvSpPr>
        <dsp:cNvPr id="0" name=""/>
        <dsp:cNvSpPr/>
      </dsp:nvSpPr>
      <dsp:spPr>
        <a:xfrm>
          <a:off x="2588" y="0"/>
          <a:ext cx="2713409" cy="48574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Шумеры</a:t>
          </a:r>
          <a:endParaRPr lang="ru-RU" sz="37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2588" y="1942961"/>
        <a:ext cx="2713409" cy="1942961"/>
      </dsp:txXfrm>
    </dsp:sp>
    <dsp:sp modelId="{294E821E-66B5-423C-8DB0-B033F5F66C3C}">
      <dsp:nvSpPr>
        <dsp:cNvPr id="0" name=""/>
        <dsp:cNvSpPr/>
      </dsp:nvSpPr>
      <dsp:spPr>
        <a:xfrm>
          <a:off x="550536" y="291444"/>
          <a:ext cx="1617515" cy="161751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6F7AF1-560B-4E0D-AE40-BFC0334B07EF}">
      <dsp:nvSpPr>
        <dsp:cNvPr id="0" name=""/>
        <dsp:cNvSpPr/>
      </dsp:nvSpPr>
      <dsp:spPr>
        <a:xfrm>
          <a:off x="2797400" y="0"/>
          <a:ext cx="2713409" cy="48574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kern="1200" dirty="0" err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Амориты</a:t>
          </a:r>
          <a:endParaRPr lang="ru-RU" sz="37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2797400" y="1942961"/>
        <a:ext cx="2713409" cy="1942961"/>
      </dsp:txXfrm>
    </dsp:sp>
    <dsp:sp modelId="{AF4B8679-0C2A-487A-AF32-9A5A570024D4}">
      <dsp:nvSpPr>
        <dsp:cNvPr id="0" name=""/>
        <dsp:cNvSpPr/>
      </dsp:nvSpPr>
      <dsp:spPr>
        <a:xfrm>
          <a:off x="3345348" y="291444"/>
          <a:ext cx="1617515" cy="161751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5F3946-2C46-4D11-857E-5507D8D6B937}">
      <dsp:nvSpPr>
        <dsp:cNvPr id="0" name=""/>
        <dsp:cNvSpPr/>
      </dsp:nvSpPr>
      <dsp:spPr>
        <a:xfrm>
          <a:off x="5592213" y="0"/>
          <a:ext cx="2713409" cy="48574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Аккадцы</a:t>
          </a:r>
          <a:endParaRPr lang="ru-RU" sz="37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5592213" y="1942961"/>
        <a:ext cx="2713409" cy="1942961"/>
      </dsp:txXfrm>
    </dsp:sp>
    <dsp:sp modelId="{D0460C22-150B-4E6D-9A6E-C181E908BC34}">
      <dsp:nvSpPr>
        <dsp:cNvPr id="0" name=""/>
        <dsp:cNvSpPr/>
      </dsp:nvSpPr>
      <dsp:spPr>
        <a:xfrm>
          <a:off x="6140160" y="291444"/>
          <a:ext cx="1617515" cy="161751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B5C7AB-B6D5-4FDC-BF96-0E3E5D40DDB7}">
      <dsp:nvSpPr>
        <dsp:cNvPr id="0" name=""/>
        <dsp:cNvSpPr/>
      </dsp:nvSpPr>
      <dsp:spPr>
        <a:xfrm>
          <a:off x="8387025" y="0"/>
          <a:ext cx="2713409" cy="485740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err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Амореи</a:t>
          </a:r>
          <a:endParaRPr lang="ru-RU" sz="40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8387025" y="1942961"/>
        <a:ext cx="2713409" cy="1942961"/>
      </dsp:txXfrm>
    </dsp:sp>
    <dsp:sp modelId="{7812C4A6-2924-4D4A-9878-0F5485F4370E}">
      <dsp:nvSpPr>
        <dsp:cNvPr id="0" name=""/>
        <dsp:cNvSpPr/>
      </dsp:nvSpPr>
      <dsp:spPr>
        <a:xfrm>
          <a:off x="8934972" y="291444"/>
          <a:ext cx="1617515" cy="161751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05432B-8F8E-47F8-87A1-6E0078883084}">
      <dsp:nvSpPr>
        <dsp:cNvPr id="0" name=""/>
        <dsp:cNvSpPr/>
      </dsp:nvSpPr>
      <dsp:spPr>
        <a:xfrm>
          <a:off x="517871" y="3682773"/>
          <a:ext cx="10214782" cy="1174629"/>
        </a:xfrm>
        <a:prstGeom prst="leftRightArrow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2128F0F-3DD5-45D0-8816-6C1D4C006603}">
      <dsp:nvSpPr>
        <dsp:cNvPr id="0" name=""/>
        <dsp:cNvSpPr/>
      </dsp:nvSpPr>
      <dsp:spPr>
        <a:xfrm>
          <a:off x="663742" y="416"/>
          <a:ext cx="5120565" cy="824953"/>
        </a:xfrm>
        <a:prstGeom prst="chevron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5720" tIns="22860" rIns="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Из Малой Азии</a:t>
          </a:r>
          <a:endParaRPr lang="ru-RU" sz="36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663742" y="416"/>
        <a:ext cx="5120565" cy="824953"/>
      </dsp:txXfrm>
    </dsp:sp>
    <dsp:sp modelId="{D132F836-B543-4696-A1F0-CCFDEECBF1D2}">
      <dsp:nvSpPr>
        <dsp:cNvPr id="0" name=""/>
        <dsp:cNvSpPr/>
      </dsp:nvSpPr>
      <dsp:spPr>
        <a:xfrm>
          <a:off x="5516198" y="70537"/>
          <a:ext cx="5439755" cy="684711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Arial" pitchFamily="34" charset="0"/>
              <a:cs typeface="Arial" pitchFamily="34" charset="0"/>
            </a:rPr>
            <a:t>- медь</a:t>
          </a:r>
          <a:endParaRPr lang="ru-RU" sz="3200" b="1" kern="1200" dirty="0">
            <a:latin typeface="Arial" pitchFamily="34" charset="0"/>
            <a:cs typeface="Arial" pitchFamily="34" charset="0"/>
          </a:endParaRPr>
        </a:p>
      </dsp:txBody>
      <dsp:txXfrm>
        <a:off x="5516198" y="70537"/>
        <a:ext cx="5439755" cy="684711"/>
      </dsp:txXfrm>
    </dsp:sp>
    <dsp:sp modelId="{8A7D71E5-2755-47C5-BE56-4F9AFAFB09AD}">
      <dsp:nvSpPr>
        <dsp:cNvPr id="0" name=""/>
        <dsp:cNvSpPr/>
      </dsp:nvSpPr>
      <dsp:spPr>
        <a:xfrm>
          <a:off x="654304" y="921286"/>
          <a:ext cx="5223746" cy="824953"/>
        </a:xfrm>
        <a:prstGeom prst="chevron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45720" tIns="22860" rIns="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Из Палестины</a:t>
          </a:r>
          <a:endParaRPr lang="ru-RU" sz="36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654304" y="921286"/>
        <a:ext cx="5223746" cy="824953"/>
      </dsp:txXfrm>
    </dsp:sp>
    <dsp:sp modelId="{093E7FBC-8922-484B-A8F7-9E3DBCB58A03}">
      <dsp:nvSpPr>
        <dsp:cNvPr id="0" name=""/>
        <dsp:cNvSpPr/>
      </dsp:nvSpPr>
      <dsp:spPr>
        <a:xfrm>
          <a:off x="5800972" y="999815"/>
          <a:ext cx="5061007" cy="684711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Arial" pitchFamily="34" charset="0"/>
              <a:cs typeface="Arial" pitchFamily="34" charset="0"/>
            </a:rPr>
            <a:t>- олово, стеклянная посуда</a:t>
          </a:r>
          <a:endParaRPr lang="ru-RU" sz="3200" b="1" kern="1200" dirty="0">
            <a:latin typeface="Arial" pitchFamily="34" charset="0"/>
            <a:cs typeface="Arial" pitchFamily="34" charset="0"/>
          </a:endParaRPr>
        </a:p>
      </dsp:txBody>
      <dsp:txXfrm>
        <a:off x="5800972" y="999815"/>
        <a:ext cx="5061007" cy="684711"/>
      </dsp:txXfrm>
    </dsp:sp>
    <dsp:sp modelId="{E4B4D8B7-016B-4B2D-A139-136875C8D800}">
      <dsp:nvSpPr>
        <dsp:cNvPr id="0" name=""/>
        <dsp:cNvSpPr/>
      </dsp:nvSpPr>
      <dsp:spPr>
        <a:xfrm>
          <a:off x="663742" y="1881308"/>
          <a:ext cx="5270583" cy="824953"/>
        </a:xfrm>
        <a:prstGeom prst="chevron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45720" tIns="22860" rIns="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Из Финикии</a:t>
          </a:r>
          <a:endParaRPr lang="ru-RU" sz="36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663742" y="1881308"/>
        <a:ext cx="5270583" cy="824953"/>
      </dsp:txXfrm>
    </dsp:sp>
    <dsp:sp modelId="{F4E20AB9-1962-4095-9CA2-7B4A27BC80F9}">
      <dsp:nvSpPr>
        <dsp:cNvPr id="0" name=""/>
        <dsp:cNvSpPr/>
      </dsp:nvSpPr>
      <dsp:spPr>
        <a:xfrm>
          <a:off x="5666216" y="1951429"/>
          <a:ext cx="5198531" cy="684711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Arial" pitchFamily="34" charset="0"/>
              <a:cs typeface="Arial" pitchFamily="34" charset="0"/>
            </a:rPr>
            <a:t>- строительный лес, пурпурная краска</a:t>
          </a:r>
          <a:endParaRPr lang="ru-RU" sz="3200" b="1" kern="1200" dirty="0">
            <a:latin typeface="Arial" pitchFamily="34" charset="0"/>
            <a:cs typeface="Arial" pitchFamily="34" charset="0"/>
          </a:endParaRPr>
        </a:p>
      </dsp:txBody>
      <dsp:txXfrm>
        <a:off x="5666216" y="1951429"/>
        <a:ext cx="5198531" cy="684711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2128F0F-3DD5-45D0-8816-6C1D4C006603}">
      <dsp:nvSpPr>
        <dsp:cNvPr id="0" name=""/>
        <dsp:cNvSpPr/>
      </dsp:nvSpPr>
      <dsp:spPr>
        <a:xfrm>
          <a:off x="635205" y="548"/>
          <a:ext cx="5047005" cy="834043"/>
        </a:xfrm>
        <a:prstGeom prst="chevron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45720" tIns="22860" rIns="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Из Аравии</a:t>
          </a:r>
          <a:endParaRPr lang="ru-RU" sz="36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635205" y="548"/>
        <a:ext cx="5047005" cy="834043"/>
      </dsp:txXfrm>
    </dsp:sp>
    <dsp:sp modelId="{D132F836-B543-4696-A1F0-CCFDEECBF1D2}">
      <dsp:nvSpPr>
        <dsp:cNvPr id="0" name=""/>
        <dsp:cNvSpPr/>
      </dsp:nvSpPr>
      <dsp:spPr>
        <a:xfrm>
          <a:off x="5411147" y="71442"/>
          <a:ext cx="5128250" cy="692256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Arial" pitchFamily="34" charset="0"/>
              <a:cs typeface="Arial" pitchFamily="34" charset="0"/>
            </a:rPr>
            <a:t>- благовония</a:t>
          </a:r>
          <a:endParaRPr lang="ru-RU" sz="3200" b="1" kern="1200" dirty="0">
            <a:latin typeface="Arial" pitchFamily="34" charset="0"/>
            <a:cs typeface="Arial" pitchFamily="34" charset="0"/>
          </a:endParaRPr>
        </a:p>
      </dsp:txBody>
      <dsp:txXfrm>
        <a:off x="5411147" y="71442"/>
        <a:ext cx="5128250" cy="692256"/>
      </dsp:txXfrm>
    </dsp:sp>
    <dsp:sp modelId="{8A7D71E5-2755-47C5-BE56-4F9AFAFB09AD}">
      <dsp:nvSpPr>
        <dsp:cNvPr id="0" name=""/>
        <dsp:cNvSpPr/>
      </dsp:nvSpPr>
      <dsp:spPr>
        <a:xfrm>
          <a:off x="635205" y="951358"/>
          <a:ext cx="5053427" cy="834043"/>
        </a:xfrm>
        <a:prstGeom prst="chevron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45720" tIns="22860" rIns="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Из Египта</a:t>
          </a:r>
          <a:endParaRPr lang="ru-RU" sz="36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635205" y="951358"/>
        <a:ext cx="5053427" cy="834043"/>
      </dsp:txXfrm>
    </dsp:sp>
    <dsp:sp modelId="{093E7FBC-8922-484B-A8F7-9E3DBCB58A03}">
      <dsp:nvSpPr>
        <dsp:cNvPr id="0" name=""/>
        <dsp:cNvSpPr/>
      </dsp:nvSpPr>
      <dsp:spPr>
        <a:xfrm>
          <a:off x="5417569" y="1022251"/>
          <a:ext cx="5304411" cy="692256"/>
        </a:xfrm>
        <a:prstGeom prst="chevron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Arial" pitchFamily="34" charset="0"/>
              <a:cs typeface="Arial" pitchFamily="34" charset="0"/>
            </a:rPr>
            <a:t>- вино</a:t>
          </a:r>
          <a:endParaRPr lang="ru-RU" sz="3200" b="1" kern="1200" dirty="0">
            <a:latin typeface="Arial" pitchFamily="34" charset="0"/>
            <a:cs typeface="Arial" pitchFamily="34" charset="0"/>
          </a:endParaRPr>
        </a:p>
      </dsp:txBody>
      <dsp:txXfrm>
        <a:off x="5417569" y="1022251"/>
        <a:ext cx="5304411" cy="692256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AE8E0DD-E476-4E57-9982-693AB3EA7364}">
      <dsp:nvSpPr>
        <dsp:cNvPr id="0" name=""/>
        <dsp:cNvSpPr/>
      </dsp:nvSpPr>
      <dsp:spPr>
        <a:xfrm>
          <a:off x="0" y="495902"/>
          <a:ext cx="11760628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98023F-E89C-4B2C-B69B-7363CD4B2251}">
      <dsp:nvSpPr>
        <dsp:cNvPr id="0" name=""/>
        <dsp:cNvSpPr/>
      </dsp:nvSpPr>
      <dsp:spPr>
        <a:xfrm>
          <a:off x="588031" y="53102"/>
          <a:ext cx="10272356" cy="885600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311167" tIns="0" rIns="31116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Занятия  жителей Месопотамии</a:t>
          </a:r>
        </a:p>
      </dsp:txBody>
      <dsp:txXfrm>
        <a:off x="588031" y="53102"/>
        <a:ext cx="10272356" cy="885600"/>
      </dsp:txXfrm>
    </dsp:sp>
    <dsp:sp modelId="{95128EFB-1689-4D75-A738-464FB2CF9E13}">
      <dsp:nvSpPr>
        <dsp:cNvPr id="0" name=""/>
        <dsp:cNvSpPr/>
      </dsp:nvSpPr>
      <dsp:spPr>
        <a:xfrm>
          <a:off x="0" y="1856702"/>
          <a:ext cx="11760628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250EFB-7E3C-4141-9B1C-B2003D9C05B6}">
      <dsp:nvSpPr>
        <dsp:cNvPr id="0" name=""/>
        <dsp:cNvSpPr/>
      </dsp:nvSpPr>
      <dsp:spPr>
        <a:xfrm>
          <a:off x="588031" y="1413902"/>
          <a:ext cx="10344637" cy="885600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11167" tIns="0" rIns="31116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Земля очень плодородная </a:t>
          </a:r>
        </a:p>
      </dsp:txBody>
      <dsp:txXfrm>
        <a:off x="588031" y="1413902"/>
        <a:ext cx="10344637" cy="885600"/>
      </dsp:txXfrm>
    </dsp:sp>
    <dsp:sp modelId="{4FE70651-EBF0-4B02-825A-74345B231770}">
      <dsp:nvSpPr>
        <dsp:cNvPr id="0" name=""/>
        <dsp:cNvSpPr/>
      </dsp:nvSpPr>
      <dsp:spPr>
        <a:xfrm>
          <a:off x="0" y="3217502"/>
          <a:ext cx="11760628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7574C8-4940-4082-9659-D36B70C8079C}">
      <dsp:nvSpPr>
        <dsp:cNvPr id="0" name=""/>
        <dsp:cNvSpPr/>
      </dsp:nvSpPr>
      <dsp:spPr>
        <a:xfrm>
          <a:off x="588031" y="2774702"/>
          <a:ext cx="10272356" cy="885600"/>
        </a:xfrm>
        <a:prstGeom prst="round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311167" tIns="0" rIns="31116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Пшеницу, ячмень, просо, сезам, финиковые пальмы</a:t>
          </a:r>
        </a:p>
      </dsp:txBody>
      <dsp:txXfrm>
        <a:off x="588031" y="2774702"/>
        <a:ext cx="10272356" cy="885600"/>
      </dsp:txXfrm>
    </dsp:sp>
    <dsp:sp modelId="{8333F0CC-FBDF-49B3-86B6-9D5FF684D85C}">
      <dsp:nvSpPr>
        <dsp:cNvPr id="0" name=""/>
        <dsp:cNvSpPr/>
      </dsp:nvSpPr>
      <dsp:spPr>
        <a:xfrm>
          <a:off x="0" y="4807521"/>
          <a:ext cx="11760628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37596E-0F7F-41CA-B5B0-5D9C978E5AE9}">
      <dsp:nvSpPr>
        <dsp:cNvPr id="0" name=""/>
        <dsp:cNvSpPr/>
      </dsp:nvSpPr>
      <dsp:spPr>
        <a:xfrm>
          <a:off x="588031" y="4135502"/>
          <a:ext cx="10272356" cy="1114819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11167" tIns="0" rIns="311167" bIns="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Строили каналы</a:t>
          </a:r>
          <a:r>
            <a:rPr lang="ru-RU" sz="35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, делали вино, мед, пекли хлеб, занимались земледелием  </a:t>
          </a:r>
          <a:endParaRPr lang="ru-RU" sz="35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588031" y="4135502"/>
        <a:ext cx="10272356" cy="1114819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26A799B-7813-49A5-9D7B-B0506BF572DD}">
      <dsp:nvSpPr>
        <dsp:cNvPr id="0" name=""/>
        <dsp:cNvSpPr/>
      </dsp:nvSpPr>
      <dsp:spPr>
        <a:xfrm>
          <a:off x="366669" y="6114"/>
          <a:ext cx="4547248" cy="11368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Развитие сельского хозяйства и ремесла</a:t>
          </a:r>
          <a:endParaRPr lang="ru-RU" sz="28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366669" y="6114"/>
        <a:ext cx="4547248" cy="1136812"/>
      </dsp:txXfrm>
    </dsp:sp>
    <dsp:sp modelId="{352099D8-8CD7-4D2B-84D8-680955B1944C}">
      <dsp:nvSpPr>
        <dsp:cNvPr id="0" name=""/>
        <dsp:cNvSpPr/>
      </dsp:nvSpPr>
      <dsp:spPr>
        <a:xfrm rot="5400000">
          <a:off x="2427141" y="1171347"/>
          <a:ext cx="426304" cy="511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5400000">
        <a:off x="2427141" y="1171347"/>
        <a:ext cx="426304" cy="511565"/>
      </dsp:txXfrm>
    </dsp:sp>
    <dsp:sp modelId="{F55D8501-1D4C-494F-818A-494597B00E90}">
      <dsp:nvSpPr>
        <dsp:cNvPr id="0" name=""/>
        <dsp:cNvSpPr/>
      </dsp:nvSpPr>
      <dsp:spPr>
        <a:xfrm>
          <a:off x="366669" y="1711332"/>
          <a:ext cx="4547248" cy="1136812"/>
        </a:xfrm>
        <a:prstGeom prst="roundRect">
          <a:avLst>
            <a:gd name="adj" fmla="val 1000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Быстрый рост населения</a:t>
          </a:r>
          <a:endParaRPr lang="ru-RU" sz="28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366669" y="1711332"/>
        <a:ext cx="4547248" cy="1136812"/>
      </dsp:txXfrm>
    </dsp:sp>
    <dsp:sp modelId="{AA39FA07-16A6-46A9-84C0-26FB1168A0B1}">
      <dsp:nvSpPr>
        <dsp:cNvPr id="0" name=""/>
        <dsp:cNvSpPr/>
      </dsp:nvSpPr>
      <dsp:spPr>
        <a:xfrm rot="5400000">
          <a:off x="2427141" y="2876565"/>
          <a:ext cx="426304" cy="511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5400000">
        <a:off x="2427141" y="2876565"/>
        <a:ext cx="426304" cy="511565"/>
      </dsp:txXfrm>
    </dsp:sp>
    <dsp:sp modelId="{3C8C4F60-8F30-4A03-BA73-CF196F407336}">
      <dsp:nvSpPr>
        <dsp:cNvPr id="0" name=""/>
        <dsp:cNvSpPr/>
      </dsp:nvSpPr>
      <dsp:spPr>
        <a:xfrm>
          <a:off x="366669" y="3416551"/>
          <a:ext cx="4547248" cy="1136812"/>
        </a:xfrm>
        <a:prstGeom prst="roundRect">
          <a:avLst>
            <a:gd name="adj" fmla="val 1000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Появление больших поселений</a:t>
          </a:r>
          <a:endParaRPr lang="ru-RU" sz="28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366669" y="3416551"/>
        <a:ext cx="4547248" cy="1136812"/>
      </dsp:txXfrm>
    </dsp:sp>
    <dsp:sp modelId="{CBF4C895-9E39-4F23-A5FF-24F7BD0D169F}">
      <dsp:nvSpPr>
        <dsp:cNvPr id="0" name=""/>
        <dsp:cNvSpPr/>
      </dsp:nvSpPr>
      <dsp:spPr>
        <a:xfrm rot="5400000">
          <a:off x="2427141" y="4581783"/>
          <a:ext cx="426304" cy="511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5400000">
        <a:off x="2427141" y="4581783"/>
        <a:ext cx="426304" cy="511565"/>
      </dsp:txXfrm>
    </dsp:sp>
    <dsp:sp modelId="{F3F26971-EC9F-409E-BE33-899D8DE76826}">
      <dsp:nvSpPr>
        <dsp:cNvPr id="0" name=""/>
        <dsp:cNvSpPr/>
      </dsp:nvSpPr>
      <dsp:spPr>
        <a:xfrm>
          <a:off x="366669" y="5121769"/>
          <a:ext cx="4547248" cy="1136812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Превращение поселений в города, окруженные стенами</a:t>
          </a:r>
          <a:endParaRPr lang="ru-RU" sz="28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366669" y="5121769"/>
        <a:ext cx="4547248" cy="11368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28CC8-E67B-4358-8C38-09E46CBFF023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06AB9-2605-454E-BFE1-C0BC3AF579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34196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0A055D-A5F8-41AE-AA5B-1A63C832F08E}" type="slidenum">
              <a:rPr lang="ru-RU"/>
              <a:pPr/>
              <a:t>28</a:t>
            </a:fld>
            <a:endParaRPr lang="ru-RU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Учащиеся делают записи в тетради, отвечают на заданный вопрос: проводят соответствие цвет-значение.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105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14656218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191429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26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526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28451520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1" y="280593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120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120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120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51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94267124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9217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2D1E6-B69E-491B-93FC-43A69A894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1022205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52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7" name="bg object 17"/>
          <p:cNvSpPr/>
          <p:nvPr/>
        </p:nvSpPr>
        <p:spPr>
          <a:xfrm>
            <a:off x="141396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6"/>
            <a:ext cx="385766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37073510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0C1008F-B6D8-4934-8283-31E26A72004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57"/>
            <a:ext cx="109728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6A622-86FD-4796-B3CD-ABD9F3663E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2451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53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80809141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7024066"/>
      </p:ext>
    </p:extLst>
  </p:cSld>
  <p:clrMapOvr>
    <a:masterClrMapping/>
  </p:clrMapOvr>
  <p:transition spd="slow"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78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78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36340316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950634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5030959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68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39010234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36214034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98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05BE8-17D0-4A8C-AFF1-92B5A3DA1FDA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98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98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245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  <p:sldLayoutId id="2147483665" r:id="rId15"/>
    <p:sldLayoutId id="2147483666" r:id="rId16"/>
  </p:sldLayoutIdLst>
  <p:transition spd="slow">
    <p:cover dir="r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radosvet.zx6.ru/uploads/posts/2008-11/1227263525_image008.jpg" TargetMode="External"/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2" Type="http://schemas.openxmlformats.org/officeDocument/2006/relationships/hyperlink" Target="http://foto.rambler.ru/public/dima_4udik/27/4/1-web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torage.classniy.ru/6/2/0/9/5153.jpeg" TargetMode="External"/><Relationship Id="rId11" Type="http://schemas.openxmlformats.org/officeDocument/2006/relationships/image" Target="../media/image37.jpeg"/><Relationship Id="rId5" Type="http://schemas.openxmlformats.org/officeDocument/2006/relationships/image" Target="../media/image34.jpeg"/><Relationship Id="rId10" Type="http://schemas.openxmlformats.org/officeDocument/2006/relationships/hyperlink" Target="http://numizmat.ru/netcat_files/Image/626-gold-coins-.jpg" TargetMode="External"/><Relationship Id="rId4" Type="http://schemas.openxmlformats.org/officeDocument/2006/relationships/hyperlink" Target="http://cs732.vk.com/u65363672/123935923/x_4781f45b.jpg" TargetMode="External"/><Relationship Id="rId9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9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2117" y="3764"/>
            <a:ext cx="12175067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2087426" y="535625"/>
            <a:ext cx="6853767" cy="995676"/>
          </a:xfrm>
        </p:spPr>
        <p:txBody>
          <a:bodyPr wrap="square" tIns="25927">
            <a:spAutoFit/>
          </a:bodyPr>
          <a:lstStyle/>
          <a:p>
            <a:pPr marL="22545" algn="l" defTabSz="1024014" eaLnBrk="1" fontAlgn="auto" hangingPunct="1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defRPr/>
            </a:pPr>
            <a:r>
              <a:rPr lang="ru-RU" sz="6000" b="1" spc="9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775520" y="2493148"/>
            <a:ext cx="5904656" cy="3859425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defTabSz="1023886">
              <a:spcBef>
                <a:spcPts val="196"/>
              </a:spcBef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/>
                <a:cs typeface="Arial"/>
              </a:rPr>
              <a:t> Тема урока:  </a:t>
            </a:r>
          </a:p>
          <a:p>
            <a:pPr marL="32690" defTabSz="1023886">
              <a:lnSpc>
                <a:spcPts val="3471"/>
              </a:lnSpc>
              <a:spcBef>
                <a:spcPts val="196"/>
              </a:spcBef>
              <a:defRPr/>
            </a:pPr>
            <a:endParaRPr lang="ru-RU" sz="44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defTabSz="1023886">
              <a:lnSpc>
                <a:spcPts val="3471"/>
              </a:lnSpc>
              <a:spcBef>
                <a:spcPts val="196"/>
              </a:spcBef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 «ДРЕВНИЕ </a:t>
            </a:r>
            <a:b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</a:b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/>
            </a:r>
            <a:b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</a:b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ЦИВИЛИЗАЦИИ</a:t>
            </a:r>
            <a:b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</a:b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/>
            </a:r>
            <a:b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</a:b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МЕСОПОТАМИИ»</a:t>
            </a:r>
          </a:p>
          <a:p>
            <a:pPr marL="32690" defTabSz="1023886">
              <a:lnSpc>
                <a:spcPts val="3471"/>
              </a:lnSpc>
              <a:spcBef>
                <a:spcPts val="196"/>
              </a:spcBef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9941984" y="482717"/>
            <a:ext cx="1276349" cy="1276351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9941984" y="482600"/>
            <a:ext cx="1276349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416480" y="548688"/>
            <a:ext cx="361587" cy="705567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l" defTabSz="1023886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ru-RU" sz="4400" b="1" spc="18" dirty="0" smtClean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44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9941984" y="1196752"/>
            <a:ext cx="1276349" cy="452516"/>
          </a:xfrm>
          <a:prstGeom prst="rect">
            <a:avLst/>
          </a:prstGeom>
        </p:spPr>
        <p:txBody>
          <a:bodyPr wrap="square" lIns="0" tIns="21420" rIns="0" bIns="0">
            <a:spAutoFit/>
          </a:bodyPr>
          <a:lstStyle/>
          <a:p>
            <a:pPr algn="ctr" defTabSz="1023886" eaLnBrk="1" fontAlgn="auto" hangingPunct="1">
              <a:spcBef>
                <a:spcPts val="169"/>
              </a:spcBef>
              <a:spcAft>
                <a:spcPts val="0"/>
              </a:spcAft>
              <a:defRPr/>
            </a:pPr>
            <a:r>
              <a:rPr lang="ru-RU" sz="2800" b="1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xmlns="" id="{FBDC4668-53F8-453D-BAE8-6EC39154C51F}"/>
              </a:ext>
            </a:extLst>
          </p:cNvPr>
          <p:cNvSpPr/>
          <p:nvPr/>
        </p:nvSpPr>
        <p:spPr>
          <a:xfrm>
            <a:off x="694721" y="550691"/>
            <a:ext cx="775611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695400" y="2636912"/>
            <a:ext cx="768629" cy="338437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pic>
        <p:nvPicPr>
          <p:cNvPr id="21506" name="Picture 2" descr="https://ds04.infourok.ru/uploads/ex/078a/000844e9-cd503232/img4.jpg"/>
          <p:cNvPicPr>
            <a:picLocks noChangeAspect="1" noChangeArrowheads="1"/>
          </p:cNvPicPr>
          <p:nvPr/>
        </p:nvPicPr>
        <p:blipFill>
          <a:blip r:embed="rId2" cstate="print"/>
          <a:srcRect l="3297" t="5862" r="4381" b="7678"/>
          <a:stretch>
            <a:fillRect/>
          </a:stretch>
        </p:blipFill>
        <p:spPr bwMode="auto">
          <a:xfrm>
            <a:off x="6888088" y="2492896"/>
            <a:ext cx="4680520" cy="3744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234526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5229200"/>
            <a:ext cx="10972800" cy="792088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ЭТНИЧЕСКИЕ ГРУППЫ</a:t>
            </a:r>
            <a:endParaRPr lang="ru-RU" sz="3600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half" idx="1"/>
          </p:nvPr>
        </p:nvGraphicFramePr>
        <p:xfrm>
          <a:off x="609600" y="1268760"/>
          <a:ext cx="11103024" cy="4857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МЕСОПОТАМИЯ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7368" y="1268760"/>
            <a:ext cx="11404848" cy="3888432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«…Основой жизни здесь была вода. Зимой, в сезон дождей, а также во время разлива вода была в избытке, в остальное время года её не хватало. Особенно остро недостаток воды ощущался в местах, удалённых от рек. Лишённая влаги, опалённая солнцем почва высыхала и трескалась.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 в низовьях рек перенасыщенные водой земли заболачивались, превращаясь в непроходимые топи. Сооружение каналов и плотин было направлено на развитие этого занятия.                                                                             </a:t>
            </a:r>
          </a:p>
          <a:p>
            <a:pPr algn="ctr">
              <a:buNone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 каком занятии идёт речь?»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ПОДУМАЙ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151784" y="5445224"/>
            <a:ext cx="3816424" cy="86384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ЗЕМЛЕДЕЛИЕ</a:t>
            </a:r>
          </a:p>
        </p:txBody>
      </p:sp>
      <p:pic>
        <p:nvPicPr>
          <p:cNvPr id="8" name="Рисунок 7" descr="https://ds04.infourok.ru/uploads/ex/03ae/0003c0b5-9a9568e0/img8.jpg"/>
          <p:cNvPicPr/>
          <p:nvPr/>
        </p:nvPicPr>
        <p:blipFill>
          <a:blip r:embed="rId2" cstate="print"/>
          <a:srcRect l="61892" t="2991" r="2672" b="64957"/>
          <a:stretch>
            <a:fillRect/>
          </a:stretch>
        </p:blipFill>
        <p:spPr bwMode="auto">
          <a:xfrm>
            <a:off x="623392" y="4437112"/>
            <a:ext cx="2753097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ds04.infourok.ru/uploads/ex/03ae/0003c0b5-9a9568e0/img8.jpg"/>
          <p:cNvPicPr/>
          <p:nvPr/>
        </p:nvPicPr>
        <p:blipFill>
          <a:blip r:embed="rId2" cstate="print"/>
          <a:srcRect l="62373" t="38034" r="2989" b="40598"/>
          <a:stretch>
            <a:fillRect/>
          </a:stretch>
        </p:blipFill>
        <p:spPr bwMode="auto">
          <a:xfrm>
            <a:off x="8832304" y="4437112"/>
            <a:ext cx="2736304" cy="1816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9376" y="1268761"/>
            <a:ext cx="10972800" cy="3528392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После орошения земли, когда земля хорошо пропитывалась водой, на поле выпускали быков с обвязанными копытами: они выравнивали поле и вытаптывали сорняки. Успехи в земледелии привели  к росту поголовья скота: на пастбищах паслись стада коров, овец, коз и свиней.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 каком занятии идёт речь?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2927648" y="5661248"/>
          <a:ext cx="6528725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ПОДУМАЙ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079776" y="4941168"/>
            <a:ext cx="4320480" cy="86409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СКОТОВОДСТВО</a:t>
            </a:r>
          </a:p>
        </p:txBody>
      </p:sp>
      <p:pic>
        <p:nvPicPr>
          <p:cNvPr id="8" name="Рисунок 7" descr="https://ds02.infourok.ru/uploads/ex/0b3d/00080e04-f646c8c8/img9.jpg"/>
          <p:cNvPicPr/>
          <p:nvPr/>
        </p:nvPicPr>
        <p:blipFill>
          <a:blip r:embed="rId7" cstate="print"/>
          <a:srcRect l="2726" t="3419" r="3045" b="3419"/>
          <a:stretch>
            <a:fillRect/>
          </a:stretch>
        </p:blipFill>
        <p:spPr bwMode="auto">
          <a:xfrm>
            <a:off x="8832304" y="4293096"/>
            <a:ext cx="2762250" cy="204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avatars.mds.yandex.net/get-zen_doc/1841592/pub_5daffad9a06eaf00b019e566_5db0042eddfef600af472337/scale_1200"/>
          <p:cNvPicPr/>
          <p:nvPr/>
        </p:nvPicPr>
        <p:blipFill>
          <a:blip r:embed="rId8" cstate="print"/>
          <a:srcRect r="15461"/>
          <a:stretch>
            <a:fillRect/>
          </a:stretch>
        </p:blipFill>
        <p:spPr bwMode="auto">
          <a:xfrm>
            <a:off x="479376" y="4437112"/>
            <a:ext cx="280831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9403" y="1124745"/>
            <a:ext cx="10972800" cy="3384375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Южном </a:t>
            </a:r>
            <a:r>
              <a:rPr lang="ru-RU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Двуречье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не хватало многих видов сырья (строительного камня и леса), но в избытке выращивали зерно, финики, производили шерсть, товары которые можно было обменять на те, в которых они нуждались. Как называется занятие, в ходе которого производится обмен одних товаров на другие с помощью денег? 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ПОДУМАЙ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439816" y="4941168"/>
            <a:ext cx="2880320" cy="93610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ТОРГОВЛЯ</a:t>
            </a:r>
          </a:p>
        </p:txBody>
      </p:sp>
      <p:pic>
        <p:nvPicPr>
          <p:cNvPr id="8" name="Picture 19" descr="image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384" y="4365104"/>
            <a:ext cx="2664296" cy="218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pptcloud3.ams3.digitaloceanspaces.com/slides/pics/004/386/042/original/Slide10.jpg?1513533126"/>
          <p:cNvPicPr/>
          <p:nvPr/>
        </p:nvPicPr>
        <p:blipFill>
          <a:blip r:embed="rId3" cstate="print"/>
          <a:srcRect t="10477" b="14049"/>
          <a:stretch>
            <a:fillRect/>
          </a:stretch>
        </p:blipFill>
        <p:spPr bwMode="auto">
          <a:xfrm>
            <a:off x="8328248" y="4509120"/>
            <a:ext cx="302433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440" y="836712"/>
            <a:ext cx="10009112" cy="108012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Занятия жителей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Двуречья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59673207-Living-in-Ancient-Mesopotam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9376" y="4293096"/>
            <a:ext cx="6048672" cy="2228760"/>
          </a:xfrm>
          <a:prstGeom prst="rect">
            <a:avLst/>
          </a:prstGeom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МЕСОПОТАМИЯ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5807971" y="1628848"/>
            <a:ext cx="790809" cy="1200201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91344" y="3212976"/>
            <a:ext cx="3816424" cy="86384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ЗЕМЛЕДЕЛИЕ</a:t>
            </a:r>
          </a:p>
        </p:txBody>
      </p:sp>
      <p:sp>
        <p:nvSpPr>
          <p:cNvPr id="9" name="Стрелка вниз 8"/>
          <p:cNvSpPr/>
          <p:nvPr/>
        </p:nvSpPr>
        <p:spPr>
          <a:xfrm rot="1645176">
            <a:off x="2531125" y="1744465"/>
            <a:ext cx="790809" cy="1182474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367808" y="3284984"/>
            <a:ext cx="4320480" cy="86409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СКОТОВОДСТВО</a:t>
            </a:r>
          </a:p>
        </p:txBody>
      </p:sp>
      <p:sp>
        <p:nvSpPr>
          <p:cNvPr id="11" name="Стрелка вниз 10"/>
          <p:cNvSpPr/>
          <p:nvPr/>
        </p:nvSpPr>
        <p:spPr>
          <a:xfrm rot="20347987">
            <a:off x="8840940" y="1736764"/>
            <a:ext cx="790809" cy="1002558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8976320" y="3284984"/>
            <a:ext cx="2880320" cy="93610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ТОРГОВЛЯ</a:t>
            </a:r>
          </a:p>
        </p:txBody>
      </p:sp>
      <p:pic>
        <p:nvPicPr>
          <p:cNvPr id="10242" name="Picture 2" descr="https://avatars.mds.yandex.net/get-zen_doc/50335/pub_5daffad9a06eaf00b019e566_5db0043fb477bf00b2e1e145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6080" y="4293096"/>
            <a:ext cx="4805264" cy="224646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400" y="1124744"/>
            <a:ext cx="10972800" cy="864096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Первыми начали выращивать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6763" y="3857625"/>
            <a:ext cx="2762249" cy="27495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4357688"/>
            <a:ext cx="3937000" cy="2214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51" y="4357688"/>
            <a:ext cx="3937000" cy="2214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753" y="2132902"/>
            <a:ext cx="5469467" cy="1653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00056" y="2204910"/>
            <a:ext cx="4857749" cy="1681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299" name="TextBox 9"/>
          <p:cNvSpPr txBox="1">
            <a:spLocks noChangeArrowheads="1"/>
          </p:cNvSpPr>
          <p:nvPr/>
        </p:nvSpPr>
        <p:spPr bwMode="auto">
          <a:xfrm>
            <a:off x="7620003" y="6000797"/>
            <a:ext cx="1333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Calibri" pitchFamily="34" charset="0"/>
              </a:rPr>
              <a:t>Лен</a:t>
            </a:r>
          </a:p>
        </p:txBody>
      </p:sp>
      <p:sp>
        <p:nvSpPr>
          <p:cNvPr id="10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МЕСОПОТАМИЯ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1052736"/>
            <a:ext cx="10972800" cy="724942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chemeClr val="tx1"/>
                </a:solidFill>
              </a:rPr>
              <a:t>Торговые пути</a:t>
            </a:r>
            <a:endParaRPr lang="ru-RU" sz="5400" b="1" dirty="0">
              <a:solidFill>
                <a:schemeClr val="tx1"/>
              </a:solidFill>
            </a:endParaRPr>
          </a:p>
        </p:txBody>
      </p:sp>
      <p:graphicFrame>
        <p:nvGraphicFramePr>
          <p:cNvPr id="20" name="Схема 19"/>
          <p:cNvGraphicFramePr/>
          <p:nvPr/>
        </p:nvGraphicFramePr>
        <p:xfrm>
          <a:off x="119336" y="1988840"/>
          <a:ext cx="11619696" cy="2706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1" name="Схема 20"/>
          <p:cNvGraphicFramePr/>
          <p:nvPr/>
        </p:nvGraphicFramePr>
        <p:xfrm>
          <a:off x="263353" y="4797152"/>
          <a:ext cx="11357187" cy="1785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МЕСОПОТАМИЯ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  <p:bldGraphic spid="21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хема 3"/>
          <p:cNvGraphicFramePr/>
          <p:nvPr/>
        </p:nvGraphicFramePr>
        <p:xfrm>
          <a:off x="191344" y="980728"/>
          <a:ext cx="11760629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МЕСОПОТАМИЯ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908720"/>
            <a:ext cx="10972800" cy="72494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Была изобретена клинопись </a:t>
            </a:r>
            <a:endParaRPr lang="ru-RU" sz="3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623392" y="1844824"/>
            <a:ext cx="10972800" cy="4525963"/>
          </a:xfrm>
        </p:spPr>
        <p:txBody>
          <a:bodyPr/>
          <a:lstStyle/>
          <a:p>
            <a:pPr eaLnBrk="1" hangingPunct="1"/>
            <a:endParaRPr lang="ru-RU" dirty="0" smtClean="0"/>
          </a:p>
        </p:txBody>
      </p:sp>
      <p:pic>
        <p:nvPicPr>
          <p:cNvPr id="22530" name="Picture 2" descr="Картинка 13 из 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7808" y="1844824"/>
            <a:ext cx="7416824" cy="4733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2" name="Picture 4" descr="Картинка 36 из 51"/>
          <p:cNvPicPr>
            <a:picLocks noChangeAspect="1" noChangeArrowheads="1"/>
          </p:cNvPicPr>
          <p:nvPr/>
        </p:nvPicPr>
        <p:blipFill>
          <a:blip r:embed="rId3" cstate="print"/>
          <a:srcRect b="5501"/>
          <a:stretch>
            <a:fillRect/>
          </a:stretch>
        </p:blipFill>
        <p:spPr bwMode="auto">
          <a:xfrm>
            <a:off x="407368" y="1700808"/>
            <a:ext cx="3528392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631507" y="2132856"/>
            <a:ext cx="8591996" cy="388853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Клинопись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-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особое письмо </a:t>
            </a:r>
            <a:r>
              <a:rPr lang="ru-RU" sz="3200" b="1" dirty="0" err="1">
                <a:latin typeface="Arial" pitchFamily="34" charset="0"/>
                <a:cs typeface="Arial" pitchFamily="34" charset="0"/>
              </a:rPr>
              <a:t>Двуречья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Наиболее ранняя из известных систем письма. Форму письма во многом определил писчий материал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глиняная </a:t>
            </a:r>
            <a:r>
              <a:rPr lang="ru-RU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табличка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на которой, пока глина ещё мягкая деревянной палочкой для письма или заострённым тростником выдавливали знаки; отсюда и «клинообразные» штрихи</a:t>
            </a:r>
            <a:r>
              <a:rPr lang="ru-RU" sz="2800" b="1" dirty="0">
                <a:latin typeface="+mj-lt"/>
              </a:rPr>
              <a:t>.</a:t>
            </a:r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МЕСОПОТАМИЯ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4266814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360" y="1484784"/>
            <a:ext cx="6096000" cy="3717032"/>
          </a:xfrm>
          <a:prstGeom prst="rect">
            <a:avLst/>
          </a:prstGeom>
        </p:spPr>
      </p:pic>
      <p:pic>
        <p:nvPicPr>
          <p:cNvPr id="5" name="Рисунок 4" descr="0110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1989" y="1124751"/>
            <a:ext cx="5434651" cy="53285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3352" y="5157211"/>
            <a:ext cx="59526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Они писали заостренными палочками по сырой глине.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МЕСОПОТАМИЯ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623392" y="1268760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ПРИРОДНЫЕ УСЛОВИЯ</a:t>
            </a: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623416" y="2348912"/>
            <a:ext cx="1123324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ЗАНЯТИЯ ЖИТЕЛЕЙ МЕСОПОТАМИИ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23392" y="3357000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ДРЕВНИЕ ГОРОДА - ГОСУДАРСТВА</a:t>
            </a:r>
            <a:endParaRPr lang="ru-RU" sz="4000" dirty="0" smtClean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23392" y="4437112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СКАЗАНИЕ О ГИЛЬГАМЕШЕ</a:t>
            </a:r>
            <a:endParaRPr lang="ru-RU" sz="4000" dirty="0" smtClean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23392" y="5445224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ВОЗВЫШЕНИЕ АККАДА</a:t>
            </a:r>
            <a:endParaRPr lang="ru-RU" sz="4000" dirty="0" smtClean="0"/>
          </a:p>
        </p:txBody>
      </p:sp>
    </p:spTree>
    <p:extLst>
      <p:ext uri="{BB962C8B-B14F-4D97-AF65-F5344CB8AC3E}">
        <p14:creationId xmlns="" xmlns:p14="http://schemas.microsoft.com/office/powerpoint/2010/main" val="233399197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" grpId="0" animBg="1" autoUpdateAnimBg="0"/>
      <p:bldP spid="9" grpId="0" animBg="1" autoUpdateAnimBg="0"/>
      <p:bldP spid="10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60" y="908720"/>
            <a:ext cx="11620581" cy="135444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Междуречье было мало деревьев и леса.</a:t>
            </a:r>
            <a:br>
              <a:rPr lang="ru-RU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Поэтому дома строили из глины.</a:t>
            </a:r>
            <a:endParaRPr lang="ru-RU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g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191252" y="2348880"/>
            <a:ext cx="5809405" cy="4320480"/>
          </a:xfrm>
        </p:spPr>
      </p:pic>
      <p:pic>
        <p:nvPicPr>
          <p:cNvPr id="5" name="Рисунок 4" descr="531-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352" y="2492896"/>
            <a:ext cx="6404152" cy="4176464"/>
          </a:xfrm>
          <a:prstGeom prst="rect">
            <a:avLst/>
          </a:prstGeom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МЕСОПОТАМИЯ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ity12-utica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9376" y="980728"/>
            <a:ext cx="5097429" cy="30514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68008" y="1268763"/>
            <a:ext cx="54726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Жители Междуречья были искусными строителями и ремесленниками.</a:t>
            </a:r>
          </a:p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Для обустройства городов использовалась 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Волна 5"/>
          <p:cNvSpPr/>
          <p:nvPr/>
        </p:nvSpPr>
        <p:spPr>
          <a:xfrm>
            <a:off x="6096000" y="5229200"/>
            <a:ext cx="5376597" cy="1224136"/>
          </a:xfrm>
          <a:prstGeom prst="wav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Глина</a:t>
            </a:r>
            <a:endParaRPr lang="ru-RU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berita_89765_800x600_clay-hand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392" y="4077072"/>
            <a:ext cx="4536504" cy="2479458"/>
          </a:xfrm>
          <a:prstGeom prst="rect">
            <a:avLst/>
          </a:prstGeom>
        </p:spPr>
      </p:pic>
      <p:sp>
        <p:nvSpPr>
          <p:cNvPr id="8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МЕСОПОТАМИЯ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503713" y="548680"/>
            <a:ext cx="4704523" cy="79208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Глина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1295468" y="1124744"/>
            <a:ext cx="2208245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4655841" y="1628800"/>
            <a:ext cx="96011" cy="1512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5039884" y="1700808"/>
            <a:ext cx="1344149" cy="18722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807968" y="1844824"/>
            <a:ext cx="1920213" cy="18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6768076" y="1556792"/>
            <a:ext cx="1344149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8112225" y="1412776"/>
            <a:ext cx="3096343" cy="22322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8784299" y="1340768"/>
            <a:ext cx="1728192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2159563" y="1556792"/>
            <a:ext cx="1728192" cy="13681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239349" y="1916832"/>
            <a:ext cx="1824203" cy="7920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кирпичи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27381" y="2996952"/>
            <a:ext cx="1824203" cy="7920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полы в домах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791744" y="3212976"/>
            <a:ext cx="1728192" cy="7920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тарелки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968208" y="3933056"/>
            <a:ext cx="1824203" cy="158417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горшки для варки пищи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519936" y="3861048"/>
            <a:ext cx="2304255" cy="27363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бочки для хранения зерна и растительного масла</a:t>
            </a:r>
            <a:endParaRPr lang="ru-RU" sz="2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0056440" y="4005064"/>
            <a:ext cx="1920213" cy="7920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печи и трубы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824192" y="2636912"/>
            <a:ext cx="2736304" cy="11521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осветительные лампы</a:t>
            </a:r>
            <a:endParaRPr lang="ru-RU" sz="2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0512493" y="1844824"/>
            <a:ext cx="1488843" cy="79208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гробы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2" name="Прямая со стрелкой 41"/>
          <p:cNvCxnSpPr/>
          <p:nvPr/>
        </p:nvCxnSpPr>
        <p:spPr>
          <a:xfrm flipH="1">
            <a:off x="2063553" y="1988840"/>
            <a:ext cx="1824203" cy="22322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527384" y="4293096"/>
            <a:ext cx="2208245" cy="8640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детские игрушки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9" name="Прямая со стрелкой 48"/>
          <p:cNvCxnSpPr/>
          <p:nvPr/>
        </p:nvCxnSpPr>
        <p:spPr>
          <a:xfrm flipH="1">
            <a:off x="2927648" y="2276872"/>
            <a:ext cx="1056117" cy="3096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 49"/>
          <p:cNvSpPr/>
          <p:nvPr/>
        </p:nvSpPr>
        <p:spPr>
          <a:xfrm>
            <a:off x="1295467" y="5445224"/>
            <a:ext cx="3744416" cy="11521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таблички для письма, конверты для писем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5807971" y="1052736"/>
            <a:ext cx="6193532" cy="5616624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ru-RU" b="1" dirty="0">
                <a:latin typeface="Arial" pitchFamily="34" charset="0"/>
                <a:cs typeface="Arial" pitchFamily="34" charset="0"/>
              </a:rPr>
              <a:t>В начале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III тыс. до н. э.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b="1" dirty="0">
                <a:latin typeface="Arial" pitchFamily="34" charset="0"/>
                <a:cs typeface="Arial" pitchFamily="34" charset="0"/>
              </a:rPr>
              <a:t>в Месопотамии возникло несколько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государственных образований.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b="1" dirty="0">
                <a:latin typeface="Arial" pitchFamily="34" charset="0"/>
                <a:cs typeface="Arial" pitchFamily="34" charset="0"/>
              </a:rPr>
              <a:t>Каждое государство складывалось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b="1" dirty="0">
                <a:latin typeface="Arial" pitchFamily="34" charset="0"/>
                <a:cs typeface="Arial" pitchFamily="34" charset="0"/>
              </a:rPr>
              <a:t>из </a:t>
            </a:r>
            <a:r>
              <a:rPr lang="ru-RU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города и окружающих посёлков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b="1" dirty="0">
                <a:latin typeface="Arial" pitchFamily="34" charset="0"/>
                <a:cs typeface="Arial" pitchFamily="34" charset="0"/>
              </a:rPr>
              <a:t>В городе жил </a:t>
            </a:r>
            <a:r>
              <a:rPr lang="ru-RU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правитель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</a:t>
            </a:r>
            <a:endParaRPr lang="en-US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b="1" dirty="0">
                <a:latin typeface="Arial" pitchFamily="34" charset="0"/>
                <a:cs typeface="Arial" pitchFamily="34" charset="0"/>
              </a:rPr>
              <a:t>который имел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сильную власть. </a:t>
            </a:r>
          </a:p>
        </p:txBody>
      </p:sp>
      <p:sp>
        <p:nvSpPr>
          <p:cNvPr id="5123" name="Freeform 3"/>
          <p:cNvSpPr>
            <a:spLocks/>
          </p:cNvSpPr>
          <p:nvPr/>
        </p:nvSpPr>
        <p:spPr bwMode="auto">
          <a:xfrm>
            <a:off x="-48684" y="2349500"/>
            <a:ext cx="5568951" cy="4032250"/>
          </a:xfrm>
          <a:custGeom>
            <a:avLst/>
            <a:gdLst/>
            <a:ahLst/>
            <a:cxnLst>
              <a:cxn ang="0">
                <a:pos x="1009" y="328"/>
              </a:cxn>
              <a:cxn ang="0">
                <a:pos x="705" y="522"/>
              </a:cxn>
              <a:cxn ang="0">
                <a:pos x="561" y="821"/>
              </a:cxn>
              <a:cxn ang="0">
                <a:pos x="172" y="886"/>
              </a:cxn>
              <a:cxn ang="0">
                <a:pos x="114" y="1420"/>
              </a:cxn>
              <a:cxn ang="0">
                <a:pos x="461" y="2380"/>
              </a:cxn>
              <a:cxn ang="0">
                <a:pos x="1863" y="2338"/>
              </a:cxn>
              <a:cxn ang="0">
                <a:pos x="2269" y="1700"/>
              </a:cxn>
              <a:cxn ang="0">
                <a:pos x="2352" y="1397"/>
              </a:cxn>
              <a:cxn ang="0">
                <a:pos x="2455" y="1226"/>
              </a:cxn>
              <a:cxn ang="0">
                <a:pos x="2577" y="755"/>
              </a:cxn>
              <a:cxn ang="0">
                <a:pos x="2048" y="71"/>
              </a:cxn>
              <a:cxn ang="0">
                <a:pos x="1478" y="157"/>
              </a:cxn>
              <a:cxn ang="0">
                <a:pos x="1009" y="328"/>
              </a:cxn>
            </a:cxnLst>
            <a:rect l="0" t="0" r="r" b="b"/>
            <a:pathLst>
              <a:path w="2631" h="2540">
                <a:moveTo>
                  <a:pt x="1009" y="328"/>
                </a:moveTo>
                <a:cubicBezTo>
                  <a:pt x="884" y="428"/>
                  <a:pt x="830" y="456"/>
                  <a:pt x="705" y="522"/>
                </a:cubicBezTo>
                <a:cubicBezTo>
                  <a:pt x="630" y="604"/>
                  <a:pt x="650" y="760"/>
                  <a:pt x="561" y="821"/>
                </a:cubicBezTo>
                <a:cubicBezTo>
                  <a:pt x="534" y="895"/>
                  <a:pt x="210" y="818"/>
                  <a:pt x="172" y="886"/>
                </a:cubicBezTo>
                <a:cubicBezTo>
                  <a:pt x="98" y="986"/>
                  <a:pt x="66" y="1171"/>
                  <a:pt x="114" y="1420"/>
                </a:cubicBezTo>
                <a:cubicBezTo>
                  <a:pt x="125" y="1796"/>
                  <a:pt x="0" y="2266"/>
                  <a:pt x="461" y="2380"/>
                </a:cubicBezTo>
                <a:cubicBezTo>
                  <a:pt x="928" y="2366"/>
                  <a:pt x="1438" y="2540"/>
                  <a:pt x="1863" y="2338"/>
                </a:cubicBezTo>
                <a:cubicBezTo>
                  <a:pt x="1991" y="2278"/>
                  <a:pt x="2122" y="1925"/>
                  <a:pt x="2269" y="1700"/>
                </a:cubicBezTo>
                <a:cubicBezTo>
                  <a:pt x="2282" y="1657"/>
                  <a:pt x="2319" y="1425"/>
                  <a:pt x="2352" y="1397"/>
                </a:cubicBezTo>
                <a:cubicBezTo>
                  <a:pt x="2357" y="1391"/>
                  <a:pt x="2449" y="1226"/>
                  <a:pt x="2455" y="1226"/>
                </a:cubicBezTo>
                <a:cubicBezTo>
                  <a:pt x="2631" y="1041"/>
                  <a:pt x="2547" y="1023"/>
                  <a:pt x="2577" y="755"/>
                </a:cubicBezTo>
                <a:cubicBezTo>
                  <a:pt x="2395" y="88"/>
                  <a:pt x="2560" y="143"/>
                  <a:pt x="2048" y="71"/>
                </a:cubicBezTo>
                <a:cubicBezTo>
                  <a:pt x="1842" y="0"/>
                  <a:pt x="1655" y="31"/>
                  <a:pt x="1478" y="157"/>
                </a:cubicBezTo>
                <a:cubicBezTo>
                  <a:pt x="1305" y="200"/>
                  <a:pt x="1138" y="267"/>
                  <a:pt x="1009" y="328"/>
                </a:cubicBez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9933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2400303" y="3789394"/>
            <a:ext cx="1344084" cy="954087"/>
          </a:xfrm>
          <a:prstGeom prst="rect">
            <a:avLst/>
          </a:prstGeom>
          <a:solidFill>
            <a:srgbClr val="FFFFFF"/>
          </a:solidFill>
          <a:ln w="57150">
            <a:solidFill>
              <a:srgbClr val="9933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title"/>
          </p:nvPr>
        </p:nvSpPr>
        <p:spPr>
          <a:xfrm>
            <a:off x="551384" y="1052736"/>
            <a:ext cx="4752528" cy="1143000"/>
          </a:xfrm>
        </p:spPr>
        <p:txBody>
          <a:bodyPr>
            <a:noAutofit/>
          </a:bodyPr>
          <a:lstStyle/>
          <a:p>
            <a:r>
              <a:rPr lang="uk-UA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Возникновение</a:t>
            </a:r>
            <a:r>
              <a:rPr lang="uk-UA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uk-UA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государств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126" name="Object 6"/>
          <p:cNvGraphicFramePr>
            <a:graphicFrameLocks noChangeAspect="1"/>
          </p:cNvGraphicFramePr>
          <p:nvPr>
            <p:ph sz="half" idx="1"/>
          </p:nvPr>
        </p:nvGraphicFramePr>
        <p:xfrm>
          <a:off x="2688169" y="4005294"/>
          <a:ext cx="781051" cy="504825"/>
        </p:xfrm>
        <a:graphic>
          <a:graphicData uri="http://schemas.openxmlformats.org/presentationml/2006/ole">
            <p:oleObj spid="_x0000_s1026" name="CorelDRAW" r:id="rId3" imgW="8563680" imgH="6320160" progId="">
              <p:embed/>
            </p:oleObj>
          </a:graphicData>
        </a:graphic>
      </p:graphicFrame>
      <p:sp>
        <p:nvSpPr>
          <p:cNvPr id="5127" name="Oval 7"/>
          <p:cNvSpPr>
            <a:spLocks noChangeArrowheads="1"/>
          </p:cNvSpPr>
          <p:nvPr/>
        </p:nvSpPr>
        <p:spPr bwMode="auto">
          <a:xfrm>
            <a:off x="2112436" y="5445156"/>
            <a:ext cx="448733" cy="339725"/>
          </a:xfrm>
          <a:prstGeom prst="ellipse">
            <a:avLst/>
          </a:prstGeom>
          <a:solidFill>
            <a:srgbClr val="FFFF99"/>
          </a:solidFill>
          <a:ln w="381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20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5128" name="Oval 8"/>
          <p:cNvSpPr>
            <a:spLocks noChangeArrowheads="1"/>
          </p:cNvSpPr>
          <p:nvPr/>
        </p:nvSpPr>
        <p:spPr bwMode="auto">
          <a:xfrm>
            <a:off x="2305052" y="2925794"/>
            <a:ext cx="448733" cy="339725"/>
          </a:xfrm>
          <a:prstGeom prst="ellipse">
            <a:avLst/>
          </a:prstGeom>
          <a:solidFill>
            <a:srgbClr val="FFFF99"/>
          </a:solidFill>
          <a:ln w="381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20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5129" name="Oval 9"/>
          <p:cNvSpPr>
            <a:spLocks noChangeArrowheads="1"/>
          </p:cNvSpPr>
          <p:nvPr/>
        </p:nvSpPr>
        <p:spPr bwMode="auto">
          <a:xfrm>
            <a:off x="4512736" y="3789367"/>
            <a:ext cx="448733" cy="339725"/>
          </a:xfrm>
          <a:prstGeom prst="ellipse">
            <a:avLst/>
          </a:prstGeom>
          <a:solidFill>
            <a:srgbClr val="FFFF99"/>
          </a:solidFill>
          <a:ln w="381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20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5130" name="Oval 10"/>
          <p:cNvSpPr>
            <a:spLocks noChangeArrowheads="1"/>
          </p:cNvSpPr>
          <p:nvPr/>
        </p:nvSpPr>
        <p:spPr bwMode="auto">
          <a:xfrm>
            <a:off x="863600" y="4221194"/>
            <a:ext cx="448733" cy="339725"/>
          </a:xfrm>
          <a:prstGeom prst="ellipse">
            <a:avLst/>
          </a:prstGeom>
          <a:solidFill>
            <a:srgbClr val="FFFF99"/>
          </a:solidFill>
          <a:ln w="381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20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5131" name="Oval 11"/>
          <p:cNvSpPr>
            <a:spLocks noChangeArrowheads="1"/>
          </p:cNvSpPr>
          <p:nvPr/>
        </p:nvSpPr>
        <p:spPr bwMode="auto">
          <a:xfrm>
            <a:off x="768352" y="5373719"/>
            <a:ext cx="448733" cy="339725"/>
          </a:xfrm>
          <a:prstGeom prst="ellipse">
            <a:avLst/>
          </a:prstGeom>
          <a:solidFill>
            <a:srgbClr val="FFFF99"/>
          </a:solidFill>
          <a:ln w="381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20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5132" name="Oval 12"/>
          <p:cNvSpPr>
            <a:spLocks noChangeArrowheads="1"/>
          </p:cNvSpPr>
          <p:nvPr/>
        </p:nvSpPr>
        <p:spPr bwMode="auto">
          <a:xfrm>
            <a:off x="3551768" y="5373719"/>
            <a:ext cx="448733" cy="339725"/>
          </a:xfrm>
          <a:prstGeom prst="ellipse">
            <a:avLst/>
          </a:prstGeom>
          <a:solidFill>
            <a:srgbClr val="FFFF99"/>
          </a:solidFill>
          <a:ln w="28575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200">
              <a:solidFill>
                <a:srgbClr val="993300"/>
              </a:solidFill>
              <a:latin typeface="Arial Black" pitchFamily="34" charset="0"/>
            </a:endParaRPr>
          </a:p>
        </p:txBody>
      </p:sp>
      <p:sp>
        <p:nvSpPr>
          <p:cNvPr id="5133" name="Oval 13"/>
          <p:cNvSpPr>
            <a:spLocks noChangeArrowheads="1"/>
          </p:cNvSpPr>
          <p:nvPr/>
        </p:nvSpPr>
        <p:spPr bwMode="auto">
          <a:xfrm>
            <a:off x="3937000" y="2925794"/>
            <a:ext cx="448733" cy="339725"/>
          </a:xfrm>
          <a:prstGeom prst="ellipse">
            <a:avLst/>
          </a:prstGeom>
          <a:solidFill>
            <a:srgbClr val="FFFF99"/>
          </a:solidFill>
          <a:ln w="381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200">
              <a:solidFill>
                <a:srgbClr val="993300"/>
              </a:solidFill>
              <a:latin typeface="Arial Black" pitchFamily="34" charset="0"/>
            </a:endParaRPr>
          </a:p>
        </p:txBody>
      </p:sp>
      <p:cxnSp>
        <p:nvCxnSpPr>
          <p:cNvPr id="5134" name="AutoShape 14"/>
          <p:cNvCxnSpPr>
            <a:cxnSpLocks noChangeShapeType="1"/>
            <a:stCxn id="5124" idx="0"/>
            <a:endCxn id="5133" idx="3"/>
          </p:cNvCxnSpPr>
          <p:nvPr/>
        </p:nvCxnSpPr>
        <p:spPr bwMode="auto">
          <a:xfrm flipV="1">
            <a:off x="3073421" y="3235325"/>
            <a:ext cx="929217" cy="525463"/>
          </a:xfrm>
          <a:prstGeom prst="straightConnector1">
            <a:avLst/>
          </a:prstGeom>
          <a:noFill/>
          <a:ln w="28575">
            <a:solidFill>
              <a:srgbClr val="993300"/>
            </a:solidFill>
            <a:prstDash val="dash"/>
            <a:round/>
            <a:headEnd/>
            <a:tailEnd type="arrow" w="med" len="med"/>
          </a:ln>
          <a:effectLst/>
        </p:spPr>
      </p:cxnSp>
      <p:cxnSp>
        <p:nvCxnSpPr>
          <p:cNvPr id="5135" name="AutoShape 15"/>
          <p:cNvCxnSpPr>
            <a:cxnSpLocks noChangeShapeType="1"/>
            <a:stCxn id="5124" idx="0"/>
            <a:endCxn id="5128" idx="5"/>
          </p:cNvCxnSpPr>
          <p:nvPr/>
        </p:nvCxnSpPr>
        <p:spPr bwMode="auto">
          <a:xfrm flipH="1" flipV="1">
            <a:off x="2688188" y="3235325"/>
            <a:ext cx="385233" cy="525463"/>
          </a:xfrm>
          <a:prstGeom prst="straightConnector1">
            <a:avLst/>
          </a:prstGeom>
          <a:noFill/>
          <a:ln w="28575">
            <a:solidFill>
              <a:srgbClr val="993300"/>
            </a:solidFill>
            <a:prstDash val="dash"/>
            <a:round/>
            <a:headEnd/>
            <a:tailEnd type="arrow" w="med" len="med"/>
          </a:ln>
          <a:effectLst/>
        </p:spPr>
      </p:cxnSp>
      <p:cxnSp>
        <p:nvCxnSpPr>
          <p:cNvPr id="5136" name="AutoShape 16"/>
          <p:cNvCxnSpPr>
            <a:cxnSpLocks noChangeShapeType="1"/>
            <a:stCxn id="5124" idx="3"/>
            <a:endCxn id="5129" idx="2"/>
          </p:cNvCxnSpPr>
          <p:nvPr/>
        </p:nvCxnSpPr>
        <p:spPr bwMode="auto">
          <a:xfrm flipV="1">
            <a:off x="3782499" y="3959229"/>
            <a:ext cx="704849" cy="307975"/>
          </a:xfrm>
          <a:prstGeom prst="straightConnector1">
            <a:avLst/>
          </a:prstGeom>
          <a:noFill/>
          <a:ln w="28575">
            <a:solidFill>
              <a:srgbClr val="993300"/>
            </a:solidFill>
            <a:prstDash val="dash"/>
            <a:round/>
            <a:headEnd/>
            <a:tailEnd type="arrow" w="med" len="med"/>
          </a:ln>
          <a:effectLst/>
        </p:spPr>
      </p:cxnSp>
      <p:cxnSp>
        <p:nvCxnSpPr>
          <p:cNvPr id="5137" name="AutoShape 17"/>
          <p:cNvCxnSpPr>
            <a:cxnSpLocks noChangeShapeType="1"/>
            <a:stCxn id="5124" idx="2"/>
            <a:endCxn id="5127" idx="7"/>
          </p:cNvCxnSpPr>
          <p:nvPr/>
        </p:nvCxnSpPr>
        <p:spPr bwMode="auto">
          <a:xfrm flipH="1">
            <a:off x="2495572" y="4772056"/>
            <a:ext cx="577849" cy="703263"/>
          </a:xfrm>
          <a:prstGeom prst="straightConnector1">
            <a:avLst/>
          </a:prstGeom>
          <a:noFill/>
          <a:ln w="28575">
            <a:solidFill>
              <a:srgbClr val="993300"/>
            </a:solidFill>
            <a:prstDash val="dash"/>
            <a:round/>
            <a:headEnd/>
            <a:tailEnd type="arrow" w="med" len="med"/>
          </a:ln>
          <a:effectLst/>
        </p:spPr>
      </p:cxnSp>
      <p:cxnSp>
        <p:nvCxnSpPr>
          <p:cNvPr id="5138" name="AutoShape 18"/>
          <p:cNvCxnSpPr>
            <a:cxnSpLocks noChangeShapeType="1"/>
            <a:stCxn id="5124" idx="1"/>
            <a:endCxn id="5131" idx="7"/>
          </p:cNvCxnSpPr>
          <p:nvPr/>
        </p:nvCxnSpPr>
        <p:spPr bwMode="auto">
          <a:xfrm flipH="1">
            <a:off x="1151468" y="4267200"/>
            <a:ext cx="1210733" cy="1136650"/>
          </a:xfrm>
          <a:prstGeom prst="straightConnector1">
            <a:avLst/>
          </a:prstGeom>
          <a:noFill/>
          <a:ln w="28575">
            <a:solidFill>
              <a:srgbClr val="993300"/>
            </a:solidFill>
            <a:prstDash val="dash"/>
            <a:round/>
            <a:headEnd/>
            <a:tailEnd type="arrow" w="med" len="med"/>
          </a:ln>
          <a:effectLst/>
        </p:spPr>
      </p:cxnSp>
      <p:cxnSp>
        <p:nvCxnSpPr>
          <p:cNvPr id="5139" name="AutoShape 19"/>
          <p:cNvCxnSpPr>
            <a:cxnSpLocks noChangeShapeType="1"/>
            <a:stCxn id="5124" idx="1"/>
            <a:endCxn id="5130" idx="6"/>
          </p:cNvCxnSpPr>
          <p:nvPr/>
        </p:nvCxnSpPr>
        <p:spPr bwMode="auto">
          <a:xfrm flipH="1">
            <a:off x="1337733" y="4267231"/>
            <a:ext cx="1024467" cy="123825"/>
          </a:xfrm>
          <a:prstGeom prst="straightConnector1">
            <a:avLst/>
          </a:prstGeom>
          <a:noFill/>
          <a:ln w="28575">
            <a:solidFill>
              <a:srgbClr val="993300"/>
            </a:solidFill>
            <a:prstDash val="dash"/>
            <a:round/>
            <a:headEnd/>
            <a:tailEnd type="arrow" w="med" len="med"/>
          </a:ln>
          <a:effectLst/>
        </p:spPr>
      </p:cxnSp>
      <p:cxnSp>
        <p:nvCxnSpPr>
          <p:cNvPr id="5140" name="AutoShape 20"/>
          <p:cNvCxnSpPr>
            <a:cxnSpLocks noChangeShapeType="1"/>
          </p:cNvCxnSpPr>
          <p:nvPr/>
        </p:nvCxnSpPr>
        <p:spPr bwMode="auto">
          <a:xfrm>
            <a:off x="3073400" y="4799044"/>
            <a:ext cx="702733" cy="587375"/>
          </a:xfrm>
          <a:prstGeom prst="straightConnector1">
            <a:avLst/>
          </a:prstGeom>
          <a:noFill/>
          <a:ln w="28575">
            <a:solidFill>
              <a:srgbClr val="993300"/>
            </a:solidFill>
            <a:prstDash val="dash"/>
            <a:round/>
            <a:headEnd/>
            <a:tailEnd type="arrow" w="med" len="med"/>
          </a:ln>
          <a:effectLst/>
        </p:spPr>
      </p:cxnSp>
      <p:sp>
        <p:nvSpPr>
          <p:cNvPr id="22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МЕСОПОТАМИЯ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3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/>
      <p:bldP spid="5124" grpId="0" animBg="1"/>
      <p:bldP spid="5127" grpId="0" animBg="1"/>
      <p:bldP spid="5128" grpId="0" animBg="1"/>
      <p:bldP spid="5129" grpId="0" animBg="1"/>
      <p:bldP spid="5130" grpId="0" animBg="1"/>
      <p:bldP spid="5131" grpId="0" animBg="1"/>
      <p:bldP spid="5132" grpId="0" animBg="1"/>
      <p:bldP spid="51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95400" y="836712"/>
            <a:ext cx="10876789" cy="576064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ПРИЗНАКИ ГОСУДАРСТВА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923201" y="1700809"/>
            <a:ext cx="1536171" cy="734063"/>
          </a:xfrm>
          <a:prstGeom prst="down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2944997" y="1680835"/>
            <a:ext cx="1536171" cy="740706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5371105" y="1700811"/>
            <a:ext cx="1536171" cy="741359"/>
          </a:xfrm>
          <a:prstGeom prst="down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7465137" y="1704460"/>
            <a:ext cx="1536171" cy="737711"/>
          </a:xfrm>
          <a:prstGeom prst="down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9627973" y="1863626"/>
            <a:ext cx="1536171" cy="617325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10" descr="Картинка 163 из 433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340" y="2708920"/>
            <a:ext cx="2025855" cy="1976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31372" y="5085184"/>
            <a:ext cx="2208245" cy="43204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Правитель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 descr="Картинка 5 из 33187">
            <a:hlinkClick r:id="rId4" tgtFrame="_blank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4996" y="2648827"/>
            <a:ext cx="1920213" cy="2459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2753019" y="5524984"/>
            <a:ext cx="2252695" cy="43204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Территория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05716" y="5085184"/>
            <a:ext cx="2004633" cy="43204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Столица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214013" y="5489712"/>
            <a:ext cx="2025989" cy="41366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Войско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482997" y="5099513"/>
            <a:ext cx="2017184" cy="42257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Казна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2" descr="Картинка 6 из 1025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073"/>
          <a:stretch>
            <a:fillRect/>
          </a:stretch>
        </p:blipFill>
        <p:spPr bwMode="auto">
          <a:xfrm>
            <a:off x="5005715" y="2708920"/>
            <a:ext cx="2016223" cy="2068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3" descr="Картинка 47 из 265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22866" y="2850319"/>
            <a:ext cx="2017183" cy="2040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Картинка 4 из 3218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185" t="6577" b="2721"/>
          <a:stretch>
            <a:fillRect/>
          </a:stretch>
        </p:blipFill>
        <p:spPr bwMode="auto">
          <a:xfrm>
            <a:off x="9509787" y="2822867"/>
            <a:ext cx="2017184" cy="2068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bject 2"/>
          <p:cNvSpPr>
            <a:spLocks/>
          </p:cNvSpPr>
          <p:nvPr/>
        </p:nvSpPr>
        <p:spPr bwMode="auto">
          <a:xfrm>
            <a:off x="1" y="155"/>
            <a:ext cx="12192000" cy="76455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Arial"/>
                <a:cs typeface="Arial"/>
              </a:rPr>
              <a:t>МЕЖДУРЕЧЬЕ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66374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0" grpId="0" animBg="1"/>
      <p:bldP spid="11" grpId="0" animBg="1"/>
      <p:bldP spid="12" grpId="0" animBg="1"/>
      <p:bldP spid="8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624420" y="692150"/>
            <a:ext cx="3841749" cy="9350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kumimoji="1" lang="ru-RU" sz="2400" b="1" dirty="0">
                <a:solidFill>
                  <a:schemeClr val="tx1"/>
                </a:solidFill>
                <a:latin typeface="Arial" pitchFamily="34" charset="0"/>
                <a:ea typeface="MS Gothic" pitchFamily="49" charset="-128"/>
                <a:cs typeface="Arial" pitchFamily="34" charset="0"/>
              </a:rPr>
              <a:t>Жаркий сухой </a:t>
            </a:r>
          </a:p>
          <a:p>
            <a:pPr algn="ctr"/>
            <a:r>
              <a:rPr kumimoji="1" lang="ru-RU" sz="2400" b="1" dirty="0">
                <a:solidFill>
                  <a:schemeClr val="tx1"/>
                </a:solidFill>
                <a:latin typeface="Arial" pitchFamily="34" charset="0"/>
                <a:ea typeface="MS Gothic" pitchFamily="49" charset="-128"/>
                <a:cs typeface="Arial" pitchFamily="34" charset="0"/>
              </a:rPr>
              <a:t>климат, пустыня</a:t>
            </a: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7056986" y="692696"/>
            <a:ext cx="3841751" cy="10081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kumimoji="1" lang="ru-RU" sz="2400" b="1" dirty="0">
                <a:solidFill>
                  <a:schemeClr val="tx1"/>
                </a:solidFill>
                <a:latin typeface="Arial" pitchFamily="34" charset="0"/>
                <a:ea typeface="MS Gothic" pitchFamily="49" charset="-128"/>
                <a:cs typeface="Arial" pitchFamily="34" charset="0"/>
              </a:rPr>
              <a:t>Большие </a:t>
            </a:r>
          </a:p>
          <a:p>
            <a:pPr algn="ctr"/>
            <a:r>
              <a:rPr kumimoji="1" lang="ru-RU" sz="2400" b="1" dirty="0">
                <a:solidFill>
                  <a:schemeClr val="tx1"/>
                </a:solidFill>
                <a:latin typeface="Arial" pitchFamily="34" charset="0"/>
                <a:ea typeface="MS Gothic" pitchFamily="49" charset="-128"/>
                <a:cs typeface="Arial" pitchFamily="34" charset="0"/>
              </a:rPr>
              <a:t>полноводные </a:t>
            </a:r>
          </a:p>
          <a:p>
            <a:pPr algn="ctr"/>
            <a:r>
              <a:rPr kumimoji="1" lang="ru-RU" sz="2400" b="1" dirty="0">
                <a:solidFill>
                  <a:schemeClr val="tx1"/>
                </a:solidFill>
                <a:latin typeface="Arial" pitchFamily="34" charset="0"/>
                <a:ea typeface="MS Gothic" pitchFamily="49" charset="-128"/>
                <a:cs typeface="Arial" pitchFamily="34" charset="0"/>
              </a:rPr>
              <a:t>разливающие реки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127451" y="2276900"/>
            <a:ext cx="9700684" cy="10080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kumimoji="1" lang="ru-RU" sz="2400" b="1" dirty="0">
                <a:solidFill>
                  <a:schemeClr val="tx1"/>
                </a:solidFill>
                <a:latin typeface="Arial" pitchFamily="34" charset="0"/>
                <a:ea typeface="MS Gothic" pitchFamily="49" charset="-128"/>
                <a:cs typeface="Arial" pitchFamily="34" charset="0"/>
              </a:rPr>
              <a:t>Необходимость организовывать искусственное </a:t>
            </a:r>
          </a:p>
          <a:p>
            <a:pPr algn="ctr"/>
            <a:r>
              <a:rPr kumimoji="1" lang="ru-RU" sz="2400" b="1" dirty="0">
                <a:solidFill>
                  <a:schemeClr val="tx1"/>
                </a:solidFill>
                <a:latin typeface="Arial" pitchFamily="34" charset="0"/>
                <a:ea typeface="MS Gothic" pitchFamily="49" charset="-128"/>
                <a:cs typeface="Arial" pitchFamily="34" charset="0"/>
              </a:rPr>
              <a:t>орошение: строить каналы и дамбы </a:t>
            </a: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102784" y="4005263"/>
            <a:ext cx="9601200" cy="10080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kumimoji="1"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Государство с централизованной властью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4368800" y="5876925"/>
            <a:ext cx="3456517" cy="647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kumimoji="1" lang="ru-RU" sz="2400" b="1" dirty="0">
                <a:solidFill>
                  <a:schemeClr val="tx1"/>
                </a:solidFill>
                <a:latin typeface="Arial" pitchFamily="34" charset="0"/>
                <a:ea typeface="MS Gothic" pitchFamily="49" charset="-128"/>
                <a:cs typeface="Arial" pitchFamily="34" charset="0"/>
              </a:rPr>
              <a:t>Царь</a:t>
            </a: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8496301" y="5876925"/>
            <a:ext cx="2929467" cy="647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kumimoji="1" lang="ru-RU" sz="2400" b="1" dirty="0">
                <a:solidFill>
                  <a:schemeClr val="tx1"/>
                </a:solidFill>
                <a:latin typeface="Arial" pitchFamily="34" charset="0"/>
                <a:ea typeface="MS Gothic" pitchFamily="49" charset="-128"/>
                <a:cs typeface="Arial" pitchFamily="34" charset="0"/>
              </a:rPr>
              <a:t>Войско</a:t>
            </a: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624419" y="5876925"/>
            <a:ext cx="3456516" cy="647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kumimoji="1" lang="ru-RU" sz="2400" b="1" dirty="0">
                <a:solidFill>
                  <a:schemeClr val="tx1"/>
                </a:solidFill>
                <a:latin typeface="Arial" pitchFamily="34" charset="0"/>
                <a:ea typeface="MS Gothic" pitchFamily="49" charset="-128"/>
                <a:cs typeface="Arial" pitchFamily="34" charset="0"/>
              </a:rPr>
              <a:t>Чиновники</a:t>
            </a:r>
          </a:p>
        </p:txBody>
      </p:sp>
      <p:sp>
        <p:nvSpPr>
          <p:cNvPr id="23561" name="AutoShape 9"/>
          <p:cNvSpPr>
            <a:spLocks noChangeArrowheads="1"/>
          </p:cNvSpPr>
          <p:nvPr/>
        </p:nvSpPr>
        <p:spPr bwMode="auto">
          <a:xfrm>
            <a:off x="5615517" y="3213108"/>
            <a:ext cx="480483" cy="790575"/>
          </a:xfrm>
          <a:prstGeom prst="downArrow">
            <a:avLst>
              <a:gd name="adj1" fmla="val 50000"/>
              <a:gd name="adj2" fmla="val 54846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23562" name="AutoShape 10"/>
          <p:cNvSpPr>
            <a:spLocks noChangeArrowheads="1"/>
          </p:cNvSpPr>
          <p:nvPr/>
        </p:nvSpPr>
        <p:spPr bwMode="auto">
          <a:xfrm>
            <a:off x="4656667" y="836614"/>
            <a:ext cx="2207684" cy="287337"/>
          </a:xfrm>
          <a:prstGeom prst="leftRightArrow">
            <a:avLst>
              <a:gd name="adj1" fmla="val 50000"/>
              <a:gd name="adj2" fmla="val 115249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3119969" y="14"/>
            <a:ext cx="59520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>
                <a:solidFill>
                  <a:srgbClr val="6600CC"/>
                </a:solidFill>
                <a:latin typeface="Arial" pitchFamily="34" charset="0"/>
                <a:cs typeface="Arial" pitchFamily="34" charset="0"/>
              </a:rPr>
              <a:t>Особенности государства</a:t>
            </a:r>
          </a:p>
        </p:txBody>
      </p:sp>
      <p:sp>
        <p:nvSpPr>
          <p:cNvPr id="23564" name="AutoShape 12"/>
          <p:cNvSpPr>
            <a:spLocks noChangeArrowheads="1"/>
          </p:cNvSpPr>
          <p:nvPr/>
        </p:nvSpPr>
        <p:spPr bwMode="auto">
          <a:xfrm rot="-2305782">
            <a:off x="8784167" y="5084792"/>
            <a:ext cx="480484" cy="790575"/>
          </a:xfrm>
          <a:prstGeom prst="downArrow">
            <a:avLst>
              <a:gd name="adj1" fmla="val 50000"/>
              <a:gd name="adj2" fmla="val 54846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23565" name="AutoShape 13"/>
          <p:cNvSpPr>
            <a:spLocks noChangeArrowheads="1"/>
          </p:cNvSpPr>
          <p:nvPr/>
        </p:nvSpPr>
        <p:spPr bwMode="auto">
          <a:xfrm rot="2616169">
            <a:off x="2446867" y="5013354"/>
            <a:ext cx="480484" cy="790575"/>
          </a:xfrm>
          <a:prstGeom prst="downArrow">
            <a:avLst>
              <a:gd name="adj1" fmla="val 50000"/>
              <a:gd name="adj2" fmla="val 54846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23566" name="AutoShape 14"/>
          <p:cNvSpPr>
            <a:spLocks noChangeArrowheads="1"/>
          </p:cNvSpPr>
          <p:nvPr/>
        </p:nvSpPr>
        <p:spPr bwMode="auto">
          <a:xfrm>
            <a:off x="5712885" y="5084792"/>
            <a:ext cx="480483" cy="790575"/>
          </a:xfrm>
          <a:prstGeom prst="downArrow">
            <a:avLst>
              <a:gd name="adj1" fmla="val 50000"/>
              <a:gd name="adj2" fmla="val 54846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23567" name="AutoShape 15"/>
          <p:cNvSpPr>
            <a:spLocks noChangeArrowheads="1"/>
          </p:cNvSpPr>
          <p:nvPr/>
        </p:nvSpPr>
        <p:spPr bwMode="auto">
          <a:xfrm>
            <a:off x="5520267" y="1268442"/>
            <a:ext cx="480484" cy="790575"/>
          </a:xfrm>
          <a:prstGeom prst="downArrow">
            <a:avLst>
              <a:gd name="adj1" fmla="val 50000"/>
              <a:gd name="adj2" fmla="val 54846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nimBg="1"/>
      <p:bldP spid="23555" grpId="0" animBg="1"/>
      <p:bldP spid="23556" grpId="0" animBg="1"/>
      <p:bldP spid="23557" grpId="0" animBg="1"/>
      <p:bldP spid="23558" grpId="0" animBg="1"/>
      <p:bldP spid="23559" grpId="0" animBg="1"/>
      <p:bldP spid="23560" grpId="0" animBg="1"/>
      <p:bldP spid="23561" grpId="0" animBg="1"/>
      <p:bldP spid="23564" grpId="0" animBg="1"/>
      <p:bldP spid="23565" grpId="0" animBg="1"/>
      <p:bldP spid="23566" grpId="0" animBg="1"/>
      <p:bldP spid="2356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5400" y="1124745"/>
            <a:ext cx="10972800" cy="16561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Центр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власти перемещался в Ур, </a:t>
            </a:r>
            <a:r>
              <a:rPr lang="ru-RU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Лагаш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 другие места. В этот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период сформировались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основные элементы цивилизации Месопотамии.</a:t>
            </a:r>
          </a:p>
        </p:txBody>
      </p:sp>
      <p:sp>
        <p:nvSpPr>
          <p:cNvPr id="4" name="AutoShape 4" descr="http://secretplanet.pp.ua/wp-content/uploads/2012/11/Shumery51.jpg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93" y="2708920"/>
            <a:ext cx="10753195" cy="411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1" y="155"/>
            <a:ext cx="12192000" cy="76455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Arial"/>
                <a:cs typeface="Arial"/>
              </a:rPr>
              <a:t>МЕЖДУРЕЧЬЕ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768528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239349" y="188640"/>
          <a:ext cx="5280587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768077" y="404664"/>
            <a:ext cx="47045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Самыми крупными городами были </a:t>
            </a:r>
            <a:r>
              <a:rPr lang="ru-RU" sz="3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Ур и </a:t>
            </a:r>
            <a:r>
              <a:rPr lang="ru-RU" sz="3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Урук</a:t>
            </a:r>
            <a:r>
              <a:rPr lang="ru-RU" sz="3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3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SumerCityU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63970" y="3140968"/>
            <a:ext cx="6354463" cy="3024336"/>
          </a:xfrm>
          <a:prstGeom prst="rect">
            <a:avLst/>
          </a:prstGeom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9" descr="800px-Ziggurat_of_ur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344" y="1196752"/>
            <a:ext cx="3384376" cy="3024336"/>
          </a:xfrm>
          <a:prstGeom prst="rect">
            <a:avLst/>
          </a:prstGeom>
          <a:noFill/>
          <a:ln w="28575">
            <a:solidFill>
              <a:srgbClr val="996633"/>
            </a:solidFill>
            <a:miter lim="800000"/>
            <a:headEnd/>
            <a:tailEnd/>
          </a:ln>
        </p:spPr>
      </p:pic>
      <p:sp>
        <p:nvSpPr>
          <p:cNvPr id="20491" name="AutoShape 11"/>
          <p:cNvSpPr>
            <a:spLocks noChangeArrowheads="1"/>
          </p:cNvSpPr>
          <p:nvPr/>
        </p:nvSpPr>
        <p:spPr bwMode="auto">
          <a:xfrm rot="10800000">
            <a:off x="6288618" y="3500438"/>
            <a:ext cx="5568949" cy="863600"/>
          </a:xfrm>
          <a:custGeom>
            <a:avLst/>
            <a:gdLst>
              <a:gd name="T0" fmla="*/ 3903292 w 21600"/>
              <a:gd name="T1" fmla="*/ 431800 h 21600"/>
              <a:gd name="T2" fmla="*/ 2088356 w 21600"/>
              <a:gd name="T3" fmla="*/ 863600 h 21600"/>
              <a:gd name="T4" fmla="*/ 273420 w 21600"/>
              <a:gd name="T5" fmla="*/ 431800 h 21600"/>
              <a:gd name="T6" fmla="*/ 208835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214 w 21600"/>
              <a:gd name="T13" fmla="*/ 3214 h 21600"/>
              <a:gd name="T14" fmla="*/ 18386 w 21600"/>
              <a:gd name="T15" fmla="*/ 1838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827" y="21600"/>
                </a:lnTo>
                <a:lnTo>
                  <a:pt x="18773" y="21600"/>
                </a:lnTo>
                <a:lnTo>
                  <a:pt x="2160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0492" name="AutoShape 12"/>
          <p:cNvSpPr>
            <a:spLocks noChangeArrowheads="1"/>
          </p:cNvSpPr>
          <p:nvPr/>
        </p:nvSpPr>
        <p:spPr bwMode="auto">
          <a:xfrm rot="10800000">
            <a:off x="7535334" y="2924176"/>
            <a:ext cx="3266017" cy="576263"/>
          </a:xfrm>
          <a:custGeom>
            <a:avLst/>
            <a:gdLst>
              <a:gd name="T0" fmla="*/ 2343141 w 21600"/>
              <a:gd name="T1" fmla="*/ 288132 h 21600"/>
              <a:gd name="T2" fmla="*/ 1224757 w 21600"/>
              <a:gd name="T3" fmla="*/ 576263 h 21600"/>
              <a:gd name="T4" fmla="*/ 106372 w 21600"/>
              <a:gd name="T5" fmla="*/ 288132 h 21600"/>
              <a:gd name="T6" fmla="*/ 122475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738 w 21600"/>
              <a:gd name="T13" fmla="*/ 2738 h 21600"/>
              <a:gd name="T14" fmla="*/ 18862 w 21600"/>
              <a:gd name="T15" fmla="*/ 1886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875" y="21600"/>
                </a:lnTo>
                <a:lnTo>
                  <a:pt x="19725" y="21600"/>
                </a:lnTo>
                <a:lnTo>
                  <a:pt x="2160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0493" name="AutoShape 13"/>
          <p:cNvSpPr>
            <a:spLocks noChangeArrowheads="1"/>
          </p:cNvSpPr>
          <p:nvPr/>
        </p:nvSpPr>
        <p:spPr bwMode="auto">
          <a:xfrm rot="10800000">
            <a:off x="8303684" y="2419351"/>
            <a:ext cx="1631949" cy="504825"/>
          </a:xfrm>
          <a:custGeom>
            <a:avLst/>
            <a:gdLst>
              <a:gd name="T0" fmla="*/ 1143838 w 21600"/>
              <a:gd name="T1" fmla="*/ 252413 h 21600"/>
              <a:gd name="T2" fmla="*/ 611981 w 21600"/>
              <a:gd name="T3" fmla="*/ 504825 h 21600"/>
              <a:gd name="T4" fmla="*/ 80124 w 21600"/>
              <a:gd name="T5" fmla="*/ 252413 h 21600"/>
              <a:gd name="T6" fmla="*/ 611981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214 w 21600"/>
              <a:gd name="T13" fmla="*/ 3214 h 21600"/>
              <a:gd name="T14" fmla="*/ 18386 w 21600"/>
              <a:gd name="T15" fmla="*/ 1838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827" y="21600"/>
                </a:lnTo>
                <a:lnTo>
                  <a:pt x="18773" y="21600"/>
                </a:lnTo>
                <a:lnTo>
                  <a:pt x="2160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0494" name="AutoShape 14"/>
          <p:cNvSpPr>
            <a:spLocks noChangeArrowheads="1"/>
          </p:cNvSpPr>
          <p:nvPr/>
        </p:nvSpPr>
        <p:spPr bwMode="auto">
          <a:xfrm rot="5400000">
            <a:off x="8808774" y="1770857"/>
            <a:ext cx="719137" cy="577849"/>
          </a:xfrm>
          <a:prstGeom prst="flowChartOnlineStorage">
            <a:avLst/>
          </a:prstGeom>
          <a:gradFill rotWithShape="1">
            <a:gsLst>
              <a:gs pos="0">
                <a:srgbClr val="FFFF00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FF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0500" name="WordArt 20"/>
          <p:cNvSpPr>
            <a:spLocks noChangeArrowheads="1" noChangeShapeType="1" noTextEdit="1"/>
          </p:cNvSpPr>
          <p:nvPr/>
        </p:nvSpPr>
        <p:spPr bwMode="auto">
          <a:xfrm>
            <a:off x="7152217" y="3860800"/>
            <a:ext cx="3937000" cy="388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подземный мир</a:t>
            </a:r>
          </a:p>
        </p:txBody>
      </p:sp>
      <p:sp>
        <p:nvSpPr>
          <p:cNvPr id="20501" name="WordArt 21"/>
          <p:cNvSpPr>
            <a:spLocks noChangeArrowheads="1" noChangeShapeType="1" noTextEdit="1"/>
          </p:cNvSpPr>
          <p:nvPr/>
        </p:nvSpPr>
        <p:spPr bwMode="auto">
          <a:xfrm>
            <a:off x="8015818" y="2997200"/>
            <a:ext cx="2305049" cy="388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мир людей</a:t>
            </a:r>
          </a:p>
        </p:txBody>
      </p:sp>
      <p:sp>
        <p:nvSpPr>
          <p:cNvPr id="20502" name="WordArt 22"/>
          <p:cNvSpPr>
            <a:spLocks noChangeArrowheads="1" noChangeShapeType="1" noTextEdit="1"/>
          </p:cNvSpPr>
          <p:nvPr/>
        </p:nvSpPr>
        <p:spPr bwMode="auto">
          <a:xfrm>
            <a:off x="7247467" y="2133600"/>
            <a:ext cx="3937000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обиталище богов</a:t>
            </a:r>
          </a:p>
        </p:txBody>
      </p:sp>
      <p:sp>
        <p:nvSpPr>
          <p:cNvPr id="17" name="object 2"/>
          <p:cNvSpPr>
            <a:spLocks/>
          </p:cNvSpPr>
          <p:nvPr/>
        </p:nvSpPr>
        <p:spPr bwMode="auto">
          <a:xfrm>
            <a:off x="1" y="155"/>
            <a:ext cx="12192000" cy="76455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Arial"/>
                <a:cs typeface="Arial"/>
              </a:rPr>
              <a:t>МЕЖДУРЕЧЬЕ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 descr="ph097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63752" y="908720"/>
            <a:ext cx="2520280" cy="259228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35360" y="4581128"/>
            <a:ext cx="114492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От имени бога правили жрецы.  А храм бога, многоступенчатая башня.</a:t>
            </a:r>
          </a:p>
          <a:p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Каждый этаж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зиккурата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имел свой цвет.</a:t>
            </a:r>
          </a:p>
          <a:p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Этажи изображали устройство вселенной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408368" y="4797152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зиккурат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Рисунок 20" descr="etemenanki-babilonia-5[1]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76320" y="5445224"/>
            <a:ext cx="1371959" cy="1200284"/>
          </a:xfrm>
          <a:prstGeom prst="rect">
            <a:avLst/>
          </a:prstGeom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4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4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3"/>
                  </p:tgtEl>
                </p:cond>
              </p:nextCondLst>
            </p:seq>
          </p:childTnLst>
        </p:cTn>
      </p:par>
    </p:tnLst>
    <p:bldLst>
      <p:bldP spid="20491" grpId="0" animBg="1"/>
      <p:bldP spid="20492" grpId="0" animBg="1"/>
      <p:bldP spid="20493" grpId="0" animBg="1"/>
      <p:bldP spid="20494" grpId="0" animBg="1"/>
      <p:bldP spid="20500" grpId="0" animBg="1"/>
      <p:bldP spid="20501" grpId="0" animBg="1"/>
      <p:bldP spid="20502" grpId="0" animBg="1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7"/>
          <p:cNvSpPr>
            <a:spLocks noGrp="1" noChangeArrowheads="1"/>
          </p:cNvSpPr>
          <p:nvPr>
            <p:ph type="title"/>
          </p:nvPr>
        </p:nvSpPr>
        <p:spPr>
          <a:xfrm>
            <a:off x="551384" y="836712"/>
            <a:ext cx="11277600" cy="563562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божества</a:t>
            </a:r>
          </a:p>
        </p:txBody>
      </p:sp>
      <p:pic>
        <p:nvPicPr>
          <p:cNvPr id="16388" name="Picture 9" descr="1351053367184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371" y="1484784"/>
            <a:ext cx="27559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10"/>
          <p:cNvSpPr>
            <a:spLocks noChangeArrowheads="1"/>
          </p:cNvSpPr>
          <p:nvPr/>
        </p:nvSpPr>
        <p:spPr bwMode="auto">
          <a:xfrm>
            <a:off x="479376" y="4509120"/>
            <a:ext cx="2641600" cy="914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400" b="1" dirty="0" err="1">
                <a:latin typeface="Arial" pitchFamily="34" charset="0"/>
                <a:cs typeface="Arial" pitchFamily="34" charset="0"/>
              </a:rPr>
              <a:t>Шамаш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- </a:t>
            </a:r>
          </a:p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Бог солнца</a:t>
            </a:r>
          </a:p>
        </p:txBody>
      </p:sp>
      <p:pic>
        <p:nvPicPr>
          <p:cNvPr id="16390" name="Picture 12" descr="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1201" y="3200400"/>
            <a:ext cx="3117851" cy="241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Rectangle 13"/>
          <p:cNvSpPr>
            <a:spLocks noChangeArrowheads="1"/>
          </p:cNvSpPr>
          <p:nvPr/>
        </p:nvSpPr>
        <p:spPr bwMode="auto">
          <a:xfrm>
            <a:off x="3556000" y="5638800"/>
            <a:ext cx="2743200" cy="914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400" b="1" dirty="0" err="1">
                <a:latin typeface="Arial" pitchFamily="34" charset="0"/>
                <a:cs typeface="Arial" pitchFamily="34" charset="0"/>
              </a:rPr>
              <a:t>Син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- </a:t>
            </a:r>
          </a:p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бог Луны</a:t>
            </a:r>
          </a:p>
        </p:txBody>
      </p:sp>
      <p:pic>
        <p:nvPicPr>
          <p:cNvPr id="16392" name="Picture 15" descr="T5fme6VczntN2L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8060" y="1484784"/>
            <a:ext cx="3331633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3" name="Rectangle 16"/>
          <p:cNvSpPr>
            <a:spLocks noChangeArrowheads="1"/>
          </p:cNvSpPr>
          <p:nvPr/>
        </p:nvSpPr>
        <p:spPr bwMode="auto">
          <a:xfrm>
            <a:off x="6528048" y="4509120"/>
            <a:ext cx="3149600" cy="1143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400" b="1" dirty="0" err="1">
                <a:latin typeface="Arial" pitchFamily="34" charset="0"/>
                <a:cs typeface="Arial" pitchFamily="34" charset="0"/>
              </a:rPr>
              <a:t>Эа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- бог воды</a:t>
            </a:r>
          </a:p>
        </p:txBody>
      </p:sp>
      <p:pic>
        <p:nvPicPr>
          <p:cNvPr id="16394" name="Picture 18" descr="76529766___18_____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56452" y="2492914"/>
            <a:ext cx="1782233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5" name="Rectangle 19"/>
          <p:cNvSpPr>
            <a:spLocks noChangeArrowheads="1"/>
          </p:cNvSpPr>
          <p:nvPr/>
        </p:nvSpPr>
        <p:spPr bwMode="auto">
          <a:xfrm>
            <a:off x="8976320" y="5661248"/>
            <a:ext cx="3048000" cy="1066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400" b="1" dirty="0" err="1">
                <a:latin typeface="Arial" pitchFamily="34" charset="0"/>
                <a:cs typeface="Arial" pitchFamily="34" charset="0"/>
              </a:rPr>
              <a:t>Иштар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- </a:t>
            </a:r>
          </a:p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Богиня </a:t>
            </a:r>
          </a:p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плодородия</a:t>
            </a:r>
          </a:p>
        </p:txBody>
      </p:sp>
      <p:sp>
        <p:nvSpPr>
          <p:cNvPr id="11" name="object 2"/>
          <p:cNvSpPr>
            <a:spLocks/>
          </p:cNvSpPr>
          <p:nvPr/>
        </p:nvSpPr>
        <p:spPr bwMode="auto">
          <a:xfrm>
            <a:off x="1" y="155"/>
            <a:ext cx="12192000" cy="76455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Arial"/>
                <a:cs typeface="Arial"/>
              </a:rPr>
              <a:t>МЕЖДУРЕЧЬЕ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263352" y="1268760"/>
            <a:ext cx="6048672" cy="511256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74320" lvl="0" indent="-274320" algn="ctr">
              <a:buNone/>
              <a:defRPr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Месопотамия</a:t>
            </a:r>
          </a:p>
          <a:p>
            <a:pPr marL="274320" lvl="0" indent="-274320">
              <a:buNone/>
              <a:defRPr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лат. </a:t>
            </a:r>
            <a:r>
              <a:rPr lang="ru-RU" b="1" dirty="0" err="1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Mesopotamia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 «Междуречье»</a:t>
            </a:r>
          </a:p>
          <a:p>
            <a:pPr marL="274320" lvl="0" indent="-274320">
              <a:buNone/>
              <a:defRPr/>
            </a:pPr>
            <a:endParaRPr lang="ru-RU" b="1" dirty="0" smtClean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274320" indent="-274320" algn="ctr" eaLnBrk="1" fontAlgn="auto" hangingPunct="1">
              <a:spcAft>
                <a:spcPts val="0"/>
              </a:spcAft>
              <a:buNone/>
              <a:defRPr/>
            </a:pP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Месопотамия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это древнегреческое название, означающее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«страна между двумя реками»,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поэтому эту область также называют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Междуречьем;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она находится на Ближнем Востоке, между руслами рек Тигр и Евфрат.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336715" y="4653136"/>
            <a:ext cx="81280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9966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42" descr="888638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8048" y="1268760"/>
            <a:ext cx="5287144" cy="518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МЕСОПОТАМИЯ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g_033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34436" y="1052513"/>
            <a:ext cx="3456517" cy="5541962"/>
          </a:xfrm>
          <a:noFill/>
        </p:spPr>
      </p:pic>
      <p:pic>
        <p:nvPicPr>
          <p:cNvPr id="6147" name="Picture 6" descr="ms426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4272" y="1124744"/>
            <a:ext cx="3378200" cy="5499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ext Box 8"/>
          <p:cNvSpPr txBox="1">
            <a:spLocks noChangeArrowheads="1"/>
          </p:cNvSpPr>
          <p:nvPr/>
        </p:nvSpPr>
        <p:spPr bwMode="auto">
          <a:xfrm>
            <a:off x="3860813" y="517683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6149" name="Text Box 9"/>
          <p:cNvSpPr txBox="1">
            <a:spLocks noChangeArrowheads="1"/>
          </p:cNvSpPr>
          <p:nvPr/>
        </p:nvSpPr>
        <p:spPr bwMode="auto">
          <a:xfrm>
            <a:off x="4079787" y="980733"/>
            <a:ext cx="4347633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"Эпос о Гильгамеше» считается древнейшим в мире литературным произведением, созданным в 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XXII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в. до н.э. древними шумерами. </a:t>
            </a:r>
          </a:p>
          <a:p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«Эпос» создавался на аккадском языке на основании шумерских сказаний на протяжении полутора тысяч лет, начиная с XVIII—XVII веков до н. э.</a:t>
            </a: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1" y="155"/>
            <a:ext cx="12192000" cy="76455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Arial"/>
                <a:cs typeface="Arial"/>
              </a:rPr>
              <a:t>СКАЗАНИЕ О ГИЛЬГАМЕШЕ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5" descr="ms42710i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104122" y="1052736"/>
            <a:ext cx="4870449" cy="5328592"/>
          </a:xfrm>
          <a:noFill/>
        </p:spPr>
      </p:pic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263363" y="836714"/>
            <a:ext cx="6650567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latin typeface="Arial" pitchFamily="34" charset="0"/>
                <a:cs typeface="Arial" pitchFamily="34" charset="0"/>
              </a:rPr>
              <a:t>«Эпос о Гильгамеше»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написан на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12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глиняных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табличках.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Образ Гильгамеша постоянно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меняется. Сказочный герой-богатырь, похваляющийся своей силой, превращается в человека, познавшего трагическую краткость жизни. Могучий дух Гильгамеша восстает против признания неизбежности смерти; лишь в конце своих странствий герой начинает понимать, что бессмертие может принести ему вечная слава его имени</a:t>
            </a:r>
            <a:r>
              <a:rPr lang="ru-RU" sz="2600" b="1" dirty="0"/>
              <a:t>. </a:t>
            </a: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1" y="155"/>
            <a:ext cx="12192000" cy="76455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Arial"/>
                <a:cs typeface="Arial"/>
              </a:rPr>
              <a:t>СКАЗАНИЕ О ГИЛЬГАМЕШЕ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836712"/>
            <a:ext cx="10972800" cy="13681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Эпос рассказывает о приключениях легендарного основателя города Ура полубога Гильгамеша и его друга 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Энкиду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352" y="2564904"/>
            <a:ext cx="11737304" cy="4032448"/>
          </a:xfrm>
        </p:spPr>
      </p:pic>
      <p:sp>
        <p:nvSpPr>
          <p:cNvPr id="4" name="object 2"/>
          <p:cNvSpPr>
            <a:spLocks/>
          </p:cNvSpPr>
          <p:nvPr/>
        </p:nvSpPr>
        <p:spPr bwMode="auto">
          <a:xfrm>
            <a:off x="1" y="155"/>
            <a:ext cx="12192000" cy="76455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Arial"/>
                <a:cs typeface="Arial"/>
              </a:rPr>
              <a:t>СКАЗАНИЕ О ГИЛЬГАМЕШЕ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0888056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1344" y="908726"/>
            <a:ext cx="626469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Вместе со своим другом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Энкиду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он совершил много подвигов. Но боги решили, что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Энкиду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должен умереть. Он отправился в далекий путь, чтобы добыть бессмертие. Преодолев множество препятствий и трудностей, Гильгамеш получил траву жизни. Но на обратном пути змея похитила у него драгоценную траву. Герой вернулся в родной город ни с чем, но нашел утешение в делах: в конце поэмы Гильгамеш любуется возведенной вокруг города крепостной стеной.</a:t>
            </a:r>
          </a:p>
        </p:txBody>
      </p:sp>
      <p:pic>
        <p:nvPicPr>
          <p:cNvPr id="5" name="Picture 8" descr="gilgamesh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033733" y="836724"/>
            <a:ext cx="3038931" cy="401002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" name="Picture 2" descr="Иллюстрация № 1 к книге &quot;Эпос о Гильгамеше (&quot;О все видавшем&quot;)&quot;, фотография, изображение, картинка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744080" y="2204864"/>
            <a:ext cx="2232247" cy="399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" y="155"/>
            <a:ext cx="12192000" cy="76455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Arial"/>
                <a:cs typeface="Arial"/>
              </a:rPr>
              <a:t>СКАЗАНИЕ О ГИЛЬГАМЕШЕ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228601"/>
            <a:ext cx="11582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  </a:t>
            </a:r>
          </a:p>
          <a:p>
            <a:endParaRPr lang="ru-RU" sz="2800" dirty="0" smtClean="0"/>
          </a:p>
          <a:p>
            <a:r>
              <a:rPr lang="ru-RU" sz="2800" dirty="0" smtClean="0"/>
              <a:t>   </a:t>
            </a:r>
            <a:endParaRPr lang="ru-RU" sz="2800" dirty="0"/>
          </a:p>
        </p:txBody>
      </p:sp>
      <p:sp>
        <p:nvSpPr>
          <p:cNvPr id="16386" name="AutoShape 2" descr="https://upload.wikimedia.org/wikipedia/commons/c/c3/Statue_of_Gilgamesh%2C_U.Sydney.jpg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8" name="Picture 4" descr="https://upload.wikimedia.org/wikipedia/commons/c/c3/Statue_of_Gilgamesh%2C_U.Sydne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8214" y="1268760"/>
            <a:ext cx="4000967" cy="485584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143673" y="1196752"/>
            <a:ext cx="446679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«Эпос о Гильгамеше» - это гимн дружбе, которая не просто способствует преодолению внешних препятствий, но преображает, облагораживает.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9343" y="1124744"/>
            <a:ext cx="2869743" cy="49685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" y="155"/>
            <a:ext cx="12192000" cy="76455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Arial"/>
                <a:cs typeface="Arial"/>
              </a:rPr>
              <a:t>СКАЗАНИЕ О ГИЛЬГАМЕШЕ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376" y="692696"/>
            <a:ext cx="109728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ВОЗВЫШЕНИЕ АККАДА</a:t>
            </a:r>
            <a:endParaRPr lang="ru-RU" sz="4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344" y="2204864"/>
            <a:ext cx="5088565" cy="28083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 конце XXIV в до н.э. территория шумер была  завоевана </a:t>
            </a:r>
          </a:p>
          <a:p>
            <a:pPr algn="ctr">
              <a:buNone/>
            </a:pP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Северомесопотамским</a:t>
            </a:r>
            <a:endParaRPr lang="ru-RU" sz="32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государством Аккад.</a:t>
            </a:r>
          </a:p>
          <a:p>
            <a:pPr algn="ctr">
              <a:buNone/>
            </a:pP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null"/>
          <p:cNvPicPr/>
          <p:nvPr/>
        </p:nvPicPr>
        <p:blipFill>
          <a:blip r:embed="rId2" cstate="print"/>
          <a:srcRect l="28124" t="14799" r="1391" b="2492"/>
          <a:stretch>
            <a:fillRect/>
          </a:stretch>
        </p:blipFill>
        <p:spPr bwMode="auto">
          <a:xfrm>
            <a:off x="5327921" y="2132864"/>
            <a:ext cx="6444585" cy="440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1" y="155"/>
            <a:ext cx="12192000" cy="76455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Arial"/>
                <a:cs typeface="Arial"/>
              </a:rPr>
              <a:t>МЕЖДУРЕЧЬЕ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null"/>
          <p:cNvPicPr/>
          <p:nvPr/>
        </p:nvPicPr>
        <p:blipFill>
          <a:blip r:embed="rId3" cstate="print"/>
          <a:srcRect l="1745" t="48995" r="72790" b="4271"/>
          <a:stretch>
            <a:fillRect/>
          </a:stretch>
        </p:blipFill>
        <p:spPr bwMode="auto">
          <a:xfrm>
            <a:off x="1919540" y="5085184"/>
            <a:ext cx="1603017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51384" y="1268760"/>
            <a:ext cx="4536504" cy="4968552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dirty="0" smtClean="0"/>
              <a:t>     </a:t>
            </a:r>
            <a:r>
              <a:rPr lang="ru-RU" sz="3900" b="1" dirty="0" smtClean="0">
                <a:latin typeface="Arial" pitchFamily="34" charset="0"/>
                <a:cs typeface="Arial" pitchFamily="34" charset="0"/>
              </a:rPr>
              <a:t>Аккадский царь </a:t>
            </a:r>
            <a:r>
              <a:rPr lang="ru-RU" sz="3900" b="1" dirty="0" err="1" smtClean="0">
                <a:latin typeface="Arial" pitchFamily="34" charset="0"/>
                <a:cs typeface="Arial" pitchFamily="34" charset="0"/>
              </a:rPr>
              <a:t>Саргон</a:t>
            </a:r>
            <a:r>
              <a:rPr lang="ru-RU" sz="3900" b="1" dirty="0" smtClean="0">
                <a:latin typeface="Arial" pitchFamily="34" charset="0"/>
                <a:cs typeface="Arial" pitchFamily="34" charset="0"/>
              </a:rPr>
              <a:t> завоевал многочисленные города- государства шумеров и включил их в состав своей единой империи.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b="1" dirty="0"/>
          </a:p>
        </p:txBody>
      </p:sp>
      <p:pic>
        <p:nvPicPr>
          <p:cNvPr id="5" name="Содержимое 4" descr="null"/>
          <p:cNvPicPr>
            <a:picLocks noGrp="1"/>
          </p:cNvPicPr>
          <p:nvPr>
            <p:ph sz="half" idx="2"/>
          </p:nvPr>
        </p:nvPicPr>
        <p:blipFill>
          <a:blip r:embed="rId2" cstate="print"/>
          <a:srcRect l="30228" t="9799" r="1864" b="8235"/>
          <a:stretch>
            <a:fillRect/>
          </a:stretch>
        </p:blipFill>
        <p:spPr bwMode="auto">
          <a:xfrm>
            <a:off x="5903981" y="1268760"/>
            <a:ext cx="5903979" cy="4880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" y="155"/>
            <a:ext cx="12192000" cy="76455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Arial"/>
                <a:cs typeface="Arial"/>
              </a:rPr>
              <a:t>МЕЖДУРЕЧЬЕ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7381" y="881425"/>
            <a:ext cx="108972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Чтобы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порвать с прошлым,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Саргон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перенес свою столицу из Киша в Аккад. Вся страна с тех пор стала именоваться Аккадом, а язык победителей получил название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аккадского.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3" y="2708920"/>
            <a:ext cx="3898900" cy="3782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11" y="2852936"/>
            <a:ext cx="7568620" cy="3548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1" y="155"/>
            <a:ext cx="12192000" cy="76455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Arial"/>
                <a:cs typeface="Arial"/>
              </a:rPr>
              <a:t>МЕЖДУРЕЧЬЕ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2365746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3352" y="1052736"/>
            <a:ext cx="7608845" cy="532859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3300" dirty="0" smtClean="0">
                <a:latin typeface="Arial" pitchFamily="34" charset="0"/>
                <a:cs typeface="Arial" pitchFamily="34" charset="0"/>
              </a:rPr>
              <a:t>Основателем Аккадского царства был царь </a:t>
            </a:r>
            <a:r>
              <a:rPr lang="ru-RU" sz="3300" b="1" dirty="0" err="1" smtClean="0">
                <a:latin typeface="Arial" pitchFamily="34" charset="0"/>
                <a:cs typeface="Arial" pitchFamily="34" charset="0"/>
              </a:rPr>
              <a:t>Саргон</a:t>
            </a:r>
            <a:r>
              <a:rPr lang="ru-RU" sz="3300" dirty="0" smtClean="0">
                <a:latin typeface="Arial" pitchFamily="34" charset="0"/>
                <a:cs typeface="Arial" pitchFamily="34" charset="0"/>
              </a:rPr>
              <a:t> , чье имя переводится, как </a:t>
            </a: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33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истинный царь</a:t>
            </a:r>
            <a:r>
              <a:rPr lang="ru-RU" sz="33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»</a:t>
            </a:r>
            <a:r>
              <a:rPr lang="ru-RU" sz="3300" dirty="0" smtClean="0">
                <a:latin typeface="Arial" pitchFamily="34" charset="0"/>
                <a:cs typeface="Arial" pitchFamily="34" charset="0"/>
              </a:rPr>
              <a:t> .</a:t>
            </a:r>
          </a:p>
          <a:p>
            <a:pPr>
              <a:buNone/>
            </a:pP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1.</a:t>
            </a:r>
            <a:r>
              <a:rPr lang="ru-RU" sz="3300" dirty="0" smtClean="0">
                <a:latin typeface="Arial" pitchFamily="34" charset="0"/>
                <a:cs typeface="Arial" pitchFamily="34" charset="0"/>
              </a:rPr>
              <a:t> Подчинив все северные города, </a:t>
            </a:r>
            <a:r>
              <a:rPr lang="ru-RU" sz="3300" b="1" dirty="0" err="1" smtClean="0">
                <a:latin typeface="Arial" pitchFamily="34" charset="0"/>
                <a:cs typeface="Arial" pitchFamily="34" charset="0"/>
              </a:rPr>
              <a:t>Саргон</a:t>
            </a:r>
            <a:r>
              <a:rPr lang="ru-RU" sz="3300" dirty="0" smtClean="0">
                <a:latin typeface="Arial" pitchFamily="34" charset="0"/>
                <a:cs typeface="Arial" pitchFamily="34" charset="0"/>
              </a:rPr>
              <a:t> основал новую столицу </a:t>
            </a: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Аккад</a:t>
            </a:r>
            <a:r>
              <a:rPr lang="ru-RU" sz="3300" dirty="0" smtClean="0">
                <a:latin typeface="Arial" pitchFamily="34" charset="0"/>
                <a:cs typeface="Arial" pitchFamily="34" charset="0"/>
              </a:rPr>
              <a:t> .</a:t>
            </a:r>
          </a:p>
          <a:p>
            <a:pPr>
              <a:buNone/>
            </a:pP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2.</a:t>
            </a:r>
            <a:r>
              <a:rPr lang="ru-RU" sz="3300" dirty="0" smtClean="0">
                <a:latin typeface="Arial" pitchFamily="34" charset="0"/>
                <a:cs typeface="Arial" pitchFamily="34" charset="0"/>
              </a:rPr>
              <a:t> После </a:t>
            </a: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33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Битвы 50 городов</a:t>
            </a:r>
            <a:r>
              <a:rPr lang="ru-RU" sz="33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»</a:t>
            </a:r>
            <a:r>
              <a:rPr lang="ru-RU" sz="33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3300" dirty="0" smtClean="0">
                <a:latin typeface="Arial" pitchFamily="34" charset="0"/>
                <a:cs typeface="Arial" pitchFamily="34" charset="0"/>
              </a:rPr>
              <a:t> аккадцы фактически захватили большую часть </a:t>
            </a: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Междуречья</a:t>
            </a:r>
            <a:r>
              <a:rPr lang="ru-RU" sz="3300" dirty="0" smtClean="0">
                <a:latin typeface="Arial" pitchFamily="34" charset="0"/>
                <a:cs typeface="Arial" pitchFamily="34" charset="0"/>
              </a:rPr>
              <a:t> .</a:t>
            </a:r>
          </a:p>
          <a:p>
            <a:pPr>
              <a:buNone/>
            </a:pP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3.</a:t>
            </a:r>
            <a:r>
              <a:rPr lang="ru-RU" sz="3300" dirty="0" smtClean="0">
                <a:latin typeface="Arial" pitchFamily="34" charset="0"/>
                <a:cs typeface="Arial" pitchFamily="34" charset="0"/>
              </a:rPr>
              <a:t> Набеги за восточные пределы долины Тигра и Евфрата — в </a:t>
            </a: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Элам</a:t>
            </a:r>
            <a:r>
              <a:rPr lang="ru-RU" sz="3300" dirty="0" smtClean="0">
                <a:latin typeface="Arial" pitchFamily="34" charset="0"/>
                <a:cs typeface="Arial" pitchFamily="34" charset="0"/>
              </a:rPr>
              <a:t> .</a:t>
            </a:r>
          </a:p>
          <a:p>
            <a:pPr>
              <a:buNone/>
            </a:pPr>
            <a:r>
              <a:rPr lang="ru-RU" sz="3300" dirty="0" smtClean="0">
                <a:latin typeface="Arial" pitchFamily="34" charset="0"/>
                <a:cs typeface="Arial" pitchFamily="34" charset="0"/>
              </a:rPr>
              <a:t>Итогом </a:t>
            </a: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55-</a:t>
            </a:r>
            <a:r>
              <a:rPr lang="ru-RU" sz="33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3300" dirty="0" err="1" smtClean="0">
                <a:latin typeface="Arial" pitchFamily="34" charset="0"/>
                <a:cs typeface="Arial" pitchFamily="34" charset="0"/>
              </a:rPr>
              <a:t>ти</a:t>
            </a:r>
            <a:r>
              <a:rPr lang="ru-RU" sz="3300" dirty="0" smtClean="0">
                <a:latin typeface="Arial" pitchFamily="34" charset="0"/>
                <a:cs typeface="Arial" pitchFamily="34" charset="0"/>
              </a:rPr>
              <a:t> летнего правления </a:t>
            </a:r>
            <a:r>
              <a:rPr lang="ru-RU" sz="3300" dirty="0" err="1" smtClean="0">
                <a:latin typeface="Arial" pitchFamily="34" charset="0"/>
                <a:cs typeface="Arial" pitchFamily="34" charset="0"/>
              </a:rPr>
              <a:t>Саргона</a:t>
            </a:r>
            <a:r>
              <a:rPr lang="ru-RU" sz="3300" dirty="0" smtClean="0">
                <a:latin typeface="Arial" pitchFamily="34" charset="0"/>
                <a:cs typeface="Arial" pitchFamily="34" charset="0"/>
              </a:rPr>
              <a:t> стало образование крупнейшей в Передней Азии державы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4" name="Рисунок 3" descr="null"/>
          <p:cNvPicPr/>
          <p:nvPr/>
        </p:nvPicPr>
        <p:blipFill>
          <a:blip r:embed="rId2" cstate="print"/>
          <a:srcRect l="2308" t="2994" r="2817" b="20359"/>
          <a:stretch>
            <a:fillRect/>
          </a:stretch>
        </p:blipFill>
        <p:spPr bwMode="auto">
          <a:xfrm>
            <a:off x="7752184" y="1628802"/>
            <a:ext cx="4248472" cy="4370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1" y="155"/>
            <a:ext cx="12192000" cy="76455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Arial"/>
                <a:cs typeface="Arial"/>
              </a:rPr>
              <a:t>МЕЖДУРЕЧЬЕ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980728"/>
            <a:ext cx="10972800" cy="1224135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3500" b="1" dirty="0">
                <a:latin typeface="Arial" pitchFamily="34" charset="0"/>
                <a:cs typeface="Arial" pitchFamily="34" charset="0"/>
              </a:rPr>
              <a:t>Аккадская империя прекратила существование к концу III тыс. до н.э., став жертвой безудержной экспансии и вторжений варваров с севера и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запада.</a:t>
            </a: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1" y="2708920"/>
            <a:ext cx="7056615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3" y="2564905"/>
            <a:ext cx="4053527" cy="3789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1" y="155"/>
            <a:ext cx="12192000" cy="76455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Arial"/>
                <a:cs typeface="Arial"/>
              </a:rPr>
              <a:t>МЕЖДУРЕЧЬЕ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452903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7051" y="692150"/>
            <a:ext cx="11330516" cy="576103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ru-RU" dirty="0" smtClean="0"/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407368" y="1052796"/>
            <a:ext cx="1116124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44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Географическое</a:t>
            </a:r>
            <a:r>
              <a:rPr lang="uk-UA" sz="4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44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положение</a:t>
            </a:r>
            <a:endParaRPr lang="ru-RU" sz="4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6240056" y="1700808"/>
            <a:ext cx="5183305" cy="442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ru-RU" sz="3600" b="1" dirty="0">
                <a:effectLst/>
                <a:latin typeface="Arial" pitchFamily="34" charset="0"/>
                <a:cs typeface="Arial" pitchFamily="34" charset="0"/>
              </a:rPr>
              <a:t>В долине великих </a:t>
            </a:r>
            <a:r>
              <a:rPr lang="ru-RU" sz="3600" b="1" dirty="0" smtClean="0">
                <a:effectLst/>
                <a:latin typeface="Arial" pitchFamily="34" charset="0"/>
                <a:cs typeface="Arial" pitchFamily="34" charset="0"/>
              </a:rPr>
              <a:t>рек </a:t>
            </a:r>
            <a:r>
              <a:rPr lang="ru-RU" sz="3600" b="1" i="1" dirty="0" smtClean="0"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Евфрата</a:t>
            </a:r>
            <a:r>
              <a:rPr lang="ru-RU" sz="3600" b="1" dirty="0" smtClean="0"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и </a:t>
            </a:r>
            <a:r>
              <a:rPr lang="ru-RU" sz="3600" b="1" i="1" dirty="0" smtClean="0"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Тигра</a:t>
            </a:r>
            <a:r>
              <a:rPr lang="ru-RU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effectLst/>
                <a:latin typeface="Arial" pitchFamily="34" charset="0"/>
                <a:cs typeface="Arial" pitchFamily="34" charset="0"/>
              </a:rPr>
              <a:t>находится страна </a:t>
            </a:r>
            <a:r>
              <a:rPr lang="ru-RU" sz="3600" b="1" i="1" dirty="0" smtClean="0"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Месопотамия</a:t>
            </a:r>
            <a:endParaRPr lang="ru-RU" sz="3600" b="1" i="1" dirty="0"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ru-RU" sz="3600" b="1" i="1" dirty="0"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(Междуречье,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ru-RU" sz="3600" b="1" i="1" dirty="0"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ДВУРЕЧЬЕ</a:t>
            </a:r>
            <a:r>
              <a:rPr lang="ru-RU" sz="3600" b="1" i="1" dirty="0">
                <a:solidFill>
                  <a:srgbClr val="0070C0"/>
                </a:solidFill>
                <a:effectLst/>
                <a:latin typeface="Century Gothic" pitchFamily="34" charset="0"/>
              </a:rPr>
              <a:t>)</a:t>
            </a:r>
            <a:endParaRPr lang="ru-RU" sz="3600" b="1" dirty="0">
              <a:solidFill>
                <a:srgbClr val="0070C0"/>
              </a:solidFill>
              <a:effectLst/>
              <a:latin typeface="Century Gothic" pitchFamily="34" charset="0"/>
            </a:endParaRPr>
          </a:p>
        </p:txBody>
      </p:sp>
      <p:sp>
        <p:nvSpPr>
          <p:cNvPr id="26639" name="Freeform 15"/>
          <p:cNvSpPr>
            <a:spLocks/>
          </p:cNvSpPr>
          <p:nvPr/>
        </p:nvSpPr>
        <p:spPr bwMode="auto">
          <a:xfrm>
            <a:off x="814919" y="2482850"/>
            <a:ext cx="5615516" cy="3657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26" y="590"/>
              </a:cxn>
              <a:cxn ang="0">
                <a:pos x="771" y="1180"/>
              </a:cxn>
              <a:cxn ang="0">
                <a:pos x="1225" y="1497"/>
              </a:cxn>
              <a:cxn ang="0">
                <a:pos x="1678" y="1588"/>
              </a:cxn>
              <a:cxn ang="0">
                <a:pos x="2177" y="1905"/>
              </a:cxn>
              <a:cxn ang="0">
                <a:pos x="2313" y="2268"/>
              </a:cxn>
              <a:cxn ang="0">
                <a:pos x="2948" y="2631"/>
              </a:cxn>
              <a:cxn ang="0">
                <a:pos x="3719" y="2903"/>
              </a:cxn>
              <a:cxn ang="0">
                <a:pos x="3901" y="3175"/>
              </a:cxn>
            </a:cxnLst>
            <a:rect l="0" t="0" r="r" b="b"/>
            <a:pathLst>
              <a:path w="3901" h="3175">
                <a:moveTo>
                  <a:pt x="0" y="0"/>
                </a:moveTo>
                <a:cubicBezTo>
                  <a:pt x="299" y="196"/>
                  <a:pt x="598" y="393"/>
                  <a:pt x="726" y="590"/>
                </a:cubicBezTo>
                <a:cubicBezTo>
                  <a:pt x="854" y="787"/>
                  <a:pt x="688" y="1029"/>
                  <a:pt x="771" y="1180"/>
                </a:cubicBezTo>
                <a:cubicBezTo>
                  <a:pt x="854" y="1331"/>
                  <a:pt x="1074" y="1429"/>
                  <a:pt x="1225" y="1497"/>
                </a:cubicBezTo>
                <a:cubicBezTo>
                  <a:pt x="1376" y="1565"/>
                  <a:pt x="1519" y="1520"/>
                  <a:pt x="1678" y="1588"/>
                </a:cubicBezTo>
                <a:cubicBezTo>
                  <a:pt x="1837" y="1656"/>
                  <a:pt x="2071" y="1792"/>
                  <a:pt x="2177" y="1905"/>
                </a:cubicBezTo>
                <a:cubicBezTo>
                  <a:pt x="2283" y="2018"/>
                  <a:pt x="2185" y="2147"/>
                  <a:pt x="2313" y="2268"/>
                </a:cubicBezTo>
                <a:cubicBezTo>
                  <a:pt x="2441" y="2389"/>
                  <a:pt x="2714" y="2525"/>
                  <a:pt x="2948" y="2631"/>
                </a:cubicBezTo>
                <a:cubicBezTo>
                  <a:pt x="3182" y="2737"/>
                  <a:pt x="3560" y="2812"/>
                  <a:pt x="3719" y="2903"/>
                </a:cubicBezTo>
                <a:cubicBezTo>
                  <a:pt x="3878" y="2994"/>
                  <a:pt x="3889" y="3084"/>
                  <a:pt x="3901" y="3175"/>
                </a:cubicBezTo>
              </a:path>
            </a:pathLst>
          </a:custGeom>
          <a:noFill/>
          <a:ln w="7620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6640" name="Freeform 16"/>
          <p:cNvSpPr>
            <a:spLocks/>
          </p:cNvSpPr>
          <p:nvPr/>
        </p:nvSpPr>
        <p:spPr bwMode="auto">
          <a:xfrm>
            <a:off x="2120903" y="1700216"/>
            <a:ext cx="5245100" cy="44402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7" y="408"/>
              </a:cxn>
              <a:cxn ang="0">
                <a:pos x="544" y="680"/>
              </a:cxn>
              <a:cxn ang="0">
                <a:pos x="1315" y="862"/>
              </a:cxn>
              <a:cxn ang="0">
                <a:pos x="1950" y="1225"/>
              </a:cxn>
              <a:cxn ang="0">
                <a:pos x="1996" y="1769"/>
              </a:cxn>
              <a:cxn ang="0">
                <a:pos x="2268" y="2177"/>
              </a:cxn>
              <a:cxn ang="0">
                <a:pos x="2586" y="2631"/>
              </a:cxn>
              <a:cxn ang="0">
                <a:pos x="3266" y="2994"/>
              </a:cxn>
              <a:cxn ang="0">
                <a:pos x="3583" y="3402"/>
              </a:cxn>
              <a:cxn ang="0">
                <a:pos x="3629" y="3855"/>
              </a:cxn>
            </a:cxnLst>
            <a:rect l="0" t="0" r="r" b="b"/>
            <a:pathLst>
              <a:path w="3644" h="3855">
                <a:moveTo>
                  <a:pt x="0" y="0"/>
                </a:moveTo>
                <a:cubicBezTo>
                  <a:pt x="68" y="147"/>
                  <a:pt x="136" y="295"/>
                  <a:pt x="227" y="408"/>
                </a:cubicBezTo>
                <a:cubicBezTo>
                  <a:pt x="318" y="521"/>
                  <a:pt x="363" y="604"/>
                  <a:pt x="544" y="680"/>
                </a:cubicBezTo>
                <a:cubicBezTo>
                  <a:pt x="725" y="756"/>
                  <a:pt x="1081" y="771"/>
                  <a:pt x="1315" y="862"/>
                </a:cubicBezTo>
                <a:cubicBezTo>
                  <a:pt x="1549" y="953"/>
                  <a:pt x="1837" y="1074"/>
                  <a:pt x="1950" y="1225"/>
                </a:cubicBezTo>
                <a:cubicBezTo>
                  <a:pt x="2063" y="1376"/>
                  <a:pt x="1943" y="1610"/>
                  <a:pt x="1996" y="1769"/>
                </a:cubicBezTo>
                <a:cubicBezTo>
                  <a:pt x="2049" y="1928"/>
                  <a:pt x="2170" y="2033"/>
                  <a:pt x="2268" y="2177"/>
                </a:cubicBezTo>
                <a:cubicBezTo>
                  <a:pt x="2366" y="2321"/>
                  <a:pt x="2420" y="2495"/>
                  <a:pt x="2586" y="2631"/>
                </a:cubicBezTo>
                <a:cubicBezTo>
                  <a:pt x="2752" y="2767"/>
                  <a:pt x="3100" y="2866"/>
                  <a:pt x="3266" y="2994"/>
                </a:cubicBezTo>
                <a:cubicBezTo>
                  <a:pt x="3432" y="3122"/>
                  <a:pt x="3522" y="3258"/>
                  <a:pt x="3583" y="3402"/>
                </a:cubicBezTo>
                <a:cubicBezTo>
                  <a:pt x="3644" y="3546"/>
                  <a:pt x="3636" y="3700"/>
                  <a:pt x="3629" y="3855"/>
                </a:cubicBezTo>
              </a:path>
            </a:pathLst>
          </a:custGeom>
          <a:noFill/>
          <a:ln w="7620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6641" name="WordArt 17"/>
          <p:cNvSpPr>
            <a:spLocks noChangeArrowheads="1" noChangeShapeType="1" noTextEdit="1"/>
          </p:cNvSpPr>
          <p:nvPr/>
        </p:nvSpPr>
        <p:spPr bwMode="auto">
          <a:xfrm rot="1614812">
            <a:off x="3790992" y="5516624"/>
            <a:ext cx="1426633" cy="3143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5995"/>
                <a:gd name="adj2" fmla="val -19"/>
              </a:avLst>
            </a:prstTxWarp>
          </a:bodyPr>
          <a:lstStyle/>
          <a:p>
            <a:pPr algn="ctr"/>
            <a:r>
              <a:rPr lang="ru-RU" sz="2000" b="1" kern="10" dirty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  <a:t>Евфрат</a:t>
            </a:r>
          </a:p>
        </p:txBody>
      </p:sp>
      <p:sp>
        <p:nvSpPr>
          <p:cNvPr id="26642" name="WordArt 18"/>
          <p:cNvSpPr>
            <a:spLocks noChangeArrowheads="1" noChangeShapeType="1" noTextEdit="1"/>
          </p:cNvSpPr>
          <p:nvPr/>
        </p:nvSpPr>
        <p:spPr bwMode="auto">
          <a:xfrm rot="1319531">
            <a:off x="4078858" y="2492375"/>
            <a:ext cx="1085849" cy="3429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800" b="1" kern="10" dirty="0">
                <a:ln w="9525">
                  <a:noFill/>
                  <a:round/>
                  <a:headEnd/>
                  <a:tailEnd/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Тигр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983543" y="1839917"/>
            <a:ext cx="6460776" cy="4397375"/>
            <a:chOff x="1003" y="367"/>
            <a:chExt cx="4578" cy="3944"/>
          </a:xfrm>
        </p:grpSpPr>
        <p:sp>
          <p:nvSpPr>
            <p:cNvPr id="6155" name="Oval 20"/>
            <p:cNvSpPr>
              <a:spLocks noChangeArrowheads="1"/>
            </p:cNvSpPr>
            <p:nvPr/>
          </p:nvSpPr>
          <p:spPr bwMode="auto">
            <a:xfrm rot="2469185">
              <a:off x="1003" y="1789"/>
              <a:ext cx="4578" cy="1077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1" hangingPunct="1"/>
              <a:endParaRPr lang="ru-RU" sz="1800">
                <a:effectLst/>
                <a:latin typeface="Arial" pitchFamily="34" charset="0"/>
              </a:endParaRPr>
            </a:p>
          </p:txBody>
        </p:sp>
        <p:sp>
          <p:nvSpPr>
            <p:cNvPr id="6156" name="WordArt 21"/>
            <p:cNvSpPr>
              <a:spLocks noChangeArrowheads="1" noChangeShapeType="1" noTextEdit="1"/>
            </p:cNvSpPr>
            <p:nvPr/>
          </p:nvSpPr>
          <p:spPr bwMode="auto">
            <a:xfrm rot="2732823">
              <a:off x="1313" y="2089"/>
              <a:ext cx="3944" cy="500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55556"/>
                </a:avLst>
              </a:prstTxWarp>
            </a:bodyPr>
            <a:lstStyle/>
            <a:p>
              <a:pPr algn="ctr"/>
              <a:r>
                <a:rPr lang="ru-RU" b="1" kern="10" dirty="0">
                  <a:ln w="3175">
                    <a:solidFill>
                      <a:srgbClr val="336600"/>
                    </a:solidFill>
                    <a:round/>
                    <a:headEnd/>
                    <a:tailEnd/>
                  </a:ln>
                  <a:solidFill>
                    <a:srgbClr val="002060"/>
                  </a:solidFill>
                  <a:latin typeface="Book Antiqua"/>
                </a:rPr>
                <a:t>Месопотамия</a:t>
              </a:r>
            </a:p>
          </p:txBody>
        </p:sp>
      </p:grpSp>
      <p:sp>
        <p:nvSpPr>
          <p:cNvPr id="14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МЕСОПОТАМИЯ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66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6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8" grpId="0" build="p"/>
      <p:bldP spid="26639" grpId="0" animBg="1"/>
      <p:bldP spid="26640" grpId="0" animBg="1"/>
      <p:bldP spid="26641" grpId="0" animBg="1"/>
      <p:bldP spid="2664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Oval 4"/>
          <p:cNvSpPr>
            <a:spLocks noChangeArrowheads="1"/>
          </p:cNvSpPr>
          <p:nvPr/>
        </p:nvSpPr>
        <p:spPr bwMode="auto">
          <a:xfrm>
            <a:off x="4944550" y="1916113"/>
            <a:ext cx="2468033" cy="914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>
                <a:solidFill>
                  <a:schemeClr val="bg1"/>
                </a:solidFill>
              </a:rPr>
              <a:t>Древнее</a:t>
            </a:r>
          </a:p>
          <a:p>
            <a:pPr algn="ctr"/>
            <a:r>
              <a:rPr lang="ru-RU">
                <a:solidFill>
                  <a:schemeClr val="bg1"/>
                </a:solidFill>
              </a:rPr>
              <a:t>Двуречье</a:t>
            </a:r>
          </a:p>
        </p:txBody>
      </p:sp>
      <p:sp>
        <p:nvSpPr>
          <p:cNvPr id="2053" name="Oval 5"/>
          <p:cNvSpPr>
            <a:spLocks noChangeArrowheads="1"/>
          </p:cNvSpPr>
          <p:nvPr/>
        </p:nvSpPr>
        <p:spPr bwMode="auto">
          <a:xfrm>
            <a:off x="1871150" y="1989138"/>
            <a:ext cx="1987551" cy="914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Природа</a:t>
            </a:r>
          </a:p>
        </p:txBody>
      </p:sp>
      <p:sp>
        <p:nvSpPr>
          <p:cNvPr id="2054" name="Oval 6"/>
          <p:cNvSpPr>
            <a:spLocks noChangeArrowheads="1"/>
          </p:cNvSpPr>
          <p:nvPr/>
        </p:nvSpPr>
        <p:spPr bwMode="auto">
          <a:xfrm>
            <a:off x="8401051" y="1916113"/>
            <a:ext cx="1919816" cy="9144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Люди</a:t>
            </a: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 flipH="1">
            <a:off x="3888317" y="2276500"/>
            <a:ext cx="1056216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7440101" y="2276500"/>
            <a:ext cx="960967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59" name="Oval 11"/>
          <p:cNvSpPr>
            <a:spLocks noChangeArrowheads="1"/>
          </p:cNvSpPr>
          <p:nvPr/>
        </p:nvSpPr>
        <p:spPr bwMode="auto">
          <a:xfrm>
            <a:off x="912284" y="908050"/>
            <a:ext cx="1727200" cy="914400"/>
          </a:xfrm>
          <a:prstGeom prst="ellipse">
            <a:avLst/>
          </a:prstGeom>
          <a:solidFill>
            <a:srgbClr val="B8F4A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Климат</a:t>
            </a:r>
          </a:p>
        </p:txBody>
      </p:sp>
      <p:sp>
        <p:nvSpPr>
          <p:cNvPr id="2060" name="Oval 12"/>
          <p:cNvSpPr>
            <a:spLocks noChangeArrowheads="1"/>
          </p:cNvSpPr>
          <p:nvPr/>
        </p:nvSpPr>
        <p:spPr bwMode="auto">
          <a:xfrm>
            <a:off x="3024717" y="836613"/>
            <a:ext cx="2590800" cy="914400"/>
          </a:xfrm>
          <a:prstGeom prst="ellipse">
            <a:avLst/>
          </a:prstGeom>
          <a:solidFill>
            <a:srgbClr val="B8F4A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Географическое</a:t>
            </a:r>
          </a:p>
          <a:p>
            <a:pPr algn="ctr"/>
            <a:r>
              <a:rPr lang="ru-RU"/>
              <a:t>положение</a:t>
            </a:r>
          </a:p>
        </p:txBody>
      </p:sp>
      <p:sp>
        <p:nvSpPr>
          <p:cNvPr id="2061" name="Oval 13"/>
          <p:cNvSpPr>
            <a:spLocks noChangeArrowheads="1"/>
          </p:cNvSpPr>
          <p:nvPr/>
        </p:nvSpPr>
        <p:spPr bwMode="auto">
          <a:xfrm>
            <a:off x="527051" y="3573463"/>
            <a:ext cx="2400300" cy="914400"/>
          </a:xfrm>
          <a:prstGeom prst="ellipse">
            <a:avLst/>
          </a:prstGeom>
          <a:solidFill>
            <a:srgbClr val="B8F4A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растительность</a:t>
            </a:r>
          </a:p>
        </p:txBody>
      </p:sp>
      <p:sp>
        <p:nvSpPr>
          <p:cNvPr id="2063" name="Line 15"/>
          <p:cNvSpPr>
            <a:spLocks noChangeShapeType="1"/>
          </p:cNvSpPr>
          <p:nvPr/>
        </p:nvSpPr>
        <p:spPr bwMode="auto">
          <a:xfrm flipV="1">
            <a:off x="3215217" y="1700215"/>
            <a:ext cx="575733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64" name="Line 16"/>
          <p:cNvSpPr>
            <a:spLocks noChangeShapeType="1"/>
          </p:cNvSpPr>
          <p:nvPr/>
        </p:nvSpPr>
        <p:spPr bwMode="auto">
          <a:xfrm flipH="1" flipV="1">
            <a:off x="2159001" y="1773238"/>
            <a:ext cx="28786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65" name="Line 17"/>
          <p:cNvSpPr>
            <a:spLocks noChangeShapeType="1"/>
          </p:cNvSpPr>
          <p:nvPr/>
        </p:nvSpPr>
        <p:spPr bwMode="auto">
          <a:xfrm flipH="1">
            <a:off x="1390652" y="2781325"/>
            <a:ext cx="768349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66" name="Oval 18"/>
          <p:cNvSpPr>
            <a:spLocks noChangeArrowheads="1"/>
          </p:cNvSpPr>
          <p:nvPr/>
        </p:nvSpPr>
        <p:spPr bwMode="auto">
          <a:xfrm>
            <a:off x="6383868" y="3141663"/>
            <a:ext cx="2302933" cy="914400"/>
          </a:xfrm>
          <a:prstGeom prst="ellipse">
            <a:avLst/>
          </a:prstGeom>
          <a:solidFill>
            <a:srgbClr val="B8F4A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занятия</a:t>
            </a:r>
          </a:p>
        </p:txBody>
      </p:sp>
      <p:sp>
        <p:nvSpPr>
          <p:cNvPr id="2067" name="Oval 19"/>
          <p:cNvSpPr>
            <a:spLocks noChangeArrowheads="1"/>
          </p:cNvSpPr>
          <p:nvPr/>
        </p:nvSpPr>
        <p:spPr bwMode="auto">
          <a:xfrm>
            <a:off x="9647769" y="3141663"/>
            <a:ext cx="2305051" cy="914400"/>
          </a:xfrm>
          <a:prstGeom prst="ellipse">
            <a:avLst/>
          </a:prstGeom>
          <a:solidFill>
            <a:srgbClr val="B8F4A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верования</a:t>
            </a:r>
          </a:p>
        </p:txBody>
      </p:sp>
      <p:sp>
        <p:nvSpPr>
          <p:cNvPr id="2068" name="Oval 20"/>
          <p:cNvSpPr>
            <a:spLocks noChangeArrowheads="1"/>
          </p:cNvSpPr>
          <p:nvPr/>
        </p:nvSpPr>
        <p:spPr bwMode="auto">
          <a:xfrm>
            <a:off x="3983569" y="3429000"/>
            <a:ext cx="2178051" cy="914400"/>
          </a:xfrm>
          <a:prstGeom prst="ellipse">
            <a:avLst/>
          </a:prstGeom>
          <a:solidFill>
            <a:srgbClr val="A6A8F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строительство</a:t>
            </a:r>
          </a:p>
        </p:txBody>
      </p:sp>
      <p:sp>
        <p:nvSpPr>
          <p:cNvPr id="2069" name="Oval 21"/>
          <p:cNvSpPr>
            <a:spLocks noChangeArrowheads="1"/>
          </p:cNvSpPr>
          <p:nvPr/>
        </p:nvSpPr>
        <p:spPr bwMode="auto">
          <a:xfrm>
            <a:off x="9072035" y="4221163"/>
            <a:ext cx="2207684" cy="914400"/>
          </a:xfrm>
          <a:prstGeom prst="ellipse">
            <a:avLst/>
          </a:prstGeom>
          <a:solidFill>
            <a:srgbClr val="A6A8F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земледелие</a:t>
            </a:r>
          </a:p>
        </p:txBody>
      </p:sp>
      <p:sp>
        <p:nvSpPr>
          <p:cNvPr id="2070" name="Oval 22"/>
          <p:cNvSpPr>
            <a:spLocks noChangeArrowheads="1"/>
          </p:cNvSpPr>
          <p:nvPr/>
        </p:nvSpPr>
        <p:spPr bwMode="auto">
          <a:xfrm>
            <a:off x="6769100" y="5013325"/>
            <a:ext cx="2209800" cy="914400"/>
          </a:xfrm>
          <a:prstGeom prst="ellipse">
            <a:avLst/>
          </a:prstGeom>
          <a:solidFill>
            <a:srgbClr val="A6A8F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виноделие</a:t>
            </a:r>
          </a:p>
        </p:txBody>
      </p:sp>
      <p:sp>
        <p:nvSpPr>
          <p:cNvPr id="2071" name="Oval 23"/>
          <p:cNvSpPr>
            <a:spLocks noChangeArrowheads="1"/>
          </p:cNvSpPr>
          <p:nvPr/>
        </p:nvSpPr>
        <p:spPr bwMode="auto">
          <a:xfrm>
            <a:off x="3888317" y="4724400"/>
            <a:ext cx="2370667" cy="914400"/>
          </a:xfrm>
          <a:prstGeom prst="ellipse">
            <a:avLst/>
          </a:prstGeom>
          <a:solidFill>
            <a:srgbClr val="A6A8F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Пекли хлеб</a:t>
            </a:r>
          </a:p>
        </p:txBody>
      </p:sp>
      <p:sp>
        <p:nvSpPr>
          <p:cNvPr id="2072" name="Line 24"/>
          <p:cNvSpPr>
            <a:spLocks noChangeShapeType="1"/>
          </p:cNvSpPr>
          <p:nvPr/>
        </p:nvSpPr>
        <p:spPr bwMode="auto">
          <a:xfrm flipH="1">
            <a:off x="6096001" y="3644900"/>
            <a:ext cx="287867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73" name="Line 25"/>
          <p:cNvSpPr>
            <a:spLocks noChangeShapeType="1"/>
          </p:cNvSpPr>
          <p:nvPr/>
        </p:nvSpPr>
        <p:spPr bwMode="auto">
          <a:xfrm>
            <a:off x="6769100" y="39338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74" name="Line 26"/>
          <p:cNvSpPr>
            <a:spLocks noChangeShapeType="1"/>
          </p:cNvSpPr>
          <p:nvPr/>
        </p:nvSpPr>
        <p:spPr bwMode="auto">
          <a:xfrm flipH="1">
            <a:off x="5712901" y="3860825"/>
            <a:ext cx="958849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75" name="Line 27"/>
          <p:cNvSpPr>
            <a:spLocks noChangeShapeType="1"/>
          </p:cNvSpPr>
          <p:nvPr/>
        </p:nvSpPr>
        <p:spPr bwMode="auto">
          <a:xfrm>
            <a:off x="7632701" y="4005263"/>
            <a:ext cx="95251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76" name="Line 28"/>
          <p:cNvSpPr>
            <a:spLocks noChangeShapeType="1"/>
          </p:cNvSpPr>
          <p:nvPr/>
        </p:nvSpPr>
        <p:spPr bwMode="auto">
          <a:xfrm>
            <a:off x="8401051" y="3860803"/>
            <a:ext cx="86360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77" name="Line 29"/>
          <p:cNvSpPr>
            <a:spLocks noChangeShapeType="1"/>
          </p:cNvSpPr>
          <p:nvPr/>
        </p:nvSpPr>
        <p:spPr bwMode="auto">
          <a:xfrm flipH="1">
            <a:off x="8015819" y="2708275"/>
            <a:ext cx="673100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78" name="Line 30"/>
          <p:cNvSpPr>
            <a:spLocks noChangeShapeType="1"/>
          </p:cNvSpPr>
          <p:nvPr/>
        </p:nvSpPr>
        <p:spPr bwMode="auto">
          <a:xfrm>
            <a:off x="10033003" y="2636863"/>
            <a:ext cx="480484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79" name="Oval 31"/>
          <p:cNvSpPr>
            <a:spLocks noChangeArrowheads="1"/>
          </p:cNvSpPr>
          <p:nvPr/>
        </p:nvSpPr>
        <p:spPr bwMode="auto">
          <a:xfrm>
            <a:off x="3888334" y="188913"/>
            <a:ext cx="3168649" cy="576262"/>
          </a:xfrm>
          <a:prstGeom prst="ellipse">
            <a:avLst/>
          </a:prstGeom>
          <a:solidFill>
            <a:srgbClr val="B8F4A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Реки- Тигр и Евфрат</a:t>
            </a:r>
          </a:p>
        </p:txBody>
      </p:sp>
      <p:sp>
        <p:nvSpPr>
          <p:cNvPr id="2082" name="Line 34"/>
          <p:cNvSpPr>
            <a:spLocks noChangeShapeType="1"/>
          </p:cNvSpPr>
          <p:nvPr/>
        </p:nvSpPr>
        <p:spPr bwMode="auto">
          <a:xfrm flipV="1">
            <a:off x="4078834" y="620713"/>
            <a:ext cx="28998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83" name="Oval 35"/>
          <p:cNvSpPr>
            <a:spLocks noChangeArrowheads="1"/>
          </p:cNvSpPr>
          <p:nvPr/>
        </p:nvSpPr>
        <p:spPr bwMode="auto">
          <a:xfrm>
            <a:off x="624419" y="188916"/>
            <a:ext cx="2110316" cy="503237"/>
          </a:xfrm>
          <a:prstGeom prst="ellipse">
            <a:avLst/>
          </a:prstGeom>
          <a:solidFill>
            <a:srgbClr val="B8F4A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теплый</a:t>
            </a:r>
          </a:p>
        </p:txBody>
      </p:sp>
      <p:sp>
        <p:nvSpPr>
          <p:cNvPr id="2084" name="Line 36"/>
          <p:cNvSpPr>
            <a:spLocks noChangeShapeType="1"/>
          </p:cNvSpPr>
          <p:nvPr/>
        </p:nvSpPr>
        <p:spPr bwMode="auto">
          <a:xfrm flipH="1" flipV="1">
            <a:off x="1775884" y="692150"/>
            <a:ext cx="192616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85" name="Oval 37"/>
          <p:cNvSpPr>
            <a:spLocks noChangeArrowheads="1"/>
          </p:cNvSpPr>
          <p:nvPr/>
        </p:nvSpPr>
        <p:spPr bwMode="auto">
          <a:xfrm>
            <a:off x="9072033" y="5373688"/>
            <a:ext cx="2082800" cy="863600"/>
          </a:xfrm>
          <a:prstGeom prst="ellipse">
            <a:avLst/>
          </a:prstGeom>
          <a:solidFill>
            <a:srgbClr val="A6A8F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судоходство</a:t>
            </a:r>
          </a:p>
        </p:txBody>
      </p:sp>
      <p:sp>
        <p:nvSpPr>
          <p:cNvPr id="2086" name="Line 38"/>
          <p:cNvSpPr>
            <a:spLocks noChangeShapeType="1"/>
          </p:cNvSpPr>
          <p:nvPr/>
        </p:nvSpPr>
        <p:spPr bwMode="auto">
          <a:xfrm>
            <a:off x="8113184" y="4005263"/>
            <a:ext cx="1439333" cy="143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87" name="Oval 39"/>
          <p:cNvSpPr>
            <a:spLocks noChangeArrowheads="1"/>
          </p:cNvSpPr>
          <p:nvPr/>
        </p:nvSpPr>
        <p:spPr bwMode="auto">
          <a:xfrm>
            <a:off x="2063751" y="4724400"/>
            <a:ext cx="1219200" cy="433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города</a:t>
            </a:r>
          </a:p>
        </p:txBody>
      </p:sp>
      <p:sp>
        <p:nvSpPr>
          <p:cNvPr id="2088" name="Oval 40"/>
          <p:cNvSpPr>
            <a:spLocks noChangeArrowheads="1"/>
          </p:cNvSpPr>
          <p:nvPr/>
        </p:nvSpPr>
        <p:spPr bwMode="auto">
          <a:xfrm>
            <a:off x="2734733" y="5229250"/>
            <a:ext cx="1219200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каналы</a:t>
            </a:r>
          </a:p>
        </p:txBody>
      </p:sp>
      <p:sp>
        <p:nvSpPr>
          <p:cNvPr id="2089" name="Line 41"/>
          <p:cNvSpPr>
            <a:spLocks noChangeShapeType="1"/>
          </p:cNvSpPr>
          <p:nvPr/>
        </p:nvSpPr>
        <p:spPr bwMode="auto">
          <a:xfrm flipH="1">
            <a:off x="2832100" y="4076700"/>
            <a:ext cx="1246717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90" name="Line 42"/>
          <p:cNvSpPr>
            <a:spLocks noChangeShapeType="1"/>
          </p:cNvSpPr>
          <p:nvPr/>
        </p:nvSpPr>
        <p:spPr bwMode="auto">
          <a:xfrm flipH="1">
            <a:off x="3503086" y="4149725"/>
            <a:ext cx="673100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91" name="Oval 43"/>
          <p:cNvSpPr>
            <a:spLocks noChangeArrowheads="1"/>
          </p:cNvSpPr>
          <p:nvPr/>
        </p:nvSpPr>
        <p:spPr bwMode="auto">
          <a:xfrm>
            <a:off x="8401053" y="981075"/>
            <a:ext cx="2370667" cy="503238"/>
          </a:xfrm>
          <a:prstGeom prst="ellipse">
            <a:avLst/>
          </a:prstGeom>
          <a:solidFill>
            <a:srgbClr val="A6A8F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Боги </a:t>
            </a:r>
          </a:p>
        </p:txBody>
      </p:sp>
      <p:sp>
        <p:nvSpPr>
          <p:cNvPr id="2092" name="Line 44"/>
          <p:cNvSpPr>
            <a:spLocks noChangeShapeType="1"/>
          </p:cNvSpPr>
          <p:nvPr/>
        </p:nvSpPr>
        <p:spPr bwMode="auto">
          <a:xfrm flipH="1" flipV="1">
            <a:off x="10513484" y="1341463"/>
            <a:ext cx="575733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93" name="Oval 45"/>
          <p:cNvSpPr>
            <a:spLocks noChangeArrowheads="1"/>
          </p:cNvSpPr>
          <p:nvPr/>
        </p:nvSpPr>
        <p:spPr bwMode="auto">
          <a:xfrm>
            <a:off x="7344833" y="260350"/>
            <a:ext cx="12192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Син</a:t>
            </a:r>
          </a:p>
        </p:txBody>
      </p:sp>
      <p:sp>
        <p:nvSpPr>
          <p:cNvPr id="2094" name="Oval 46"/>
          <p:cNvSpPr>
            <a:spLocks noChangeArrowheads="1"/>
          </p:cNvSpPr>
          <p:nvPr/>
        </p:nvSpPr>
        <p:spPr bwMode="auto">
          <a:xfrm>
            <a:off x="10513484" y="333378"/>
            <a:ext cx="1219200" cy="358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Эа</a:t>
            </a:r>
          </a:p>
        </p:txBody>
      </p:sp>
      <p:sp>
        <p:nvSpPr>
          <p:cNvPr id="2095" name="Oval 47"/>
          <p:cNvSpPr>
            <a:spLocks noChangeArrowheads="1"/>
          </p:cNvSpPr>
          <p:nvPr/>
        </p:nvSpPr>
        <p:spPr bwMode="auto">
          <a:xfrm>
            <a:off x="9072033" y="115888"/>
            <a:ext cx="12192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Иштар</a:t>
            </a:r>
          </a:p>
        </p:txBody>
      </p:sp>
      <p:sp>
        <p:nvSpPr>
          <p:cNvPr id="2096" name="Oval 48"/>
          <p:cNvSpPr>
            <a:spLocks noChangeArrowheads="1"/>
          </p:cNvSpPr>
          <p:nvPr/>
        </p:nvSpPr>
        <p:spPr bwMode="auto">
          <a:xfrm>
            <a:off x="6671733" y="908050"/>
            <a:ext cx="12192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Шамаш</a:t>
            </a:r>
          </a:p>
        </p:txBody>
      </p:sp>
      <p:sp>
        <p:nvSpPr>
          <p:cNvPr id="2097" name="Line 49"/>
          <p:cNvSpPr>
            <a:spLocks noChangeShapeType="1"/>
          </p:cNvSpPr>
          <p:nvPr/>
        </p:nvSpPr>
        <p:spPr bwMode="auto">
          <a:xfrm flipH="1" flipV="1">
            <a:off x="7823201" y="1125563"/>
            <a:ext cx="577851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98" name="Line 50"/>
          <p:cNvSpPr>
            <a:spLocks noChangeShapeType="1"/>
          </p:cNvSpPr>
          <p:nvPr/>
        </p:nvSpPr>
        <p:spPr bwMode="auto">
          <a:xfrm flipH="1" flipV="1">
            <a:off x="8208436" y="620713"/>
            <a:ext cx="57573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00" name="Line 52"/>
          <p:cNvSpPr>
            <a:spLocks noChangeShapeType="1"/>
          </p:cNvSpPr>
          <p:nvPr/>
        </p:nvSpPr>
        <p:spPr bwMode="auto">
          <a:xfrm flipV="1">
            <a:off x="9552517" y="549275"/>
            <a:ext cx="192616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01" name="Line 53"/>
          <p:cNvSpPr>
            <a:spLocks noChangeShapeType="1"/>
          </p:cNvSpPr>
          <p:nvPr/>
        </p:nvSpPr>
        <p:spPr bwMode="auto">
          <a:xfrm>
            <a:off x="10416117" y="10525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02" name="Line 54"/>
          <p:cNvSpPr>
            <a:spLocks noChangeShapeType="1"/>
          </p:cNvSpPr>
          <p:nvPr/>
        </p:nvSpPr>
        <p:spPr bwMode="auto">
          <a:xfrm flipV="1">
            <a:off x="10320867" y="620713"/>
            <a:ext cx="480484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03" name="Oval 55"/>
          <p:cNvSpPr>
            <a:spLocks noChangeArrowheads="1"/>
          </p:cNvSpPr>
          <p:nvPr/>
        </p:nvSpPr>
        <p:spPr bwMode="auto">
          <a:xfrm>
            <a:off x="5520268" y="5589613"/>
            <a:ext cx="1439333" cy="503237"/>
          </a:xfrm>
          <a:prstGeom prst="ellipse">
            <a:avLst/>
          </a:prstGeom>
          <a:solidFill>
            <a:srgbClr val="A6A8F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наука</a:t>
            </a:r>
          </a:p>
        </p:txBody>
      </p:sp>
      <p:sp>
        <p:nvSpPr>
          <p:cNvPr id="2104" name="Line 56"/>
          <p:cNvSpPr>
            <a:spLocks noChangeShapeType="1"/>
          </p:cNvSpPr>
          <p:nvPr/>
        </p:nvSpPr>
        <p:spPr bwMode="auto">
          <a:xfrm flipH="1">
            <a:off x="6288634" y="4005288"/>
            <a:ext cx="670983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05" name="Oval 57"/>
          <p:cNvSpPr>
            <a:spLocks noChangeArrowheads="1"/>
          </p:cNvSpPr>
          <p:nvPr/>
        </p:nvSpPr>
        <p:spPr bwMode="auto">
          <a:xfrm>
            <a:off x="3888317" y="6165850"/>
            <a:ext cx="2275416" cy="503238"/>
          </a:xfrm>
          <a:prstGeom prst="ellipse">
            <a:avLst/>
          </a:prstGeom>
          <a:solidFill>
            <a:srgbClr val="A6A8F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письменность</a:t>
            </a:r>
          </a:p>
        </p:txBody>
      </p:sp>
      <p:sp>
        <p:nvSpPr>
          <p:cNvPr id="2106" name="Line 58"/>
          <p:cNvSpPr>
            <a:spLocks noChangeShapeType="1"/>
          </p:cNvSpPr>
          <p:nvPr/>
        </p:nvSpPr>
        <p:spPr bwMode="auto">
          <a:xfrm flipH="1">
            <a:off x="4656684" y="3933850"/>
            <a:ext cx="2112433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623392" y="1052736"/>
            <a:ext cx="11137237" cy="584775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СТРАНА МЕЖ РЕКАМИ ТИГР И ЕВФРАТ</a:t>
            </a: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623392" y="1844824"/>
            <a:ext cx="11233247" cy="584775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ПОСТРОЙКИ ИЗ БОЛЬШИХ ГЛИНЯНЫХ КИРПИЧЕЙ 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23392" y="2636912"/>
            <a:ext cx="11137237" cy="156966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ХРАМЫ-БАШНИ ОТ ЗЕМЛИ ДО НЕБА (ТОЛЬКО ЖРЕЦАМ МОЖНО БЫЛО ПОДНИМАТЬСЯ НА ТАКУЮ ВЕРШИНУ)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ВЫВОДЫ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51384" y="4365104"/>
            <a:ext cx="11137237" cy="1077218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ПОДЗЕМНЫЕ ГРОБНИЦЫ (В РАЗВАЛИНАХ ГОРОДА УР)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51384" y="5589240"/>
            <a:ext cx="11137237" cy="1077218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ПИСЬМЕНА НА ГЛИНЯНЫХ ТАБЛИЧКАХ- КЛИНОПИСЬ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399197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" grpId="0" animBg="1" autoUpdateAnimBg="0"/>
      <p:bldP spid="9" grpId="0" animBg="1" autoUpdateAnimBg="0"/>
      <p:bldP spid="10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672" y="247891"/>
            <a:ext cx="7439655" cy="583596"/>
          </a:xfrm>
          <a:prstGeom prst="rect">
            <a:avLst/>
          </a:prstGeom>
        </p:spPr>
        <p:txBody>
          <a:bodyPr vert="horz" wrap="square" lIns="0" tIns="29312" rIns="0" bIns="0" rtlCol="0" anchor="ctr">
            <a:spAutoFit/>
          </a:bodyPr>
          <a:lstStyle/>
          <a:p>
            <a:pPr marL="22547">
              <a:spcBef>
                <a:spcPts val="231"/>
              </a:spcBef>
            </a:pPr>
            <a:r>
              <a:rPr lang="ru-RU" sz="3600" dirty="0" smtClean="0"/>
              <a:t>  ЗАДАНИЯ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10897877" y="337260"/>
            <a:ext cx="751249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3" y="0"/>
                </a:moveTo>
                <a:lnTo>
                  <a:pt x="0" y="0"/>
                </a:lnTo>
                <a:lnTo>
                  <a:pt x="0" y="252463"/>
                </a:lnTo>
                <a:lnTo>
                  <a:pt x="252463" y="252463"/>
                </a:lnTo>
                <a:lnTo>
                  <a:pt x="25246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987A88E-3E38-4657-A6CB-7252E760983A}"/>
              </a:ext>
            </a:extLst>
          </p:cNvPr>
          <p:cNvSpPr txBox="1"/>
          <p:nvPr/>
        </p:nvSpPr>
        <p:spPr>
          <a:xfrm>
            <a:off x="623393" y="3059908"/>
            <a:ext cx="3264363" cy="16841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Прочитайте учебник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§ 11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Стр. 43 – 48.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A876B8A-D6F4-45DD-A7CB-4E0ADA116FEA}"/>
              </a:ext>
            </a:extLst>
          </p:cNvPr>
          <p:cNvSpPr txBox="1"/>
          <p:nvPr/>
        </p:nvSpPr>
        <p:spPr>
          <a:xfrm>
            <a:off x="4367809" y="3429110"/>
            <a:ext cx="3552395" cy="16841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Составьте план к пункту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«Сказание о Гильгамеше».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983BB7E-5EFA-4F55-818D-5990E5EC0F5E}"/>
              </a:ext>
            </a:extLst>
          </p:cNvPr>
          <p:cNvSpPr txBox="1"/>
          <p:nvPr/>
        </p:nvSpPr>
        <p:spPr>
          <a:xfrm>
            <a:off x="8472264" y="2852965"/>
            <a:ext cx="3312368" cy="13148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Выполните задание № 4 на стр. 48.</a:t>
            </a:r>
          </a:p>
        </p:txBody>
      </p:sp>
      <p:sp>
        <p:nvSpPr>
          <p:cNvPr id="13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1583501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Freeform 47"/>
          <p:cNvSpPr>
            <a:spLocks noEditPoints="1"/>
          </p:cNvSpPr>
          <p:nvPr/>
        </p:nvSpPr>
        <p:spPr bwMode="auto">
          <a:xfrm>
            <a:off x="8077612" y="244075"/>
            <a:ext cx="417671" cy="708844"/>
          </a:xfrm>
          <a:custGeom>
            <a:avLst/>
            <a:gdLst>
              <a:gd name="T0" fmla="*/ 237 w 271"/>
              <a:gd name="T1" fmla="*/ 184 h 461"/>
              <a:gd name="T2" fmla="*/ 221 w 271"/>
              <a:gd name="T3" fmla="*/ 188 h 461"/>
              <a:gd name="T4" fmla="*/ 221 w 271"/>
              <a:gd name="T5" fmla="*/ 182 h 461"/>
              <a:gd name="T6" fmla="*/ 187 w 271"/>
              <a:gd name="T7" fmla="*/ 148 h 461"/>
              <a:gd name="T8" fmla="*/ 171 w 271"/>
              <a:gd name="T9" fmla="*/ 152 h 461"/>
              <a:gd name="T10" fmla="*/ 171 w 271"/>
              <a:gd name="T11" fmla="*/ 146 h 461"/>
              <a:gd name="T12" fmla="*/ 137 w 271"/>
              <a:gd name="T13" fmla="*/ 112 h 461"/>
              <a:gd name="T14" fmla="*/ 119 w 271"/>
              <a:gd name="T15" fmla="*/ 117 h 461"/>
              <a:gd name="T16" fmla="*/ 119 w 271"/>
              <a:gd name="T17" fmla="*/ 34 h 461"/>
              <a:gd name="T18" fmla="*/ 85 w 271"/>
              <a:gd name="T19" fmla="*/ 0 h 461"/>
              <a:gd name="T20" fmla="*/ 51 w 271"/>
              <a:gd name="T21" fmla="*/ 34 h 461"/>
              <a:gd name="T22" fmla="*/ 51 w 271"/>
              <a:gd name="T23" fmla="*/ 178 h 461"/>
              <a:gd name="T24" fmla="*/ 34 w 271"/>
              <a:gd name="T25" fmla="*/ 174 h 461"/>
              <a:gd name="T26" fmla="*/ 0 w 271"/>
              <a:gd name="T27" fmla="*/ 208 h 461"/>
              <a:gd name="T28" fmla="*/ 0 w 271"/>
              <a:gd name="T29" fmla="*/ 325 h 461"/>
              <a:gd name="T30" fmla="*/ 136 w 271"/>
              <a:gd name="T31" fmla="*/ 461 h 461"/>
              <a:gd name="T32" fmla="*/ 271 w 271"/>
              <a:gd name="T33" fmla="*/ 325 h 461"/>
              <a:gd name="T34" fmla="*/ 271 w 271"/>
              <a:gd name="T35" fmla="*/ 218 h 461"/>
              <a:gd name="T36" fmla="*/ 237 w 271"/>
              <a:gd name="T37" fmla="*/ 184 h 461"/>
              <a:gd name="T38" fmla="*/ 262 w 271"/>
              <a:gd name="T39" fmla="*/ 325 h 461"/>
              <a:gd name="T40" fmla="*/ 136 w 271"/>
              <a:gd name="T41" fmla="*/ 451 h 461"/>
              <a:gd name="T42" fmla="*/ 10 w 271"/>
              <a:gd name="T43" fmla="*/ 325 h 461"/>
              <a:gd name="T44" fmla="*/ 10 w 271"/>
              <a:gd name="T45" fmla="*/ 208 h 461"/>
              <a:gd name="T46" fmla="*/ 34 w 271"/>
              <a:gd name="T47" fmla="*/ 183 h 461"/>
              <a:gd name="T48" fmla="*/ 51 w 271"/>
              <a:gd name="T49" fmla="*/ 190 h 461"/>
              <a:gd name="T50" fmla="*/ 51 w 271"/>
              <a:gd name="T51" fmla="*/ 290 h 461"/>
              <a:gd name="T52" fmla="*/ 56 w 271"/>
              <a:gd name="T53" fmla="*/ 295 h 461"/>
              <a:gd name="T54" fmla="*/ 60 w 271"/>
              <a:gd name="T55" fmla="*/ 290 h 461"/>
              <a:gd name="T56" fmla="*/ 60 w 271"/>
              <a:gd name="T57" fmla="*/ 34 h 461"/>
              <a:gd name="T58" fmla="*/ 85 w 271"/>
              <a:gd name="T59" fmla="*/ 9 h 461"/>
              <a:gd name="T60" fmla="*/ 110 w 271"/>
              <a:gd name="T61" fmla="*/ 34 h 461"/>
              <a:gd name="T62" fmla="*/ 110 w 271"/>
              <a:gd name="T63" fmla="*/ 187 h 461"/>
              <a:gd name="T64" fmla="*/ 115 w 271"/>
              <a:gd name="T65" fmla="*/ 191 h 461"/>
              <a:gd name="T66" fmla="*/ 119 w 271"/>
              <a:gd name="T67" fmla="*/ 187 h 461"/>
              <a:gd name="T68" fmla="*/ 119 w 271"/>
              <a:gd name="T69" fmla="*/ 128 h 461"/>
              <a:gd name="T70" fmla="*/ 137 w 271"/>
              <a:gd name="T71" fmla="*/ 121 h 461"/>
              <a:gd name="T72" fmla="*/ 162 w 271"/>
              <a:gd name="T73" fmla="*/ 146 h 461"/>
              <a:gd name="T74" fmla="*/ 162 w 271"/>
              <a:gd name="T75" fmla="*/ 160 h 461"/>
              <a:gd name="T76" fmla="*/ 162 w 271"/>
              <a:gd name="T77" fmla="*/ 161 h 461"/>
              <a:gd name="T78" fmla="*/ 162 w 271"/>
              <a:gd name="T79" fmla="*/ 202 h 461"/>
              <a:gd name="T80" fmla="*/ 166 w 271"/>
              <a:gd name="T81" fmla="*/ 207 h 461"/>
              <a:gd name="T82" fmla="*/ 171 w 271"/>
              <a:gd name="T83" fmla="*/ 202 h 461"/>
              <a:gd name="T84" fmla="*/ 171 w 271"/>
              <a:gd name="T85" fmla="*/ 163 h 461"/>
              <a:gd name="T86" fmla="*/ 187 w 271"/>
              <a:gd name="T87" fmla="*/ 157 h 461"/>
              <a:gd name="T88" fmla="*/ 211 w 271"/>
              <a:gd name="T89" fmla="*/ 182 h 461"/>
              <a:gd name="T90" fmla="*/ 211 w 271"/>
              <a:gd name="T91" fmla="*/ 197 h 461"/>
              <a:gd name="T92" fmla="*/ 211 w 271"/>
              <a:gd name="T93" fmla="*/ 197 h 461"/>
              <a:gd name="T94" fmla="*/ 211 w 271"/>
              <a:gd name="T95" fmla="*/ 219 h 461"/>
              <a:gd name="T96" fmla="*/ 216 w 271"/>
              <a:gd name="T97" fmla="*/ 224 h 461"/>
              <a:gd name="T98" fmla="*/ 221 w 271"/>
              <a:gd name="T99" fmla="*/ 219 h 461"/>
              <a:gd name="T100" fmla="*/ 221 w 271"/>
              <a:gd name="T101" fmla="*/ 199 h 461"/>
              <a:gd name="T102" fmla="*/ 237 w 271"/>
              <a:gd name="T103" fmla="*/ 193 h 461"/>
              <a:gd name="T104" fmla="*/ 262 w 271"/>
              <a:gd name="T105" fmla="*/ 218 h 461"/>
              <a:gd name="T106" fmla="*/ 262 w 271"/>
              <a:gd name="T107" fmla="*/ 325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1" h="461">
                <a:moveTo>
                  <a:pt x="237" y="184"/>
                </a:moveTo>
                <a:cubicBezTo>
                  <a:pt x="231" y="184"/>
                  <a:pt x="226" y="185"/>
                  <a:pt x="221" y="188"/>
                </a:cubicBezTo>
                <a:cubicBezTo>
                  <a:pt x="221" y="182"/>
                  <a:pt x="221" y="182"/>
                  <a:pt x="221" y="182"/>
                </a:cubicBezTo>
                <a:cubicBezTo>
                  <a:pt x="221" y="163"/>
                  <a:pt x="205" y="148"/>
                  <a:pt x="187" y="148"/>
                </a:cubicBezTo>
                <a:cubicBezTo>
                  <a:pt x="181" y="148"/>
                  <a:pt x="176" y="149"/>
                  <a:pt x="171" y="152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1" y="127"/>
                  <a:pt x="156" y="112"/>
                  <a:pt x="137" y="112"/>
                </a:cubicBezTo>
                <a:cubicBezTo>
                  <a:pt x="131" y="112"/>
                  <a:pt x="125" y="113"/>
                  <a:pt x="119" y="117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9" y="15"/>
                  <a:pt x="104" y="0"/>
                  <a:pt x="85" y="0"/>
                </a:cubicBezTo>
                <a:cubicBezTo>
                  <a:pt x="66" y="0"/>
                  <a:pt x="51" y="15"/>
                  <a:pt x="51" y="34"/>
                </a:cubicBezTo>
                <a:cubicBezTo>
                  <a:pt x="51" y="178"/>
                  <a:pt x="51" y="178"/>
                  <a:pt x="51" y="178"/>
                </a:cubicBezTo>
                <a:cubicBezTo>
                  <a:pt x="46" y="176"/>
                  <a:pt x="40" y="174"/>
                  <a:pt x="34" y="174"/>
                </a:cubicBezTo>
                <a:cubicBezTo>
                  <a:pt x="16" y="174"/>
                  <a:pt x="0" y="189"/>
                  <a:pt x="0" y="208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400"/>
                  <a:pt x="61" y="461"/>
                  <a:pt x="136" y="461"/>
                </a:cubicBezTo>
                <a:cubicBezTo>
                  <a:pt x="210" y="461"/>
                  <a:pt x="271" y="400"/>
                  <a:pt x="271" y="325"/>
                </a:cubicBezTo>
                <a:cubicBezTo>
                  <a:pt x="271" y="218"/>
                  <a:pt x="271" y="218"/>
                  <a:pt x="271" y="218"/>
                </a:cubicBezTo>
                <a:cubicBezTo>
                  <a:pt x="271" y="199"/>
                  <a:pt x="256" y="184"/>
                  <a:pt x="237" y="184"/>
                </a:cubicBezTo>
                <a:close/>
                <a:moveTo>
                  <a:pt x="262" y="325"/>
                </a:moveTo>
                <a:cubicBezTo>
                  <a:pt x="262" y="395"/>
                  <a:pt x="205" y="451"/>
                  <a:pt x="136" y="451"/>
                </a:cubicBezTo>
                <a:cubicBezTo>
                  <a:pt x="66" y="451"/>
                  <a:pt x="10" y="395"/>
                  <a:pt x="10" y="325"/>
                </a:cubicBezTo>
                <a:cubicBezTo>
                  <a:pt x="10" y="208"/>
                  <a:pt x="10" y="208"/>
                  <a:pt x="10" y="208"/>
                </a:cubicBezTo>
                <a:cubicBezTo>
                  <a:pt x="10" y="195"/>
                  <a:pt x="21" y="183"/>
                  <a:pt x="34" y="183"/>
                </a:cubicBezTo>
                <a:cubicBezTo>
                  <a:pt x="41" y="183"/>
                  <a:pt x="47" y="186"/>
                  <a:pt x="51" y="190"/>
                </a:cubicBezTo>
                <a:cubicBezTo>
                  <a:pt x="51" y="290"/>
                  <a:pt x="51" y="290"/>
                  <a:pt x="51" y="290"/>
                </a:cubicBezTo>
                <a:cubicBezTo>
                  <a:pt x="51" y="292"/>
                  <a:pt x="53" y="295"/>
                  <a:pt x="56" y="295"/>
                </a:cubicBezTo>
                <a:cubicBezTo>
                  <a:pt x="58" y="295"/>
                  <a:pt x="60" y="292"/>
                  <a:pt x="60" y="290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20"/>
                  <a:pt x="72" y="9"/>
                  <a:pt x="85" y="9"/>
                </a:cubicBezTo>
                <a:cubicBezTo>
                  <a:pt x="99" y="9"/>
                  <a:pt x="110" y="20"/>
                  <a:pt x="110" y="34"/>
                </a:cubicBezTo>
                <a:cubicBezTo>
                  <a:pt x="110" y="187"/>
                  <a:pt x="110" y="187"/>
                  <a:pt x="110" y="187"/>
                </a:cubicBezTo>
                <a:cubicBezTo>
                  <a:pt x="110" y="189"/>
                  <a:pt x="112" y="191"/>
                  <a:pt x="115" y="191"/>
                </a:cubicBezTo>
                <a:cubicBezTo>
                  <a:pt x="117" y="191"/>
                  <a:pt x="119" y="189"/>
                  <a:pt x="119" y="187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4" y="124"/>
                  <a:pt x="130" y="121"/>
                  <a:pt x="137" y="121"/>
                </a:cubicBezTo>
                <a:cubicBezTo>
                  <a:pt x="150" y="121"/>
                  <a:pt x="162" y="132"/>
                  <a:pt x="162" y="146"/>
                </a:cubicBezTo>
                <a:cubicBezTo>
                  <a:pt x="162" y="160"/>
                  <a:pt x="162" y="160"/>
                  <a:pt x="162" y="160"/>
                </a:cubicBezTo>
                <a:cubicBezTo>
                  <a:pt x="162" y="160"/>
                  <a:pt x="162" y="161"/>
                  <a:pt x="162" y="161"/>
                </a:cubicBezTo>
                <a:cubicBezTo>
                  <a:pt x="162" y="202"/>
                  <a:pt x="162" y="202"/>
                  <a:pt x="162" y="202"/>
                </a:cubicBezTo>
                <a:cubicBezTo>
                  <a:pt x="162" y="205"/>
                  <a:pt x="164" y="207"/>
                  <a:pt x="166" y="207"/>
                </a:cubicBezTo>
                <a:cubicBezTo>
                  <a:pt x="169" y="207"/>
                  <a:pt x="171" y="205"/>
                  <a:pt x="171" y="202"/>
                </a:cubicBezTo>
                <a:cubicBezTo>
                  <a:pt x="171" y="163"/>
                  <a:pt x="171" y="163"/>
                  <a:pt x="171" y="163"/>
                </a:cubicBezTo>
                <a:cubicBezTo>
                  <a:pt x="175" y="159"/>
                  <a:pt x="181" y="157"/>
                  <a:pt x="187" y="157"/>
                </a:cubicBezTo>
                <a:cubicBezTo>
                  <a:pt x="200" y="157"/>
                  <a:pt x="211" y="168"/>
                  <a:pt x="211" y="182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219"/>
                  <a:pt x="211" y="219"/>
                  <a:pt x="211" y="219"/>
                </a:cubicBezTo>
                <a:cubicBezTo>
                  <a:pt x="211" y="221"/>
                  <a:pt x="213" y="224"/>
                  <a:pt x="216" y="224"/>
                </a:cubicBezTo>
                <a:cubicBezTo>
                  <a:pt x="219" y="224"/>
                  <a:pt x="221" y="221"/>
                  <a:pt x="221" y="219"/>
                </a:cubicBezTo>
                <a:cubicBezTo>
                  <a:pt x="221" y="199"/>
                  <a:pt x="221" y="199"/>
                  <a:pt x="221" y="199"/>
                </a:cubicBezTo>
                <a:cubicBezTo>
                  <a:pt x="225" y="195"/>
                  <a:pt x="231" y="193"/>
                  <a:pt x="237" y="193"/>
                </a:cubicBezTo>
                <a:cubicBezTo>
                  <a:pt x="250" y="193"/>
                  <a:pt x="262" y="204"/>
                  <a:pt x="262" y="218"/>
                </a:cubicBezTo>
                <a:lnTo>
                  <a:pt x="262" y="325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76802" tIns="38401" rIns="76802" bIns="38401" numCol="1" anchor="t" anchorCtr="0" compatLnSpc="1">
            <a:prstTxWarp prst="textNoShape">
              <a:avLst/>
            </a:prstTxWarp>
          </a:bodyPr>
          <a:lstStyle/>
          <a:p>
            <a:pPr defTabSz="1024014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4" name="Group 9253"/>
          <p:cNvGrpSpPr/>
          <p:nvPr/>
        </p:nvGrpSpPr>
        <p:grpSpPr>
          <a:xfrm>
            <a:off x="402699" y="1264892"/>
            <a:ext cx="1084788" cy="842125"/>
            <a:chOff x="4556125" y="2476500"/>
            <a:chExt cx="949325" cy="949325"/>
          </a:xfrm>
          <a:solidFill>
            <a:srgbClr val="0070C0"/>
          </a:solidFill>
        </p:grpSpPr>
        <p:sp>
          <p:nvSpPr>
            <p:cNvPr id="17" name="Oval 8"/>
            <p:cNvSpPr>
              <a:spLocks noChangeArrowheads="1"/>
            </p:cNvSpPr>
            <p:nvPr/>
          </p:nvSpPr>
          <p:spPr bwMode="auto">
            <a:xfrm>
              <a:off x="4556125" y="2476500"/>
              <a:ext cx="949325" cy="949325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1024014"/>
              <a:endParaRPr lang="en-US" dirty="0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0" name="Freeform 21"/>
            <p:cNvSpPr>
              <a:spLocks noEditPoints="1"/>
            </p:cNvSpPr>
            <p:nvPr/>
          </p:nvSpPr>
          <p:spPr bwMode="auto">
            <a:xfrm>
              <a:off x="4768850" y="2697163"/>
              <a:ext cx="523875" cy="50800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1024014"/>
              <a:endParaRPr lang="en-US" dirty="0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19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5447929" y="206084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9360365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/>
          <p:cNvSpPr>
            <a:spLocks noEditPoints="1"/>
          </p:cNvSpPr>
          <p:nvPr/>
        </p:nvSpPr>
        <p:spPr bwMode="auto">
          <a:xfrm>
            <a:off x="10992544" y="404664"/>
            <a:ext cx="576064" cy="392486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1614052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9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3A1EB-3751-42E0-B955-D6827ACFAC4C}" type="slidenum">
              <a:rPr lang="ru-RU"/>
              <a:pPr/>
              <a:t>5</a:t>
            </a:fld>
            <a:endParaRPr lang="ru-RU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63352" y="692696"/>
            <a:ext cx="11449272" cy="1143000"/>
          </a:xfrm>
        </p:spPr>
        <p:txBody>
          <a:bodyPr>
            <a:normAutofit/>
          </a:bodyPr>
          <a:lstStyle/>
          <a:p>
            <a:r>
              <a:rPr lang="uk-UA" sz="4000" b="1" dirty="0" err="1">
                <a:latin typeface="Arial" pitchFamily="34" charset="0"/>
                <a:cs typeface="Arial" pitchFamily="34" charset="0"/>
              </a:rPr>
              <a:t>Природные</a:t>
            </a:r>
            <a:r>
              <a:rPr lang="uk-UA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4000" b="1" dirty="0" err="1">
                <a:latin typeface="Arial" pitchFamily="34" charset="0"/>
                <a:cs typeface="Arial" pitchFamily="34" charset="0"/>
              </a:rPr>
              <a:t>условия</a:t>
            </a:r>
            <a:r>
              <a:rPr lang="uk-UA" sz="40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uk-UA" sz="4000" b="1" dirty="0" err="1">
                <a:latin typeface="Arial" pitchFamily="34" charset="0"/>
                <a:cs typeface="Arial" pitchFamily="34" charset="0"/>
              </a:rPr>
              <a:t>климат</a:t>
            </a:r>
            <a:endParaRPr lang="ru-RU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240057" y="1600203"/>
            <a:ext cx="5617551" cy="4924425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Тигр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и Евфрат </a:t>
            </a:r>
            <a:r>
              <a:rPr lang="ru-RU" sz="3600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летом</a:t>
            </a:r>
          </a:p>
          <a:p>
            <a:pPr algn="ctr">
              <a:buFontTx/>
              <a:buNone/>
            </a:pPr>
            <a:r>
              <a:rPr lang="ru-RU" sz="36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разливаются</a:t>
            </a:r>
            <a:r>
              <a:rPr lang="ru-RU" sz="3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оставляя после наводнения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на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берегах </a:t>
            </a:r>
            <a:r>
              <a:rPr lang="ru-RU" sz="36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плодородный </a:t>
            </a:r>
            <a:r>
              <a:rPr lang="ru-RU" sz="3600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ил</a:t>
            </a:r>
            <a:r>
              <a:rPr lang="ru-RU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buFontTx/>
              <a:buNone/>
            </a:pPr>
            <a:r>
              <a:rPr lang="ru-RU" sz="36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Очень  жаркий климат</a:t>
            </a:r>
            <a:r>
              <a:rPr lang="ru-RU" sz="3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3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r">
              <a:buFontTx/>
              <a:buNone/>
            </a:pPr>
            <a:r>
              <a:rPr lang="ru-RU" sz="2800" dirty="0" smtClean="0">
                <a:latin typeface="Century Gothic" pitchFamily="34" charset="0"/>
              </a:rPr>
              <a:t> </a:t>
            </a:r>
            <a:endParaRPr lang="ru-RU" sz="2800" dirty="0">
              <a:latin typeface="Century Gothic" pitchFamily="34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038601" y="1700213"/>
            <a:ext cx="1684867" cy="1211262"/>
            <a:chOff x="2880" y="164"/>
            <a:chExt cx="590" cy="590"/>
          </a:xfrm>
        </p:grpSpPr>
        <p:sp>
          <p:nvSpPr>
            <p:cNvPr id="4106" name="Line 10"/>
            <p:cNvSpPr>
              <a:spLocks noChangeAspect="1" noChangeShapeType="1"/>
            </p:cNvSpPr>
            <p:nvPr/>
          </p:nvSpPr>
          <p:spPr bwMode="auto">
            <a:xfrm rot="2211047">
              <a:off x="3176" y="356"/>
              <a:ext cx="0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7" name="Line 11"/>
            <p:cNvSpPr>
              <a:spLocks noChangeShapeType="1"/>
            </p:cNvSpPr>
            <p:nvPr/>
          </p:nvSpPr>
          <p:spPr bwMode="auto">
            <a:xfrm flipH="1">
              <a:off x="2971" y="255"/>
              <a:ext cx="453" cy="45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108" name="Line 12"/>
            <p:cNvSpPr>
              <a:spLocks noChangeShapeType="1"/>
            </p:cNvSpPr>
            <p:nvPr/>
          </p:nvSpPr>
          <p:spPr bwMode="auto">
            <a:xfrm>
              <a:off x="2971" y="255"/>
              <a:ext cx="453" cy="45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109" name="Line 13"/>
            <p:cNvSpPr>
              <a:spLocks noChangeShapeType="1"/>
            </p:cNvSpPr>
            <p:nvPr/>
          </p:nvSpPr>
          <p:spPr bwMode="auto">
            <a:xfrm flipH="1">
              <a:off x="3198" y="164"/>
              <a:ext cx="0" cy="59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110" name="Line 14"/>
            <p:cNvSpPr>
              <a:spLocks noChangeShapeType="1"/>
            </p:cNvSpPr>
            <p:nvPr/>
          </p:nvSpPr>
          <p:spPr bwMode="auto">
            <a:xfrm>
              <a:off x="2880" y="482"/>
              <a:ext cx="590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111" name="Oval 15"/>
            <p:cNvSpPr>
              <a:spLocks noChangeAspect="1" noChangeArrowheads="1"/>
            </p:cNvSpPr>
            <p:nvPr/>
          </p:nvSpPr>
          <p:spPr bwMode="auto">
            <a:xfrm>
              <a:off x="3061" y="346"/>
              <a:ext cx="253" cy="256"/>
            </a:xfrm>
            <a:prstGeom prst="ellipse">
              <a:avLst/>
            </a:prstGeom>
            <a:solidFill>
              <a:srgbClr val="FFFF00"/>
            </a:solidFill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622303" y="2435286"/>
            <a:ext cx="5473700" cy="3730625"/>
            <a:chOff x="294" y="1534"/>
            <a:chExt cx="2586" cy="2350"/>
          </a:xfrm>
        </p:grpSpPr>
        <p:sp>
          <p:nvSpPr>
            <p:cNvPr id="4101" name="Freeform 5"/>
            <p:cNvSpPr>
              <a:spLocks/>
            </p:cNvSpPr>
            <p:nvPr/>
          </p:nvSpPr>
          <p:spPr bwMode="auto">
            <a:xfrm>
              <a:off x="294" y="1948"/>
              <a:ext cx="2217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26" y="590"/>
                </a:cxn>
                <a:cxn ang="0">
                  <a:pos x="771" y="1180"/>
                </a:cxn>
                <a:cxn ang="0">
                  <a:pos x="1225" y="1497"/>
                </a:cxn>
                <a:cxn ang="0">
                  <a:pos x="1678" y="1588"/>
                </a:cxn>
                <a:cxn ang="0">
                  <a:pos x="2177" y="1905"/>
                </a:cxn>
                <a:cxn ang="0">
                  <a:pos x="2313" y="2268"/>
                </a:cxn>
                <a:cxn ang="0">
                  <a:pos x="2948" y="2631"/>
                </a:cxn>
                <a:cxn ang="0">
                  <a:pos x="3719" y="2903"/>
                </a:cxn>
                <a:cxn ang="0">
                  <a:pos x="3901" y="3175"/>
                </a:cxn>
              </a:cxnLst>
              <a:rect l="0" t="0" r="r" b="b"/>
              <a:pathLst>
                <a:path w="3901" h="3175">
                  <a:moveTo>
                    <a:pt x="0" y="0"/>
                  </a:moveTo>
                  <a:cubicBezTo>
                    <a:pt x="299" y="196"/>
                    <a:pt x="598" y="393"/>
                    <a:pt x="726" y="590"/>
                  </a:cubicBezTo>
                  <a:cubicBezTo>
                    <a:pt x="854" y="787"/>
                    <a:pt x="688" y="1029"/>
                    <a:pt x="771" y="1180"/>
                  </a:cubicBezTo>
                  <a:cubicBezTo>
                    <a:pt x="854" y="1331"/>
                    <a:pt x="1074" y="1429"/>
                    <a:pt x="1225" y="1497"/>
                  </a:cubicBezTo>
                  <a:cubicBezTo>
                    <a:pt x="1376" y="1565"/>
                    <a:pt x="1519" y="1520"/>
                    <a:pt x="1678" y="1588"/>
                  </a:cubicBezTo>
                  <a:cubicBezTo>
                    <a:pt x="1837" y="1656"/>
                    <a:pt x="2071" y="1792"/>
                    <a:pt x="2177" y="1905"/>
                  </a:cubicBezTo>
                  <a:cubicBezTo>
                    <a:pt x="2283" y="2018"/>
                    <a:pt x="2185" y="2147"/>
                    <a:pt x="2313" y="2268"/>
                  </a:cubicBezTo>
                  <a:cubicBezTo>
                    <a:pt x="2441" y="2389"/>
                    <a:pt x="2714" y="2525"/>
                    <a:pt x="2948" y="2631"/>
                  </a:cubicBezTo>
                  <a:cubicBezTo>
                    <a:pt x="3182" y="2737"/>
                    <a:pt x="3560" y="2812"/>
                    <a:pt x="3719" y="2903"/>
                  </a:cubicBezTo>
                  <a:cubicBezTo>
                    <a:pt x="3878" y="2994"/>
                    <a:pt x="3889" y="3084"/>
                    <a:pt x="3901" y="3175"/>
                  </a:cubicBezTo>
                </a:path>
              </a:pathLst>
            </a:custGeom>
            <a:noFill/>
            <a:ln w="76200" cmpd="sng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102" name="Freeform 6"/>
            <p:cNvSpPr>
              <a:spLocks/>
            </p:cNvSpPr>
            <p:nvPr/>
          </p:nvSpPr>
          <p:spPr bwMode="auto">
            <a:xfrm>
              <a:off x="810" y="1534"/>
              <a:ext cx="2070" cy="2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7" y="408"/>
                </a:cxn>
                <a:cxn ang="0">
                  <a:pos x="544" y="680"/>
                </a:cxn>
                <a:cxn ang="0">
                  <a:pos x="1315" y="862"/>
                </a:cxn>
                <a:cxn ang="0">
                  <a:pos x="1950" y="1225"/>
                </a:cxn>
                <a:cxn ang="0">
                  <a:pos x="1996" y="1769"/>
                </a:cxn>
                <a:cxn ang="0">
                  <a:pos x="2268" y="2177"/>
                </a:cxn>
                <a:cxn ang="0">
                  <a:pos x="2586" y="2631"/>
                </a:cxn>
                <a:cxn ang="0">
                  <a:pos x="3266" y="2994"/>
                </a:cxn>
                <a:cxn ang="0">
                  <a:pos x="3583" y="3402"/>
                </a:cxn>
                <a:cxn ang="0">
                  <a:pos x="3629" y="3855"/>
                </a:cxn>
              </a:cxnLst>
              <a:rect l="0" t="0" r="r" b="b"/>
              <a:pathLst>
                <a:path w="3644" h="3855">
                  <a:moveTo>
                    <a:pt x="0" y="0"/>
                  </a:moveTo>
                  <a:cubicBezTo>
                    <a:pt x="68" y="147"/>
                    <a:pt x="136" y="295"/>
                    <a:pt x="227" y="408"/>
                  </a:cubicBezTo>
                  <a:cubicBezTo>
                    <a:pt x="318" y="521"/>
                    <a:pt x="363" y="604"/>
                    <a:pt x="544" y="680"/>
                  </a:cubicBezTo>
                  <a:cubicBezTo>
                    <a:pt x="725" y="756"/>
                    <a:pt x="1081" y="771"/>
                    <a:pt x="1315" y="862"/>
                  </a:cubicBezTo>
                  <a:cubicBezTo>
                    <a:pt x="1549" y="953"/>
                    <a:pt x="1837" y="1074"/>
                    <a:pt x="1950" y="1225"/>
                  </a:cubicBezTo>
                  <a:cubicBezTo>
                    <a:pt x="2063" y="1376"/>
                    <a:pt x="1943" y="1610"/>
                    <a:pt x="1996" y="1769"/>
                  </a:cubicBezTo>
                  <a:cubicBezTo>
                    <a:pt x="2049" y="1928"/>
                    <a:pt x="2170" y="2033"/>
                    <a:pt x="2268" y="2177"/>
                  </a:cubicBezTo>
                  <a:cubicBezTo>
                    <a:pt x="2366" y="2321"/>
                    <a:pt x="2420" y="2495"/>
                    <a:pt x="2586" y="2631"/>
                  </a:cubicBezTo>
                  <a:cubicBezTo>
                    <a:pt x="2752" y="2767"/>
                    <a:pt x="3100" y="2866"/>
                    <a:pt x="3266" y="2994"/>
                  </a:cubicBezTo>
                  <a:cubicBezTo>
                    <a:pt x="3432" y="3122"/>
                    <a:pt x="3522" y="3258"/>
                    <a:pt x="3583" y="3402"/>
                  </a:cubicBezTo>
                  <a:cubicBezTo>
                    <a:pt x="3644" y="3546"/>
                    <a:pt x="3636" y="3700"/>
                    <a:pt x="3629" y="3855"/>
                  </a:cubicBezTo>
                </a:path>
              </a:pathLst>
            </a:custGeom>
            <a:noFill/>
            <a:ln w="76200" cmpd="sng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103" name="WordArt 7"/>
            <p:cNvSpPr>
              <a:spLocks noChangeArrowheads="1" noChangeShapeType="1" noTextEdit="1"/>
            </p:cNvSpPr>
            <p:nvPr/>
          </p:nvSpPr>
          <p:spPr bwMode="auto">
            <a:xfrm rot="1253614">
              <a:off x="1520" y="3566"/>
              <a:ext cx="563" cy="166"/>
            </a:xfrm>
            <a:prstGeom prst="rect">
              <a:avLst/>
            </a:prstGeom>
          </p:spPr>
          <p:txBody>
            <a:bodyPr wrap="none" fromWordArt="1">
              <a:prstTxWarp prst="textWave1">
                <a:avLst>
                  <a:gd name="adj1" fmla="val 15995"/>
                  <a:gd name="adj2" fmla="val -19"/>
                </a:avLst>
              </a:prstTxWarp>
            </a:bodyPr>
            <a:lstStyle/>
            <a:p>
              <a:pPr algn="ctr"/>
              <a:r>
                <a:rPr lang="ru-RU" sz="2000" b="1" kern="10">
                  <a:ln w="9525">
                    <a:solidFill>
                      <a:srgbClr val="0033CC"/>
                    </a:solidFill>
                    <a:round/>
                    <a:headEnd/>
                    <a:tailEnd/>
                  </a:ln>
                  <a:solidFill>
                    <a:srgbClr val="0033CC"/>
                  </a:solidFill>
                  <a:latin typeface="Arial"/>
                  <a:cs typeface="Arial"/>
                </a:rPr>
                <a:t>Евфрат</a:t>
              </a:r>
            </a:p>
          </p:txBody>
        </p:sp>
        <p:sp>
          <p:nvSpPr>
            <p:cNvPr id="4104" name="WordArt 8"/>
            <p:cNvSpPr>
              <a:spLocks noChangeArrowheads="1" noChangeShapeType="1" noTextEdit="1"/>
            </p:cNvSpPr>
            <p:nvPr/>
          </p:nvSpPr>
          <p:spPr bwMode="auto">
            <a:xfrm rot="3278712">
              <a:off x="1973" y="2614"/>
              <a:ext cx="429" cy="182"/>
            </a:xfrm>
            <a:prstGeom prst="rect">
              <a:avLst/>
            </a:prstGeom>
          </p:spPr>
          <p:txBody>
            <a:bodyPr wrap="none" fromWordArt="1">
              <a:prstTxWarp prst="textWave1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algn="ctr"/>
              <a:r>
                <a:rPr lang="ru-RU" sz="2000" b="1" kern="10">
                  <a:ln w="9525">
                    <a:noFill/>
                    <a:round/>
                    <a:headEnd/>
                    <a:tailEnd/>
                  </a:ln>
                  <a:solidFill>
                    <a:srgbClr val="0033CC"/>
                  </a:solidFill>
                  <a:latin typeface="Arial"/>
                  <a:cs typeface="Arial"/>
                </a:rPr>
                <a:t>Тигр</a:t>
              </a:r>
            </a:p>
          </p:txBody>
        </p:sp>
        <p:sp>
          <p:nvSpPr>
            <p:cNvPr id="4112" name="AutoShape 16" descr="Водяные капли"/>
            <p:cNvSpPr>
              <a:spLocks noChangeArrowheads="1"/>
            </p:cNvSpPr>
            <p:nvPr/>
          </p:nvSpPr>
          <p:spPr bwMode="auto">
            <a:xfrm rot="-2858214">
              <a:off x="2401" y="3396"/>
              <a:ext cx="250" cy="142"/>
            </a:xfrm>
            <a:prstGeom prst="leftArrow">
              <a:avLst>
                <a:gd name="adj1" fmla="val 50000"/>
                <a:gd name="adj2" fmla="val 44014"/>
              </a:avLst>
            </a:prstGeom>
            <a:blipFill dpi="0" rotWithShape="1">
              <a:blip r:embed="rId2" cstate="print"/>
              <a:srcRect/>
              <a:tile tx="0" ty="0" sx="100000" sy="100000" flip="none" algn="tl"/>
            </a:blip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13" name="AutoShape 17" descr="Водяные капли"/>
            <p:cNvSpPr>
              <a:spLocks noChangeArrowheads="1"/>
            </p:cNvSpPr>
            <p:nvPr/>
          </p:nvSpPr>
          <p:spPr bwMode="auto">
            <a:xfrm rot="18741786" flipH="1">
              <a:off x="2612" y="3145"/>
              <a:ext cx="249" cy="142"/>
            </a:xfrm>
            <a:prstGeom prst="leftArrow">
              <a:avLst>
                <a:gd name="adj1" fmla="val 50000"/>
                <a:gd name="adj2" fmla="val 43838"/>
              </a:avLst>
            </a:prstGeom>
            <a:blipFill dpi="0" rotWithShape="1">
              <a:blip r:embed="rId2" cstate="print"/>
              <a:srcRect/>
              <a:tile tx="0" ty="0" sx="100000" sy="100000" flip="none" algn="tl"/>
            </a:blip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14" name="WordArt 18" descr="Водяные капли"/>
            <p:cNvSpPr>
              <a:spLocks noChangeArrowheads="1" noChangeShapeType="1" noTextEdit="1"/>
            </p:cNvSpPr>
            <p:nvPr/>
          </p:nvSpPr>
          <p:spPr bwMode="auto">
            <a:xfrm rot="2332115">
              <a:off x="695" y="2522"/>
              <a:ext cx="1744" cy="375"/>
            </a:xfrm>
            <a:prstGeom prst="rect">
              <a:avLst/>
            </a:prstGeom>
          </p:spPr>
          <p:txBody>
            <a:bodyPr wrap="none" fromWordArt="1">
              <a:prstTxWarp prst="textWave1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algn="ctr"/>
              <a:r>
                <a:rPr lang="ru-RU" sz="3600" b="1" kern="10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"/>
                  <a:cs typeface="Arial"/>
                </a:rPr>
                <a:t>РАЗЛИВЫ</a:t>
              </a:r>
              <a:endParaRPr lang="ru-RU" sz="3600" b="1" kern="1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"/>
                <a:cs typeface="Arial"/>
              </a:endParaRPr>
            </a:p>
          </p:txBody>
        </p:sp>
        <p:sp>
          <p:nvSpPr>
            <p:cNvPr id="4115" name="AutoShape 19" descr="Водяные капли"/>
            <p:cNvSpPr>
              <a:spLocks noChangeArrowheads="1"/>
            </p:cNvSpPr>
            <p:nvPr/>
          </p:nvSpPr>
          <p:spPr bwMode="auto">
            <a:xfrm rot="-2858214">
              <a:off x="604" y="2839"/>
              <a:ext cx="249" cy="143"/>
            </a:xfrm>
            <a:prstGeom prst="leftArrow">
              <a:avLst>
                <a:gd name="adj1" fmla="val 50000"/>
                <a:gd name="adj2" fmla="val 43531"/>
              </a:avLst>
            </a:prstGeom>
            <a:blipFill dpi="0" rotWithShape="1">
              <a:blip r:embed="rId2" cstate="print"/>
              <a:srcRect/>
              <a:tile tx="0" ty="0" sx="100000" sy="100000" flip="none" algn="tl"/>
            </a:blip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  <p:sp>
          <p:nvSpPr>
            <p:cNvPr id="4116" name="AutoShape 20" descr="Водяные капли"/>
            <p:cNvSpPr>
              <a:spLocks noChangeArrowheads="1"/>
            </p:cNvSpPr>
            <p:nvPr/>
          </p:nvSpPr>
          <p:spPr bwMode="auto">
            <a:xfrm rot="18741786" flipH="1">
              <a:off x="815" y="2589"/>
              <a:ext cx="249" cy="142"/>
            </a:xfrm>
            <a:prstGeom prst="leftArrow">
              <a:avLst>
                <a:gd name="adj1" fmla="val 50000"/>
                <a:gd name="adj2" fmla="val 43838"/>
              </a:avLst>
            </a:prstGeom>
            <a:blipFill dpi="0" rotWithShape="1">
              <a:blip r:embed="rId2" cstate="print"/>
              <a:srcRect/>
              <a:tile tx="0" ty="0" sx="100000" sy="100000" flip="none" algn="tl"/>
            </a:blip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2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МЕСОПОТАМИЯ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3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5640" y="1052736"/>
            <a:ext cx="6264696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Местность делится на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МЕСОПОТАМИЯ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7" name="Стрелка вниз 6"/>
          <p:cNvSpPr/>
          <p:nvPr/>
        </p:nvSpPr>
        <p:spPr>
          <a:xfrm rot="1645176">
            <a:off x="2423593" y="2348880"/>
            <a:ext cx="1248139" cy="1702978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35360" y="4221088"/>
            <a:ext cx="4128592" cy="1800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Южное Междуречье.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Территория ровная, 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нет камней</a:t>
            </a:r>
          </a:p>
          <a:p>
            <a:pPr algn="ctr">
              <a:defRPr/>
            </a:pP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 rot="20128420">
            <a:off x="7473273" y="2315086"/>
            <a:ext cx="1248139" cy="1702978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816080" y="4365104"/>
            <a:ext cx="4704656" cy="1800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Северное Междуречье.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Территория гористая, 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каменистая</a:t>
            </a:r>
          </a:p>
          <a:p>
            <a:pPr algn="ctr">
              <a:defRPr/>
            </a:pP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Содержимое 3" descr="013.jpg"/>
          <p:cNvPicPr>
            <a:picLocks noChangeAspect="1"/>
          </p:cNvPicPr>
          <p:nvPr/>
        </p:nvPicPr>
        <p:blipFill>
          <a:blip r:embed="rId2" cstate="print"/>
          <a:srcRect l="7866" t="31165" r="55724" b="31676"/>
          <a:stretch>
            <a:fillRect/>
          </a:stretch>
        </p:blipFill>
        <p:spPr>
          <a:xfrm>
            <a:off x="191344" y="1412776"/>
            <a:ext cx="2016224" cy="2232248"/>
          </a:xfrm>
          <a:prstGeom prst="rect">
            <a:avLst/>
          </a:prstGeom>
        </p:spPr>
      </p:pic>
      <p:pic>
        <p:nvPicPr>
          <p:cNvPr id="12" name="Содержимое 3" descr="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0344" t="32364" r="12572" b="32875"/>
          <a:stretch>
            <a:fillRect/>
          </a:stretch>
        </p:blipFill>
        <p:spPr>
          <a:xfrm>
            <a:off x="9552384" y="1412776"/>
            <a:ext cx="2088232" cy="2304256"/>
          </a:xfrm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416" y="1052736"/>
            <a:ext cx="10972800" cy="72008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Особенности природных условий</a:t>
            </a:r>
            <a:endParaRPr lang="ru-RU" sz="3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МЕСОПОТАМИЯ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07368" y="1988840"/>
            <a:ext cx="11233248" cy="5760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ru-RU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сухой жаркий климат</a:t>
            </a:r>
          </a:p>
          <a:p>
            <a:pPr algn="ctr">
              <a:defRPr/>
            </a:pP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07368" y="2708920"/>
            <a:ext cx="11233248" cy="5760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плодородные почвы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07368" y="3573016"/>
            <a:ext cx="11233248" cy="5760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ru-RU" sz="3200" dirty="0" smtClean="0">
              <a:solidFill>
                <a:srgbClr val="800000"/>
              </a:solidFill>
            </a:endParaRPr>
          </a:p>
          <a:p>
            <a:pPr algn="ctr"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земля давала богатейший урожай</a:t>
            </a:r>
          </a:p>
          <a:p>
            <a:pPr algn="ctr">
              <a:defRPr/>
            </a:pP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07368" y="4509120"/>
            <a:ext cx="11161240" cy="122413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разливы рек проходили бурно, </a:t>
            </a:r>
          </a:p>
          <a:p>
            <a:pPr algn="ctr"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обрушивались на селения и пастбища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04-004-Karta-Drevnego-Vostok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5360" y="980728"/>
            <a:ext cx="11549413" cy="5328592"/>
          </a:xfrm>
        </p:spPr>
      </p:pic>
      <p:sp>
        <p:nvSpPr>
          <p:cNvPr id="5" name="Стрелка влево 4"/>
          <p:cNvSpPr/>
          <p:nvPr/>
        </p:nvSpPr>
        <p:spPr>
          <a:xfrm rot="20847138">
            <a:off x="8779317" y="3456092"/>
            <a:ext cx="2122203" cy="80347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шумеры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 rot="21077091">
            <a:off x="5124717" y="3441666"/>
            <a:ext cx="2400267" cy="86409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аккадцы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МЕСОПОТАМИЯ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263386" y="1052736"/>
            <a:ext cx="4572505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ШУМЕРЫ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263355" y="1772816"/>
            <a:ext cx="5259484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Приземистые фигуры</a:t>
            </a: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335360" y="2996952"/>
            <a:ext cx="33843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Округлые лица</a:t>
            </a:r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191345" y="4149080"/>
            <a:ext cx="5580163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Отсутствие бороды и усов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335360" y="5013176"/>
            <a:ext cx="3312368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Длинные носы</a:t>
            </a:r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7680210" y="1412776"/>
            <a:ext cx="4248473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АККАДЦЫ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7752184" y="2276872"/>
            <a:ext cx="3888432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Стройные фигуры</a:t>
            </a:r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7176120" y="3312006"/>
            <a:ext cx="4680520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Продолговатые лица</a:t>
            </a: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8256241" y="4287492"/>
            <a:ext cx="3600427" cy="1085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Лица с бородой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бакенбардами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МЕСОПОТАМИЯ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447928" y="1124796"/>
            <a:ext cx="17475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Жители</a:t>
            </a:r>
            <a:endParaRPr lang="ru-RU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 descr="shumery.jpg"/>
          <p:cNvPicPr>
            <a:picLocks noChangeAspect="1"/>
          </p:cNvPicPr>
          <p:nvPr/>
        </p:nvPicPr>
        <p:blipFill>
          <a:blip r:embed="rId2" cstate="print"/>
          <a:srcRect l="16911" t="5901"/>
          <a:stretch>
            <a:fillRect/>
          </a:stretch>
        </p:blipFill>
        <p:spPr>
          <a:xfrm>
            <a:off x="3863753" y="2492896"/>
            <a:ext cx="1787275" cy="1446680"/>
          </a:xfrm>
          <a:prstGeom prst="rect">
            <a:avLst/>
          </a:prstGeom>
        </p:spPr>
      </p:pic>
      <p:pic>
        <p:nvPicPr>
          <p:cNvPr id="23" name="Рисунок 22" descr="Akkadz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72064" y="4005116"/>
            <a:ext cx="1296144" cy="1374107"/>
          </a:xfrm>
          <a:prstGeom prst="rect">
            <a:avLst/>
          </a:prstGeom>
        </p:spPr>
      </p:pic>
      <p:sp>
        <p:nvSpPr>
          <p:cNvPr id="24" name="Правая фигурная скобка 23"/>
          <p:cNvSpPr/>
          <p:nvPr/>
        </p:nvSpPr>
        <p:spPr>
          <a:xfrm rot="5400000">
            <a:off x="6132004" y="584736"/>
            <a:ext cx="288032" cy="10729193"/>
          </a:xfrm>
          <a:prstGeom prst="rightBrace">
            <a:avLst>
              <a:gd name="adj1" fmla="val 30780"/>
              <a:gd name="adj2" fmla="val 49861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503720" y="6093348"/>
            <a:ext cx="6335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Ассимилировались (слились)</a:t>
            </a:r>
            <a:endParaRPr lang="ru-RU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animBg="1"/>
      <p:bldP spid="5127" grpId="0" animBg="1"/>
      <p:bldP spid="5128" grpId="0" animBg="1"/>
      <p:bldP spid="5129" grpId="0" animBg="1"/>
      <p:bldP spid="5130" grpId="0" animBg="1"/>
      <p:bldP spid="5133" grpId="0" animBg="1"/>
      <p:bldP spid="5134" grpId="0" animBg="1"/>
      <p:bldP spid="5135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67f7210d79648ffbf918a1be967bb5bda6d0e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3111</TotalTime>
  <Words>1083</Words>
  <Application>Microsoft Office PowerPoint</Application>
  <PresentationFormat>Произвольный</PresentationFormat>
  <Paragraphs>264</Paragraphs>
  <Slides>42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4" baseType="lpstr">
      <vt:lpstr>Тема Office</vt:lpstr>
      <vt:lpstr>CorelDRAW</vt:lpstr>
      <vt:lpstr>   ИСТОРИЯ</vt:lpstr>
      <vt:lpstr>Слайд 2</vt:lpstr>
      <vt:lpstr>Слайд 3</vt:lpstr>
      <vt:lpstr>Слайд 4</vt:lpstr>
      <vt:lpstr>Природные условия и климат</vt:lpstr>
      <vt:lpstr>Местность делится на</vt:lpstr>
      <vt:lpstr>Особенности природных условий</vt:lpstr>
      <vt:lpstr>Слайд 8</vt:lpstr>
      <vt:lpstr>Слайд 9</vt:lpstr>
      <vt:lpstr>ЭТНИЧЕСКИЕ ГРУППЫ</vt:lpstr>
      <vt:lpstr>Слайд 11</vt:lpstr>
      <vt:lpstr>Слайд 12</vt:lpstr>
      <vt:lpstr>Слайд 13</vt:lpstr>
      <vt:lpstr>Занятия жителей Двуречья</vt:lpstr>
      <vt:lpstr>Первыми начали выращивать</vt:lpstr>
      <vt:lpstr>Торговые пути</vt:lpstr>
      <vt:lpstr>Слайд 17</vt:lpstr>
      <vt:lpstr>Была изобретена клинопись </vt:lpstr>
      <vt:lpstr>Слайд 19</vt:lpstr>
      <vt:lpstr>В Междуречье было мало деревьев и леса. Поэтому дома строили из глины.</vt:lpstr>
      <vt:lpstr>Слайд 21</vt:lpstr>
      <vt:lpstr>Слайд 22</vt:lpstr>
      <vt:lpstr>Возникновение  государств</vt:lpstr>
      <vt:lpstr>Слайд 24</vt:lpstr>
      <vt:lpstr>Слайд 25</vt:lpstr>
      <vt:lpstr>Слайд 26</vt:lpstr>
      <vt:lpstr>Слайд 27</vt:lpstr>
      <vt:lpstr>Слайд 28</vt:lpstr>
      <vt:lpstr>божества</vt:lpstr>
      <vt:lpstr>Слайд 30</vt:lpstr>
      <vt:lpstr>Слайд 31</vt:lpstr>
      <vt:lpstr> Эпос рассказывает о приключениях легендарного основателя города Ура полубога Гильгамеша и его друга Энкиду . </vt:lpstr>
      <vt:lpstr>Слайд 33</vt:lpstr>
      <vt:lpstr>Слайд 34</vt:lpstr>
      <vt:lpstr>ВОЗВЫШЕНИЕ АККАДА</vt:lpstr>
      <vt:lpstr>Слайд 36</vt:lpstr>
      <vt:lpstr>Слайд 37</vt:lpstr>
      <vt:lpstr>Слайд 38</vt:lpstr>
      <vt:lpstr>Слайд 39</vt:lpstr>
      <vt:lpstr>Слайд 40</vt:lpstr>
      <vt:lpstr>Слайд 41</vt:lpstr>
      <vt:lpstr>  ЗАДАНИЯ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Угрозы человечеству 2</dc:title>
  <dc:creator>Acer</dc:creator>
  <cp:lastModifiedBy>USER</cp:lastModifiedBy>
  <cp:revision>612</cp:revision>
  <dcterms:created xsi:type="dcterms:W3CDTF">2020-04-27T09:08:17Z</dcterms:created>
  <dcterms:modified xsi:type="dcterms:W3CDTF">2020-10-15T02:57:41Z</dcterms:modified>
</cp:coreProperties>
</file>