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31" r:id="rId2"/>
    <p:sldId id="1026" r:id="rId3"/>
    <p:sldId id="1050" r:id="rId4"/>
    <p:sldId id="1051" r:id="rId5"/>
    <p:sldId id="1061" r:id="rId6"/>
    <p:sldId id="1063" r:id="rId7"/>
    <p:sldId id="1065" r:id="rId8"/>
    <p:sldId id="1067" r:id="rId9"/>
    <p:sldId id="1069" r:id="rId10"/>
    <p:sldId id="1075" r:id="rId11"/>
    <p:sldId id="1072" r:id="rId12"/>
    <p:sldId id="1052" r:id="rId13"/>
    <p:sldId id="1053" r:id="rId14"/>
    <p:sldId id="1057" r:id="rId15"/>
    <p:sldId id="1055" r:id="rId16"/>
    <p:sldId id="1058" r:id="rId17"/>
    <p:sldId id="1059" r:id="rId18"/>
    <p:sldId id="1076" r:id="rId19"/>
    <p:sldId id="1077" r:id="rId20"/>
    <p:sldId id="1078" r:id="rId21"/>
    <p:sldId id="1079" r:id="rId22"/>
    <p:sldId id="1080" r:id="rId23"/>
    <p:sldId id="1081" r:id="rId24"/>
    <p:sldId id="1082" r:id="rId25"/>
    <p:sldId id="1083" r:id="rId26"/>
    <p:sldId id="1085" r:id="rId27"/>
    <p:sldId id="1046" r:id="rId28"/>
    <p:sldId id="627" r:id="rId29"/>
  </p:sldIdLst>
  <p:sldSz cx="12192000" cy="6858000"/>
  <p:notesSz cx="6858000" cy="9144000"/>
  <p:custDataLst>
    <p:tags r:id="rId3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031" autoAdjust="0"/>
    <p:restoredTop sz="86389" autoAdjust="0"/>
  </p:normalViewPr>
  <p:slideViewPr>
    <p:cSldViewPr>
      <p:cViewPr>
        <p:scale>
          <a:sx n="73" d="100"/>
          <a:sy n="73" d="100"/>
        </p:scale>
        <p:origin x="-126" y="-72"/>
      </p:cViewPr>
      <p:guideLst>
        <p:guide orient="horz" pos="2160"/>
        <p:guide pos="3840"/>
      </p:guideLst>
    </p:cSldViewPr>
  </p:slideViewPr>
  <p:outlineViewPr>
    <p:cViewPr>
      <p:scale>
        <a:sx n="33" d="100"/>
        <a:sy n="33" d="100"/>
      </p:scale>
      <p:origin x="0" y="77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C23C3C-9056-48A5-B102-956B5F324237}" type="doc">
      <dgm:prSet loTypeId="urn:microsoft.com/office/officeart/2005/8/layout/vList3#1" loCatId="list" qsTypeId="urn:microsoft.com/office/officeart/2005/8/quickstyle/simple1" qsCatId="simple" csTypeId="urn:microsoft.com/office/officeart/2005/8/colors/colorful1#1" csCatId="colorful" phldr="1"/>
      <dgm:spPr/>
    </dgm:pt>
    <dgm:pt modelId="{3523B712-3C64-417C-BDFF-8AEC80ED8812}">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altLang="ru-RU" sz="2200" b="1" dirty="0" smtClean="0">
              <a:solidFill>
                <a:srgbClr val="002060"/>
              </a:solidFill>
              <a:latin typeface="Arial" pitchFamily="34" charset="0"/>
              <a:cs typeface="Arial" pitchFamily="34" charset="0"/>
            </a:rPr>
            <a:t>Химия: Изготавливали составы для бальзамирования, использовали различные минеральные и органические добавки для окрашивания сырья, научились варить стекло.</a:t>
          </a:r>
          <a:endParaRPr lang="ru-RU" sz="2200" b="1" dirty="0">
            <a:solidFill>
              <a:srgbClr val="002060"/>
            </a:solidFill>
            <a:latin typeface="Arial" pitchFamily="34" charset="0"/>
            <a:cs typeface="Arial" pitchFamily="34" charset="0"/>
          </a:endParaRPr>
        </a:p>
      </dgm:t>
    </dgm:pt>
    <dgm:pt modelId="{C50ABF54-6C33-4CC3-AA0A-835B27BC9B11}" type="parTrans" cxnId="{13779CA4-466F-40D8-A4A7-E976F792C1C6}">
      <dgm:prSet/>
      <dgm:spPr/>
      <dgm:t>
        <a:bodyPr/>
        <a:lstStyle/>
        <a:p>
          <a:endParaRPr lang="ru-RU"/>
        </a:p>
      </dgm:t>
    </dgm:pt>
    <dgm:pt modelId="{1F007344-0B24-4D21-95C5-0C0AF065E733}" type="sibTrans" cxnId="{13779CA4-466F-40D8-A4A7-E976F792C1C6}">
      <dgm:prSet/>
      <dgm:spPr/>
      <dgm:t>
        <a:bodyPr/>
        <a:lstStyle/>
        <a:p>
          <a:endParaRPr lang="ru-RU"/>
        </a:p>
      </dgm:t>
    </dgm:pt>
    <dgm:pt modelId="{37B8C6BA-9559-4682-AC89-AB1453BFA9A0}">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altLang="ru-RU" sz="2200" b="1" dirty="0" smtClean="0">
              <a:solidFill>
                <a:srgbClr val="002060"/>
              </a:solidFill>
              <a:latin typeface="Arial" pitchFamily="34" charset="0"/>
              <a:cs typeface="Arial" pitchFamily="34" charset="0"/>
            </a:rPr>
            <a:t>Астрономия: </a:t>
          </a:r>
          <a:r>
            <a:rPr lang="ru-RU" altLang="ru-RU" sz="2200" b="1" dirty="0" smtClean="0">
              <a:solidFill>
                <a:srgbClr val="002060"/>
              </a:solidFill>
              <a:latin typeface="Arial" pitchFamily="34" charset="0"/>
              <a:cs typeface="Arial" pitchFamily="34" charset="0"/>
            </a:rPr>
            <a:t>Создали </a:t>
          </a:r>
          <a:r>
            <a:rPr lang="ru-RU" altLang="ru-RU" sz="2200" b="1" dirty="0" smtClean="0">
              <a:solidFill>
                <a:srgbClr val="002060"/>
              </a:solidFill>
              <a:latin typeface="Arial" pitchFamily="34" charset="0"/>
              <a:cs typeface="Arial" pitchFamily="34" charset="0"/>
            </a:rPr>
            <a:t>карту звездного неба, видимого в Египте, составляли календарь, умели определять, когда начнется разлив                     Нила. Для измерения времени использовали водяные часы.</a:t>
          </a:r>
          <a:endParaRPr lang="ru-RU" sz="2200" b="1" dirty="0">
            <a:solidFill>
              <a:srgbClr val="002060"/>
            </a:solidFill>
            <a:latin typeface="Arial" pitchFamily="34" charset="0"/>
            <a:cs typeface="Arial" pitchFamily="34" charset="0"/>
          </a:endParaRPr>
        </a:p>
      </dgm:t>
    </dgm:pt>
    <dgm:pt modelId="{28F48C4E-6D46-4676-8B19-1512E8C9B07E}" type="parTrans" cxnId="{65B0F05F-5E90-4495-BA6F-C4172C5ECFBC}">
      <dgm:prSet/>
      <dgm:spPr/>
      <dgm:t>
        <a:bodyPr/>
        <a:lstStyle/>
        <a:p>
          <a:endParaRPr lang="ru-RU"/>
        </a:p>
      </dgm:t>
    </dgm:pt>
    <dgm:pt modelId="{F7F6817D-B73C-4BC5-B598-89FB70A67033}" type="sibTrans" cxnId="{65B0F05F-5E90-4495-BA6F-C4172C5ECFBC}">
      <dgm:prSet/>
      <dgm:spPr/>
      <dgm:t>
        <a:bodyPr/>
        <a:lstStyle/>
        <a:p>
          <a:endParaRPr lang="ru-RU"/>
        </a:p>
      </dgm:t>
    </dgm:pt>
    <dgm:pt modelId="{EC6B4F88-9974-4DEC-B7E9-86B19F20FB7F}">
      <dgm:prSet phldrT="[Текст]" custT="1">
        <dgm:style>
          <a:lnRef idx="1">
            <a:schemeClr val="accent5"/>
          </a:lnRef>
          <a:fillRef idx="2">
            <a:schemeClr val="accent5"/>
          </a:fillRef>
          <a:effectRef idx="1">
            <a:schemeClr val="accent5"/>
          </a:effectRef>
          <a:fontRef idx="minor">
            <a:schemeClr val="dk1"/>
          </a:fontRef>
        </dgm:style>
      </dgm:prSet>
      <dgm:spPr/>
      <dgm:t>
        <a:bodyPr/>
        <a:lstStyle/>
        <a:p>
          <a:r>
            <a:rPr lang="ru-RU" altLang="ru-RU" sz="2200" b="1" dirty="0" smtClean="0">
              <a:solidFill>
                <a:srgbClr val="002060"/>
              </a:solidFill>
              <a:latin typeface="Arial" pitchFamily="34" charset="0"/>
              <a:cs typeface="Arial" pitchFamily="34" charset="0"/>
            </a:rPr>
            <a:t>Медицина: Египтяне знали крупные органы: сердце, сосуды, почки, кишечник, мышцы и др. Им принадлежит первое описание мозга. Знали несколько сот лекарственных растений. При лечении переломов египетские врачеватели применяли деревянные лубки или бинтовали поврежденную конечность льняной тканью, пропитанной затвердевающей смолой. </a:t>
          </a:r>
          <a:endParaRPr lang="ru-RU" sz="2200" b="1" dirty="0">
            <a:solidFill>
              <a:srgbClr val="002060"/>
            </a:solidFill>
            <a:latin typeface="Arial" pitchFamily="34" charset="0"/>
            <a:cs typeface="Arial" pitchFamily="34" charset="0"/>
          </a:endParaRPr>
        </a:p>
      </dgm:t>
    </dgm:pt>
    <dgm:pt modelId="{1C8431E5-A9C3-45F9-9A4C-CBA5332816F3}" type="parTrans" cxnId="{12E82756-7049-4771-995E-0E2185A4312A}">
      <dgm:prSet/>
      <dgm:spPr/>
      <dgm:t>
        <a:bodyPr/>
        <a:lstStyle/>
        <a:p>
          <a:endParaRPr lang="ru-RU"/>
        </a:p>
      </dgm:t>
    </dgm:pt>
    <dgm:pt modelId="{578AF8AE-61A4-4FE5-BDFC-44AC5C0C96B3}" type="sibTrans" cxnId="{12E82756-7049-4771-995E-0E2185A4312A}">
      <dgm:prSet/>
      <dgm:spPr/>
      <dgm:t>
        <a:bodyPr/>
        <a:lstStyle/>
        <a:p>
          <a:endParaRPr lang="ru-RU"/>
        </a:p>
      </dgm:t>
    </dgm:pt>
    <dgm:pt modelId="{97752BAA-F378-4612-9226-9F32B4F9B45C}">
      <dgm:prSet custT="1">
        <dgm:style>
          <a:lnRef idx="1">
            <a:schemeClr val="accent2"/>
          </a:lnRef>
          <a:fillRef idx="2">
            <a:schemeClr val="accent2"/>
          </a:fillRef>
          <a:effectRef idx="1">
            <a:schemeClr val="accent2"/>
          </a:effectRef>
          <a:fontRef idx="minor">
            <a:schemeClr val="dk1"/>
          </a:fontRef>
        </dgm:style>
      </dgm:prSet>
      <dgm:spPr/>
      <dgm:t>
        <a:bodyPr/>
        <a:lstStyle/>
        <a:p>
          <a:r>
            <a:rPr lang="ru-RU" altLang="ru-RU" sz="2200" b="1" dirty="0" smtClean="0">
              <a:latin typeface="Arial" pitchFamily="34" charset="0"/>
              <a:cs typeface="Arial" pitchFamily="34" charset="0"/>
            </a:rPr>
            <a:t>  </a:t>
          </a:r>
          <a:r>
            <a:rPr lang="ru-RU" altLang="ru-RU" sz="2200" b="1" dirty="0" smtClean="0">
              <a:solidFill>
                <a:srgbClr val="002060"/>
              </a:solidFill>
              <a:latin typeface="Arial" pitchFamily="34" charset="0"/>
              <a:cs typeface="Arial" pitchFamily="34" charset="0"/>
            </a:rPr>
            <a:t>Математика: Создали свою простую систему чисел, умели умножать и делить, вычислять площади фигур</a:t>
          </a:r>
          <a:r>
            <a:rPr lang="ru-RU" altLang="ru-RU" sz="1700" dirty="0" smtClean="0">
              <a:solidFill>
                <a:srgbClr val="002060"/>
              </a:solidFill>
              <a:latin typeface="+mn-lt"/>
            </a:rPr>
            <a:t>.</a:t>
          </a:r>
        </a:p>
      </dgm:t>
    </dgm:pt>
    <dgm:pt modelId="{33C7973C-ABA1-44CB-B3C1-DDBAA348DD8B}" type="parTrans" cxnId="{911C4892-92C9-4701-B53E-B46C2A77CB91}">
      <dgm:prSet/>
      <dgm:spPr/>
      <dgm:t>
        <a:bodyPr/>
        <a:lstStyle/>
        <a:p>
          <a:endParaRPr lang="ru-RU"/>
        </a:p>
      </dgm:t>
    </dgm:pt>
    <dgm:pt modelId="{F07D899F-3D25-4A23-BBAD-64AA9D1F8451}" type="sibTrans" cxnId="{911C4892-92C9-4701-B53E-B46C2A77CB91}">
      <dgm:prSet/>
      <dgm:spPr/>
      <dgm:t>
        <a:bodyPr/>
        <a:lstStyle/>
        <a:p>
          <a:endParaRPr lang="ru-RU"/>
        </a:p>
      </dgm:t>
    </dgm:pt>
    <dgm:pt modelId="{90BD0F50-AB19-4F0A-8917-1BFCB6D8C9F0}" type="pres">
      <dgm:prSet presAssocID="{A9C23C3C-9056-48A5-B102-956B5F324237}" presName="linearFlow" presStyleCnt="0">
        <dgm:presLayoutVars>
          <dgm:dir/>
          <dgm:resizeHandles val="exact"/>
        </dgm:presLayoutVars>
      </dgm:prSet>
      <dgm:spPr/>
    </dgm:pt>
    <dgm:pt modelId="{02EDD50D-2E67-4870-926E-448B995EF239}" type="pres">
      <dgm:prSet presAssocID="{3523B712-3C64-417C-BDFF-8AEC80ED8812}" presName="composite" presStyleCnt="0"/>
      <dgm:spPr/>
    </dgm:pt>
    <dgm:pt modelId="{98B9E380-5200-4B8F-823E-330075CA8401}" type="pres">
      <dgm:prSet presAssocID="{3523B712-3C64-417C-BDFF-8AEC80ED8812}" presName="imgShp" presStyleLbl="fgImgPlace1" presStyleIdx="0" presStyleCnt="4" custLinFactX="-52473" custLinFactNeighborX="-100000" custLinFactNeighborY="2815"/>
      <dgm:spPr/>
    </dgm:pt>
    <dgm:pt modelId="{8B72CF0A-601B-40E6-8C71-992933ED3652}" type="pres">
      <dgm:prSet presAssocID="{3523B712-3C64-417C-BDFF-8AEC80ED8812}" presName="txShp" presStyleLbl="node1" presStyleIdx="0" presStyleCnt="4" custScaleX="144562">
        <dgm:presLayoutVars>
          <dgm:bulletEnabled val="1"/>
        </dgm:presLayoutVars>
      </dgm:prSet>
      <dgm:spPr/>
      <dgm:t>
        <a:bodyPr/>
        <a:lstStyle/>
        <a:p>
          <a:endParaRPr lang="ru-RU"/>
        </a:p>
      </dgm:t>
    </dgm:pt>
    <dgm:pt modelId="{BEE7014F-08C3-4B23-BA02-844C6748F16B}" type="pres">
      <dgm:prSet presAssocID="{1F007344-0B24-4D21-95C5-0C0AF065E733}" presName="spacing" presStyleCnt="0"/>
      <dgm:spPr/>
    </dgm:pt>
    <dgm:pt modelId="{499D77ED-C84A-429A-89C4-3F6053716FD9}" type="pres">
      <dgm:prSet presAssocID="{97752BAA-F378-4612-9226-9F32B4F9B45C}" presName="composite" presStyleCnt="0"/>
      <dgm:spPr/>
    </dgm:pt>
    <dgm:pt modelId="{55071CC6-AFFE-4196-ADBB-8BF9C2BEFEFE}" type="pres">
      <dgm:prSet presAssocID="{97752BAA-F378-4612-9226-9F32B4F9B45C}" presName="imgShp" presStyleLbl="fgImgPlace1" presStyleIdx="1" presStyleCnt="4" custLinFactX="-36877" custLinFactNeighborX="-100000" custLinFactNeighborY="-2272"/>
      <dgm:spPr/>
    </dgm:pt>
    <dgm:pt modelId="{5701EBE0-5D81-430F-985B-940E4EFD61DB}" type="pres">
      <dgm:prSet presAssocID="{97752BAA-F378-4612-9226-9F32B4F9B45C}" presName="txShp" presStyleLbl="node1" presStyleIdx="1" presStyleCnt="4" custScaleX="144562">
        <dgm:presLayoutVars>
          <dgm:bulletEnabled val="1"/>
        </dgm:presLayoutVars>
      </dgm:prSet>
      <dgm:spPr/>
      <dgm:t>
        <a:bodyPr/>
        <a:lstStyle/>
        <a:p>
          <a:endParaRPr lang="ru-RU"/>
        </a:p>
      </dgm:t>
    </dgm:pt>
    <dgm:pt modelId="{5B0A669C-7418-4FCA-8084-141019F3B4AE}" type="pres">
      <dgm:prSet presAssocID="{F07D899F-3D25-4A23-BBAD-64AA9D1F8451}" presName="spacing" presStyleCnt="0"/>
      <dgm:spPr/>
    </dgm:pt>
    <dgm:pt modelId="{E4360D61-0D57-454F-BF30-DC0A4E16B658}" type="pres">
      <dgm:prSet presAssocID="{37B8C6BA-9559-4682-AC89-AB1453BFA9A0}" presName="composite" presStyleCnt="0"/>
      <dgm:spPr/>
    </dgm:pt>
    <dgm:pt modelId="{64E42D42-C39C-45F1-9F23-9D4F8BED6459}" type="pres">
      <dgm:prSet presAssocID="{37B8C6BA-9559-4682-AC89-AB1453BFA9A0}" presName="imgShp" presStyleLbl="fgImgPlace1" presStyleIdx="2" presStyleCnt="4" custLinFactX="-44675" custLinFactNeighborX="-100000" custLinFactNeighborY="439"/>
      <dgm:spPr/>
    </dgm:pt>
    <dgm:pt modelId="{DF0657B3-B427-4939-A688-EE0D56A7A206}" type="pres">
      <dgm:prSet presAssocID="{37B8C6BA-9559-4682-AC89-AB1453BFA9A0}" presName="txShp" presStyleLbl="node1" presStyleIdx="2" presStyleCnt="4" custScaleX="146908" custLinFactNeighborX="-1173" custLinFactNeighborY="439">
        <dgm:presLayoutVars>
          <dgm:bulletEnabled val="1"/>
        </dgm:presLayoutVars>
      </dgm:prSet>
      <dgm:spPr/>
      <dgm:t>
        <a:bodyPr/>
        <a:lstStyle/>
        <a:p>
          <a:endParaRPr lang="ru-RU"/>
        </a:p>
      </dgm:t>
    </dgm:pt>
    <dgm:pt modelId="{1A4A2DBB-AE90-4162-82E9-4256A911F276}" type="pres">
      <dgm:prSet presAssocID="{F7F6817D-B73C-4BC5-B598-89FB70A67033}" presName="spacing" presStyleCnt="0"/>
      <dgm:spPr/>
    </dgm:pt>
    <dgm:pt modelId="{F74041DA-F4B6-4F3E-BC98-849B746186DC}" type="pres">
      <dgm:prSet presAssocID="{EC6B4F88-9974-4DEC-B7E9-86B19F20FB7F}" presName="composite" presStyleCnt="0"/>
      <dgm:spPr/>
    </dgm:pt>
    <dgm:pt modelId="{33DE5E68-AEFC-45F9-806A-4D00D01A81FC}" type="pres">
      <dgm:prSet presAssocID="{EC6B4F88-9974-4DEC-B7E9-86B19F20FB7F}" presName="imgShp" presStyleLbl="fgImgPlace1" presStyleIdx="3" presStyleCnt="4" custLinFactX="-44675" custLinFactNeighborX="-100000" custLinFactNeighborY="-4648"/>
      <dgm:spPr/>
    </dgm:pt>
    <dgm:pt modelId="{A88FB677-506B-47BD-B17A-C8F5F1C9412C}" type="pres">
      <dgm:prSet presAssocID="{EC6B4F88-9974-4DEC-B7E9-86B19F20FB7F}" presName="txShp" presStyleLbl="node1" presStyleIdx="3" presStyleCnt="4" custScaleX="146371" custScaleY="172599">
        <dgm:presLayoutVars>
          <dgm:bulletEnabled val="1"/>
        </dgm:presLayoutVars>
      </dgm:prSet>
      <dgm:spPr/>
      <dgm:t>
        <a:bodyPr/>
        <a:lstStyle/>
        <a:p>
          <a:endParaRPr lang="ru-RU"/>
        </a:p>
      </dgm:t>
    </dgm:pt>
  </dgm:ptLst>
  <dgm:cxnLst>
    <dgm:cxn modelId="{918F04F5-D473-4916-90B1-91F6B55D0165}" type="presOf" srcId="{37B8C6BA-9559-4682-AC89-AB1453BFA9A0}" destId="{DF0657B3-B427-4939-A688-EE0D56A7A206}" srcOrd="0" destOrd="0" presId="urn:microsoft.com/office/officeart/2005/8/layout/vList3#1"/>
    <dgm:cxn modelId="{13779CA4-466F-40D8-A4A7-E976F792C1C6}" srcId="{A9C23C3C-9056-48A5-B102-956B5F324237}" destId="{3523B712-3C64-417C-BDFF-8AEC80ED8812}" srcOrd="0" destOrd="0" parTransId="{C50ABF54-6C33-4CC3-AA0A-835B27BC9B11}" sibTransId="{1F007344-0B24-4D21-95C5-0C0AF065E733}"/>
    <dgm:cxn modelId="{C48D01B3-70CE-416A-8FCB-CFC2B59B3139}" type="presOf" srcId="{97752BAA-F378-4612-9226-9F32B4F9B45C}" destId="{5701EBE0-5D81-430F-985B-940E4EFD61DB}" srcOrd="0" destOrd="0" presId="urn:microsoft.com/office/officeart/2005/8/layout/vList3#1"/>
    <dgm:cxn modelId="{65B0F05F-5E90-4495-BA6F-C4172C5ECFBC}" srcId="{A9C23C3C-9056-48A5-B102-956B5F324237}" destId="{37B8C6BA-9559-4682-AC89-AB1453BFA9A0}" srcOrd="2" destOrd="0" parTransId="{28F48C4E-6D46-4676-8B19-1512E8C9B07E}" sibTransId="{F7F6817D-B73C-4BC5-B598-89FB70A67033}"/>
    <dgm:cxn modelId="{8792EC57-AD96-4405-829F-A5E49C917568}" type="presOf" srcId="{A9C23C3C-9056-48A5-B102-956B5F324237}" destId="{90BD0F50-AB19-4F0A-8917-1BFCB6D8C9F0}" srcOrd="0" destOrd="0" presId="urn:microsoft.com/office/officeart/2005/8/layout/vList3#1"/>
    <dgm:cxn modelId="{911C4892-92C9-4701-B53E-B46C2A77CB91}" srcId="{A9C23C3C-9056-48A5-B102-956B5F324237}" destId="{97752BAA-F378-4612-9226-9F32B4F9B45C}" srcOrd="1" destOrd="0" parTransId="{33C7973C-ABA1-44CB-B3C1-DDBAA348DD8B}" sibTransId="{F07D899F-3D25-4A23-BBAD-64AA9D1F8451}"/>
    <dgm:cxn modelId="{74877EBC-28B9-452F-AE58-4182BCA0B5E6}" type="presOf" srcId="{3523B712-3C64-417C-BDFF-8AEC80ED8812}" destId="{8B72CF0A-601B-40E6-8C71-992933ED3652}" srcOrd="0" destOrd="0" presId="urn:microsoft.com/office/officeart/2005/8/layout/vList3#1"/>
    <dgm:cxn modelId="{081E7EBC-399A-4EBD-BC86-C761DAC7E265}" type="presOf" srcId="{EC6B4F88-9974-4DEC-B7E9-86B19F20FB7F}" destId="{A88FB677-506B-47BD-B17A-C8F5F1C9412C}" srcOrd="0" destOrd="0" presId="urn:microsoft.com/office/officeart/2005/8/layout/vList3#1"/>
    <dgm:cxn modelId="{12E82756-7049-4771-995E-0E2185A4312A}" srcId="{A9C23C3C-9056-48A5-B102-956B5F324237}" destId="{EC6B4F88-9974-4DEC-B7E9-86B19F20FB7F}" srcOrd="3" destOrd="0" parTransId="{1C8431E5-A9C3-45F9-9A4C-CBA5332816F3}" sibTransId="{578AF8AE-61A4-4FE5-BDFC-44AC5C0C96B3}"/>
    <dgm:cxn modelId="{D7C32EEF-90BC-425C-9A48-E67F987980A3}" type="presParOf" srcId="{90BD0F50-AB19-4F0A-8917-1BFCB6D8C9F0}" destId="{02EDD50D-2E67-4870-926E-448B995EF239}" srcOrd="0" destOrd="0" presId="urn:microsoft.com/office/officeart/2005/8/layout/vList3#1"/>
    <dgm:cxn modelId="{CEE3B3DB-BBE4-4B0D-A411-0C1260313FD9}" type="presParOf" srcId="{02EDD50D-2E67-4870-926E-448B995EF239}" destId="{98B9E380-5200-4B8F-823E-330075CA8401}" srcOrd="0" destOrd="0" presId="urn:microsoft.com/office/officeart/2005/8/layout/vList3#1"/>
    <dgm:cxn modelId="{8A63CFA5-DB92-48D5-94F2-AE90C49A3019}" type="presParOf" srcId="{02EDD50D-2E67-4870-926E-448B995EF239}" destId="{8B72CF0A-601B-40E6-8C71-992933ED3652}" srcOrd="1" destOrd="0" presId="urn:microsoft.com/office/officeart/2005/8/layout/vList3#1"/>
    <dgm:cxn modelId="{A214EC39-0564-4DD7-8CED-32D1A6E0B919}" type="presParOf" srcId="{90BD0F50-AB19-4F0A-8917-1BFCB6D8C9F0}" destId="{BEE7014F-08C3-4B23-BA02-844C6748F16B}" srcOrd="1" destOrd="0" presId="urn:microsoft.com/office/officeart/2005/8/layout/vList3#1"/>
    <dgm:cxn modelId="{A052CC9D-870C-4CD4-9AB1-6391297CB310}" type="presParOf" srcId="{90BD0F50-AB19-4F0A-8917-1BFCB6D8C9F0}" destId="{499D77ED-C84A-429A-89C4-3F6053716FD9}" srcOrd="2" destOrd="0" presId="urn:microsoft.com/office/officeart/2005/8/layout/vList3#1"/>
    <dgm:cxn modelId="{CC59BFEF-B58B-4D4C-972C-F23886B82EE0}" type="presParOf" srcId="{499D77ED-C84A-429A-89C4-3F6053716FD9}" destId="{55071CC6-AFFE-4196-ADBB-8BF9C2BEFEFE}" srcOrd="0" destOrd="0" presId="urn:microsoft.com/office/officeart/2005/8/layout/vList3#1"/>
    <dgm:cxn modelId="{97DE6897-6D62-40B4-AD3C-5F623AE63D02}" type="presParOf" srcId="{499D77ED-C84A-429A-89C4-3F6053716FD9}" destId="{5701EBE0-5D81-430F-985B-940E4EFD61DB}" srcOrd="1" destOrd="0" presId="urn:microsoft.com/office/officeart/2005/8/layout/vList3#1"/>
    <dgm:cxn modelId="{B81B80D8-39B1-4CC8-B1A8-BCA1B7BEAAC0}" type="presParOf" srcId="{90BD0F50-AB19-4F0A-8917-1BFCB6D8C9F0}" destId="{5B0A669C-7418-4FCA-8084-141019F3B4AE}" srcOrd="3" destOrd="0" presId="urn:microsoft.com/office/officeart/2005/8/layout/vList3#1"/>
    <dgm:cxn modelId="{5E982551-9DFD-4E25-AFED-D36EAB0975EC}" type="presParOf" srcId="{90BD0F50-AB19-4F0A-8917-1BFCB6D8C9F0}" destId="{E4360D61-0D57-454F-BF30-DC0A4E16B658}" srcOrd="4" destOrd="0" presId="urn:microsoft.com/office/officeart/2005/8/layout/vList3#1"/>
    <dgm:cxn modelId="{14C4A7D0-9CB8-440E-A66C-EA96E04B2F9C}" type="presParOf" srcId="{E4360D61-0D57-454F-BF30-DC0A4E16B658}" destId="{64E42D42-C39C-45F1-9F23-9D4F8BED6459}" srcOrd="0" destOrd="0" presId="urn:microsoft.com/office/officeart/2005/8/layout/vList3#1"/>
    <dgm:cxn modelId="{4A62B119-90FE-470E-A353-2B969BDAA2C7}" type="presParOf" srcId="{E4360D61-0D57-454F-BF30-DC0A4E16B658}" destId="{DF0657B3-B427-4939-A688-EE0D56A7A206}" srcOrd="1" destOrd="0" presId="urn:microsoft.com/office/officeart/2005/8/layout/vList3#1"/>
    <dgm:cxn modelId="{39829045-3E62-4AA7-9F42-DDA2643CCD92}" type="presParOf" srcId="{90BD0F50-AB19-4F0A-8917-1BFCB6D8C9F0}" destId="{1A4A2DBB-AE90-4162-82E9-4256A911F276}" srcOrd="5" destOrd="0" presId="urn:microsoft.com/office/officeart/2005/8/layout/vList3#1"/>
    <dgm:cxn modelId="{C26D8D77-6621-45BE-8BD2-2FF7B5D9E2BA}" type="presParOf" srcId="{90BD0F50-AB19-4F0A-8917-1BFCB6D8C9F0}" destId="{F74041DA-F4B6-4F3E-BC98-849B746186DC}" srcOrd="6" destOrd="0" presId="urn:microsoft.com/office/officeart/2005/8/layout/vList3#1"/>
    <dgm:cxn modelId="{CB9947A4-B19D-4404-A164-A20A75C81F8E}" type="presParOf" srcId="{F74041DA-F4B6-4F3E-BC98-849B746186DC}" destId="{33DE5E68-AEFC-45F9-806A-4D00D01A81FC}" srcOrd="0" destOrd="0" presId="urn:microsoft.com/office/officeart/2005/8/layout/vList3#1"/>
    <dgm:cxn modelId="{C9E197A4-EF0C-480B-978D-1FD0BCA18672}" type="presParOf" srcId="{F74041DA-F4B6-4F3E-BC98-849B746186DC}" destId="{A88FB677-506B-47BD-B17A-C8F5F1C9412C}"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2CF0A-601B-40E6-8C71-992933ED3652}">
      <dsp:nvSpPr>
        <dsp:cNvPr id="0" name=""/>
        <dsp:cNvSpPr/>
      </dsp:nvSpPr>
      <dsp:spPr>
        <a:xfrm rot="10800000">
          <a:off x="221329" y="2599"/>
          <a:ext cx="11006612" cy="998205"/>
        </a:xfrm>
        <a:prstGeom prst="homePlat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40181" tIns="83820" rIns="156464" bIns="83820" numCol="1" spcCol="1270" anchor="ctr" anchorCtr="0">
          <a:noAutofit/>
        </a:bodyPr>
        <a:lstStyle/>
        <a:p>
          <a:pPr lvl="0" algn="ctr" defTabSz="977900">
            <a:lnSpc>
              <a:spcPct val="90000"/>
            </a:lnSpc>
            <a:spcBef>
              <a:spcPct val="0"/>
            </a:spcBef>
            <a:spcAft>
              <a:spcPct val="35000"/>
            </a:spcAft>
          </a:pPr>
          <a:r>
            <a:rPr lang="ru-RU" altLang="ru-RU" sz="2200" b="1" kern="1200" dirty="0" smtClean="0">
              <a:solidFill>
                <a:srgbClr val="002060"/>
              </a:solidFill>
              <a:latin typeface="Arial" pitchFamily="34" charset="0"/>
              <a:cs typeface="Arial" pitchFamily="34" charset="0"/>
            </a:rPr>
            <a:t>Химия: Изготавливали составы для бальзамирования, использовали различные минеральные и органические добавки для окрашивания сырья, научились варить стекло.</a:t>
          </a:r>
          <a:endParaRPr lang="ru-RU" sz="2200" b="1" kern="1200" dirty="0">
            <a:solidFill>
              <a:srgbClr val="002060"/>
            </a:solidFill>
            <a:latin typeface="Arial" pitchFamily="34" charset="0"/>
            <a:cs typeface="Arial" pitchFamily="34" charset="0"/>
          </a:endParaRPr>
        </a:p>
      </dsp:txBody>
      <dsp:txXfrm rot="10800000">
        <a:off x="470880" y="2599"/>
        <a:ext cx="10757061" cy="998205"/>
      </dsp:txXfrm>
    </dsp:sp>
    <dsp:sp modelId="{98B9E380-5200-4B8F-823E-330075CA8401}">
      <dsp:nvSpPr>
        <dsp:cNvPr id="0" name=""/>
        <dsp:cNvSpPr/>
      </dsp:nvSpPr>
      <dsp:spPr>
        <a:xfrm>
          <a:off x="0" y="30699"/>
          <a:ext cx="998205" cy="998205"/>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01EBE0-5D81-430F-985B-940E4EFD61DB}">
      <dsp:nvSpPr>
        <dsp:cNvPr id="0" name=""/>
        <dsp:cNvSpPr/>
      </dsp:nvSpPr>
      <dsp:spPr>
        <a:xfrm rot="10800000">
          <a:off x="221329" y="1298777"/>
          <a:ext cx="11006612" cy="998205"/>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40181" tIns="83820" rIns="156464" bIns="83820" numCol="1" spcCol="1270" anchor="ctr" anchorCtr="0">
          <a:noAutofit/>
        </a:bodyPr>
        <a:lstStyle/>
        <a:p>
          <a:pPr lvl="0" algn="ctr" defTabSz="977900">
            <a:lnSpc>
              <a:spcPct val="90000"/>
            </a:lnSpc>
            <a:spcBef>
              <a:spcPct val="0"/>
            </a:spcBef>
            <a:spcAft>
              <a:spcPct val="35000"/>
            </a:spcAft>
          </a:pPr>
          <a:r>
            <a:rPr lang="ru-RU" altLang="ru-RU" sz="2200" b="1" kern="1200" dirty="0" smtClean="0">
              <a:latin typeface="Arial" pitchFamily="34" charset="0"/>
              <a:cs typeface="Arial" pitchFamily="34" charset="0"/>
            </a:rPr>
            <a:t>  </a:t>
          </a:r>
          <a:r>
            <a:rPr lang="ru-RU" altLang="ru-RU" sz="2200" b="1" kern="1200" dirty="0" smtClean="0">
              <a:solidFill>
                <a:srgbClr val="002060"/>
              </a:solidFill>
              <a:latin typeface="Arial" pitchFamily="34" charset="0"/>
              <a:cs typeface="Arial" pitchFamily="34" charset="0"/>
            </a:rPr>
            <a:t>Математика: Создали свою простую систему чисел, умели умножать и делить, вычислять площади фигур</a:t>
          </a:r>
          <a:r>
            <a:rPr lang="ru-RU" altLang="ru-RU" sz="1700" kern="1200" dirty="0" smtClean="0">
              <a:solidFill>
                <a:srgbClr val="002060"/>
              </a:solidFill>
              <a:latin typeface="+mn-lt"/>
            </a:rPr>
            <a:t>.</a:t>
          </a:r>
        </a:p>
      </dsp:txBody>
      <dsp:txXfrm rot="10800000">
        <a:off x="470880" y="1298777"/>
        <a:ext cx="10757061" cy="998205"/>
      </dsp:txXfrm>
    </dsp:sp>
    <dsp:sp modelId="{55071CC6-AFFE-4196-ADBB-8BF9C2BEFEFE}">
      <dsp:nvSpPr>
        <dsp:cNvPr id="0" name=""/>
        <dsp:cNvSpPr/>
      </dsp:nvSpPr>
      <dsp:spPr>
        <a:xfrm>
          <a:off x="52336" y="1276097"/>
          <a:ext cx="998205" cy="998205"/>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0657B3-B427-4939-A688-EE0D56A7A206}">
      <dsp:nvSpPr>
        <dsp:cNvPr id="0" name=""/>
        <dsp:cNvSpPr/>
      </dsp:nvSpPr>
      <dsp:spPr>
        <a:xfrm rot="10800000">
          <a:off x="42710" y="2599336"/>
          <a:ext cx="11185231" cy="998205"/>
        </a:xfrm>
        <a:prstGeom prst="homePlat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40181" tIns="83820" rIns="156464" bIns="83820" numCol="1" spcCol="1270" anchor="ctr" anchorCtr="0">
          <a:noAutofit/>
        </a:bodyPr>
        <a:lstStyle/>
        <a:p>
          <a:pPr lvl="0" algn="ctr" defTabSz="977900">
            <a:lnSpc>
              <a:spcPct val="90000"/>
            </a:lnSpc>
            <a:spcBef>
              <a:spcPct val="0"/>
            </a:spcBef>
            <a:spcAft>
              <a:spcPct val="35000"/>
            </a:spcAft>
          </a:pPr>
          <a:r>
            <a:rPr lang="ru-RU" altLang="ru-RU" sz="2200" b="1" kern="1200" dirty="0" smtClean="0">
              <a:solidFill>
                <a:srgbClr val="002060"/>
              </a:solidFill>
              <a:latin typeface="Arial" pitchFamily="34" charset="0"/>
              <a:cs typeface="Arial" pitchFamily="34" charset="0"/>
            </a:rPr>
            <a:t>Астрономия: </a:t>
          </a:r>
          <a:r>
            <a:rPr lang="ru-RU" altLang="ru-RU" sz="2200" b="1" kern="1200" dirty="0" smtClean="0">
              <a:solidFill>
                <a:srgbClr val="002060"/>
              </a:solidFill>
              <a:latin typeface="Arial" pitchFamily="34" charset="0"/>
              <a:cs typeface="Arial" pitchFamily="34" charset="0"/>
            </a:rPr>
            <a:t>Создали </a:t>
          </a:r>
          <a:r>
            <a:rPr lang="ru-RU" altLang="ru-RU" sz="2200" b="1" kern="1200" dirty="0" smtClean="0">
              <a:solidFill>
                <a:srgbClr val="002060"/>
              </a:solidFill>
              <a:latin typeface="Arial" pitchFamily="34" charset="0"/>
              <a:cs typeface="Arial" pitchFamily="34" charset="0"/>
            </a:rPr>
            <a:t>карту звездного неба, видимого в Египте, составляли календарь, умели определять, когда начнется разлив                     Нила. Для измерения времени использовали водяные часы.</a:t>
          </a:r>
          <a:endParaRPr lang="ru-RU" sz="2200" b="1" kern="1200" dirty="0">
            <a:solidFill>
              <a:srgbClr val="002060"/>
            </a:solidFill>
            <a:latin typeface="Arial" pitchFamily="34" charset="0"/>
            <a:cs typeface="Arial" pitchFamily="34" charset="0"/>
          </a:endParaRPr>
        </a:p>
      </dsp:txBody>
      <dsp:txXfrm rot="10800000">
        <a:off x="292261" y="2599336"/>
        <a:ext cx="10935680" cy="998205"/>
      </dsp:txXfrm>
    </dsp:sp>
    <dsp:sp modelId="{64E42D42-C39C-45F1-9F23-9D4F8BED6459}">
      <dsp:nvSpPr>
        <dsp:cNvPr id="0" name=""/>
        <dsp:cNvSpPr/>
      </dsp:nvSpPr>
      <dsp:spPr>
        <a:xfrm>
          <a:off x="0" y="2599336"/>
          <a:ext cx="998205" cy="998205"/>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8FB677-506B-47BD-B17A-C8F5F1C9412C}">
      <dsp:nvSpPr>
        <dsp:cNvPr id="0" name=""/>
        <dsp:cNvSpPr/>
      </dsp:nvSpPr>
      <dsp:spPr>
        <a:xfrm rot="10800000">
          <a:off x="152463" y="3891131"/>
          <a:ext cx="11144345" cy="1722892"/>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40181" tIns="83820" rIns="156464" bIns="83820" numCol="1" spcCol="1270" anchor="ctr" anchorCtr="0">
          <a:noAutofit/>
        </a:bodyPr>
        <a:lstStyle/>
        <a:p>
          <a:pPr lvl="0" algn="ctr" defTabSz="977900">
            <a:lnSpc>
              <a:spcPct val="90000"/>
            </a:lnSpc>
            <a:spcBef>
              <a:spcPct val="0"/>
            </a:spcBef>
            <a:spcAft>
              <a:spcPct val="35000"/>
            </a:spcAft>
          </a:pPr>
          <a:r>
            <a:rPr lang="ru-RU" altLang="ru-RU" sz="2200" b="1" kern="1200" dirty="0" smtClean="0">
              <a:solidFill>
                <a:srgbClr val="002060"/>
              </a:solidFill>
              <a:latin typeface="Arial" pitchFamily="34" charset="0"/>
              <a:cs typeface="Arial" pitchFamily="34" charset="0"/>
            </a:rPr>
            <a:t>Медицина: Египтяне знали крупные органы: сердце, сосуды, почки, кишечник, мышцы и др. Им принадлежит первое описание мозга. Знали несколько сот лекарственных растений. При лечении переломов египетские врачеватели применяли деревянные лубки или бинтовали поврежденную конечность льняной тканью, пропитанной затвердевающей смолой. </a:t>
          </a:r>
          <a:endParaRPr lang="ru-RU" sz="2200" b="1" kern="1200" dirty="0">
            <a:solidFill>
              <a:srgbClr val="002060"/>
            </a:solidFill>
            <a:latin typeface="Arial" pitchFamily="34" charset="0"/>
            <a:cs typeface="Arial" pitchFamily="34" charset="0"/>
          </a:endParaRPr>
        </a:p>
      </dsp:txBody>
      <dsp:txXfrm rot="10800000">
        <a:off x="583186" y="3891131"/>
        <a:ext cx="10713622" cy="1722892"/>
      </dsp:txXfrm>
    </dsp:sp>
    <dsp:sp modelId="{33DE5E68-AEFC-45F9-806A-4D00D01A81FC}">
      <dsp:nvSpPr>
        <dsp:cNvPr id="0" name=""/>
        <dsp:cNvSpPr/>
      </dsp:nvSpPr>
      <dsp:spPr>
        <a:xfrm>
          <a:off x="0" y="4207078"/>
          <a:ext cx="998205" cy="998205"/>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828CC8-E67B-4358-8C38-09E46CBFF023}" type="datetimeFigureOut">
              <a:rPr lang="ru-RU" smtClean="0"/>
              <a:pPr/>
              <a:t>12.10.2020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206AB9-2605-454E-BFE1-C0BC3AF5798D}" type="slidenum">
              <a:rPr lang="ru-RU" smtClean="0"/>
              <a:pPr/>
              <a:t>‹#›</a:t>
            </a:fld>
            <a:endParaRPr lang="ru-RU"/>
          </a:p>
        </p:txBody>
      </p:sp>
    </p:spTree>
    <p:extLst>
      <p:ext uri="{BB962C8B-B14F-4D97-AF65-F5344CB8AC3E}">
        <p14:creationId xmlns:p14="http://schemas.microsoft.com/office/powerpoint/2010/main" val="63419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a:xfrm>
            <a:off x="381000" y="685800"/>
            <a:ext cx="6096000" cy="3429000"/>
          </a:xfrm>
          <a:ln/>
        </p:spPr>
      </p:sp>
      <p:sp>
        <p:nvSpPr>
          <p:cNvPr id="24579" name="Заметки 2"/>
          <p:cNvSpPr>
            <a:spLocks noGrp="1"/>
          </p:cNvSpPr>
          <p:nvPr>
            <p:ph type="body" idx="1"/>
          </p:nvPr>
        </p:nvSpPr>
        <p:spPr>
          <a:noFill/>
          <a:ln/>
        </p:spPr>
        <p:txBody>
          <a:bodyPr/>
          <a:lstStyle/>
          <a:p>
            <a:r>
              <a:rPr lang="ru-RU" altLang="ru-RU" smtClean="0"/>
              <a:t>Рассказ учителя об египетских иероглифах в рамках материала учебника Вигасина А.А., пункт 1 § 12 (с. 60-61). Используются и следующие слайды.</a:t>
            </a:r>
          </a:p>
          <a:p>
            <a:endParaRPr lang="ru-RU" altLang="ru-RU" smtClean="0"/>
          </a:p>
        </p:txBody>
      </p:sp>
      <p:sp>
        <p:nvSpPr>
          <p:cNvPr id="24580" name="Номер слайда 3"/>
          <p:cNvSpPr>
            <a:spLocks noGrp="1"/>
          </p:cNvSpPr>
          <p:nvPr>
            <p:ph type="sldNum" sz="quarter" idx="5"/>
          </p:nvPr>
        </p:nvSpPr>
        <p:spPr>
          <a:noFill/>
        </p:spPr>
        <p:txBody>
          <a:bodyPr/>
          <a:lstStyle/>
          <a:p>
            <a:fld id="{7735184B-39C4-4559-8B09-4E9180C2BE1C}" type="slidenum">
              <a:rPr lang="ru-RU" altLang="ru-RU" smtClean="0"/>
              <a:pPr/>
              <a:t>4</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a:xfrm>
            <a:off x="381000" y="685800"/>
            <a:ext cx="6096000" cy="3429000"/>
          </a:xfrm>
          <a:ln/>
        </p:spPr>
      </p:sp>
      <p:sp>
        <p:nvSpPr>
          <p:cNvPr id="28675" name="Заметки 2"/>
          <p:cNvSpPr>
            <a:spLocks noGrp="1"/>
          </p:cNvSpPr>
          <p:nvPr>
            <p:ph type="body" idx="1"/>
          </p:nvPr>
        </p:nvSpPr>
        <p:spPr>
          <a:noFill/>
          <a:ln/>
        </p:spPr>
        <p:txBody>
          <a:bodyPr/>
          <a:lstStyle/>
          <a:p>
            <a:endParaRPr lang="ru-RU" altLang="ru-RU" smtClean="0"/>
          </a:p>
        </p:txBody>
      </p:sp>
      <p:sp>
        <p:nvSpPr>
          <p:cNvPr id="28676" name="Номер слайда 3"/>
          <p:cNvSpPr>
            <a:spLocks noGrp="1"/>
          </p:cNvSpPr>
          <p:nvPr>
            <p:ph type="sldNum" sz="quarter" idx="5"/>
          </p:nvPr>
        </p:nvSpPr>
        <p:spPr>
          <a:noFill/>
        </p:spPr>
        <p:txBody>
          <a:bodyPr/>
          <a:lstStyle/>
          <a:p>
            <a:fld id="{C0996A99-DAF5-4922-8C06-2C39273B7289}" type="slidenum">
              <a:rPr lang="ru-RU" altLang="ru-RU" smtClean="0"/>
              <a:pPr/>
              <a:t>8</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a:xfrm>
            <a:off x="381000" y="685800"/>
            <a:ext cx="6096000" cy="3429000"/>
          </a:xfrm>
          <a:ln/>
        </p:spPr>
      </p:sp>
      <p:sp>
        <p:nvSpPr>
          <p:cNvPr id="18435" name="Заметки 2"/>
          <p:cNvSpPr>
            <a:spLocks noGrp="1"/>
          </p:cNvSpPr>
          <p:nvPr>
            <p:ph type="body" idx="1"/>
          </p:nvPr>
        </p:nvSpPr>
        <p:spPr>
          <a:noFill/>
          <a:ln/>
        </p:spPr>
        <p:txBody>
          <a:bodyPr/>
          <a:lstStyle/>
          <a:p>
            <a:pPr marL="228600" indent="-228600"/>
            <a:endParaRPr lang="ru-RU" altLang="ru-RU" smtClean="0">
              <a:latin typeface="Arial" pitchFamily="34" charset="0"/>
            </a:endParaRPr>
          </a:p>
        </p:txBody>
      </p:sp>
      <p:sp>
        <p:nvSpPr>
          <p:cNvPr id="18436" name="Номер слайда 3"/>
          <p:cNvSpPr>
            <a:spLocks noGrp="1"/>
          </p:cNvSpPr>
          <p:nvPr>
            <p:ph type="sldNum" sz="quarter" idx="5"/>
          </p:nvPr>
        </p:nvSpPr>
        <p:spPr>
          <a:noFill/>
        </p:spPr>
        <p:txBody>
          <a:bodyPr/>
          <a:lstStyle/>
          <a:p>
            <a:fld id="{8BFD2F19-8C23-42FD-B0A5-1948DFB32178}" type="slidenum">
              <a:rPr lang="ru-RU" altLang="ru-RU"/>
              <a:pPr/>
              <a:t>11</a:t>
            </a:fld>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a:xfrm>
            <a:off x="381000" y="685800"/>
            <a:ext cx="6096000" cy="3429000"/>
          </a:xfrm>
          <a:ln/>
        </p:spPr>
      </p:sp>
      <p:sp>
        <p:nvSpPr>
          <p:cNvPr id="25603" name="Заметки 2"/>
          <p:cNvSpPr>
            <a:spLocks noGrp="1"/>
          </p:cNvSpPr>
          <p:nvPr>
            <p:ph type="body" idx="1"/>
          </p:nvPr>
        </p:nvSpPr>
        <p:spPr>
          <a:noFill/>
          <a:ln/>
        </p:spPr>
        <p:txBody>
          <a:bodyPr/>
          <a:lstStyle/>
          <a:p>
            <a:r>
              <a:rPr lang="ru-RU" altLang="ru-RU" smtClean="0"/>
              <a:t>Также можно обратиться к иллюстрациям в учебнике: «Египетские иероглифы» , с. 60, и «Обозначение чисел», с. 61.</a:t>
            </a:r>
          </a:p>
        </p:txBody>
      </p:sp>
      <p:sp>
        <p:nvSpPr>
          <p:cNvPr id="25604" name="Номер слайда 3"/>
          <p:cNvSpPr>
            <a:spLocks noGrp="1"/>
          </p:cNvSpPr>
          <p:nvPr>
            <p:ph type="sldNum" sz="quarter" idx="5"/>
          </p:nvPr>
        </p:nvSpPr>
        <p:spPr>
          <a:noFill/>
        </p:spPr>
        <p:txBody>
          <a:bodyPr/>
          <a:lstStyle/>
          <a:p>
            <a:fld id="{29F592D5-FA9D-426C-8257-76D568A344E0}" type="slidenum">
              <a:rPr lang="ru-RU" altLang="ru-RU" smtClean="0"/>
              <a:pPr/>
              <a:t>12</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992"/>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8005BE8-17D0-4A8C-AFF1-92B5A3DA1FDA}" type="datetimeFigureOut">
              <a:rPr lang="ru-RU" smtClean="0"/>
              <a:pPr/>
              <a:t>12.10.2020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p14="http://schemas.microsoft.com/office/powerpoint/2010/main" val="2714656218"/>
      </p:ext>
    </p:extLst>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005BE8-17D0-4A8C-AFF1-92B5A3DA1FDA}" type="datetimeFigureOut">
              <a:rPr lang="ru-RU" smtClean="0"/>
              <a:pPr/>
              <a:t>12.10.2020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p14="http://schemas.microsoft.com/office/powerpoint/2010/main" val="195191429"/>
      </p:ext>
    </p:extLst>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5205"/>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5205"/>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005BE8-17D0-4A8C-AFF1-92B5A3DA1FDA}" type="datetimeFigureOut">
              <a:rPr lang="ru-RU" smtClean="0"/>
              <a:pPr/>
              <a:t>12.10.2020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p14="http://schemas.microsoft.com/office/powerpoint/2010/main" val="2128451520"/>
      </p:ext>
    </p:extLst>
  </p:cSld>
  <p:clrMapOvr>
    <a:masterClrMapping/>
  </p:clrMapOvr>
  <p:transition spd="slow">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51" y="280529"/>
            <a:ext cx="10363201"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200"/>
            </a:lvl1pPr>
          </a:lstStyle>
          <a:p>
            <a:pPr lvl="0"/>
            <a:endParaRPr lang="en-US" noProof="0"/>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anchor="ctr"/>
          <a:lstStyle>
            <a:lvl1pPr marL="0" indent="0" algn="ctr">
              <a:buNone/>
              <a:defRPr lang="en-US" sz="1200"/>
            </a:lvl1pPr>
          </a:lstStyle>
          <a:p>
            <a:pPr lvl="0"/>
            <a:endParaRPr lang="en-US" noProof="0"/>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200"/>
            </a:lvl1pPr>
          </a:lstStyle>
          <a:p>
            <a:pPr lvl="0"/>
            <a:endParaRPr lang="en-US" noProof="0"/>
          </a:p>
        </p:txBody>
      </p:sp>
      <p:sp>
        <p:nvSpPr>
          <p:cNvPr id="8" name="Text Placeholder 9"/>
          <p:cNvSpPr>
            <a:spLocks noGrp="1"/>
          </p:cNvSpPr>
          <p:nvPr>
            <p:ph type="body" sz="quarter" idx="14"/>
          </p:nvPr>
        </p:nvSpPr>
        <p:spPr>
          <a:xfrm>
            <a:off x="914401" y="4981136"/>
            <a:ext cx="3328416" cy="958851"/>
          </a:xfrm>
        </p:spPr>
        <p:txBody>
          <a:bodyPr>
            <a:noAutofit/>
          </a:bodyPr>
          <a:lstStyle>
            <a:lvl1pPr marL="0" indent="0">
              <a:buNone/>
              <a:defRPr sz="1200"/>
            </a:lvl1pPr>
            <a:lvl2pPr marL="128002" indent="-128002">
              <a:buFont typeface="Arial" panose="020B0604020202020204" pitchFamily="34" charset="0"/>
              <a:buChar char="•"/>
              <a:defRPr sz="1200"/>
            </a:lvl2pPr>
            <a:lvl3pPr marL="256004" indent="-128002">
              <a:defRPr sz="1200"/>
            </a:lvl3pPr>
            <a:lvl4pPr marL="448006" indent="-192003">
              <a:defRPr sz="1200"/>
            </a:lvl4pPr>
            <a:lvl5pPr marL="640009" indent="-192003">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1136"/>
            <a:ext cx="3328416" cy="958851"/>
          </a:xfrm>
        </p:spPr>
        <p:txBody>
          <a:bodyPr>
            <a:noAutofit/>
          </a:bodyPr>
          <a:lstStyle>
            <a:lvl1pPr marL="0" indent="0">
              <a:buNone/>
              <a:defRPr sz="1200"/>
            </a:lvl1pPr>
            <a:lvl2pPr marL="128002" indent="-128002">
              <a:buFont typeface="Arial" panose="020B0604020202020204" pitchFamily="34" charset="0"/>
              <a:buChar char="•"/>
              <a:defRPr sz="1200"/>
            </a:lvl2pPr>
            <a:lvl3pPr marL="256004" indent="-128002">
              <a:defRPr sz="1200"/>
            </a:lvl3pPr>
            <a:lvl4pPr marL="448006" indent="-192003">
              <a:defRPr sz="1200"/>
            </a:lvl4pPr>
            <a:lvl5pPr marL="640009" indent="-192003">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3" y="4981136"/>
            <a:ext cx="3328416" cy="958851"/>
          </a:xfrm>
        </p:spPr>
        <p:txBody>
          <a:bodyPr>
            <a:noAutofit/>
          </a:bodyPr>
          <a:lstStyle>
            <a:lvl1pPr marL="0" indent="0">
              <a:buNone/>
              <a:defRPr sz="1200"/>
            </a:lvl1pPr>
            <a:lvl2pPr marL="128002" indent="-128002">
              <a:buFont typeface="Arial" panose="020B0604020202020204" pitchFamily="34" charset="0"/>
              <a:buChar char="•"/>
              <a:defRPr sz="1200"/>
            </a:lvl2pPr>
            <a:lvl3pPr marL="256004" indent="-128002">
              <a:defRPr sz="1200"/>
            </a:lvl3pPr>
            <a:lvl4pPr marL="448006" indent="-192003">
              <a:defRPr sz="1200"/>
            </a:lvl4pPr>
            <a:lvl5pPr marL="640009" indent="-192003">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p:nvPr>
        </p:nvSpPr>
        <p:spPr>
          <a:xfrm>
            <a:off x="914451" y="933453"/>
            <a:ext cx="10363201" cy="406400"/>
          </a:xfrm>
        </p:spPr>
        <p:txBody>
          <a:bodyPr/>
          <a:lstStyle>
            <a:lvl1pPr marL="0" indent="0" algn="ctr">
              <a:lnSpc>
                <a:spcPct val="86000"/>
              </a:lnSpc>
              <a:spcBef>
                <a:spcPts val="0"/>
              </a:spcBef>
              <a:buNone/>
              <a:defRPr sz="1500" baseline="0"/>
            </a:lvl1pPr>
          </a:lstStyle>
          <a:p>
            <a:pPr lvl="0"/>
            <a:r>
              <a:rPr lang="ru-RU" smtClean="0"/>
              <a:t>Образец текста</a:t>
            </a:r>
          </a:p>
        </p:txBody>
      </p:sp>
    </p:spTree>
    <p:extLst>
      <p:ext uri="{BB962C8B-B14F-4D97-AF65-F5344CB8AC3E}">
        <p14:creationId xmlns:p14="http://schemas.microsoft.com/office/powerpoint/2010/main" val="2942671247"/>
      </p:ext>
    </p:extLst>
  </p:cSld>
  <p:clrMapOvr>
    <a:masterClrMapping/>
  </p:clrMapOvr>
  <p:transition spd="slow">
    <p:cover dir="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9153"/>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2BC2D1E6-B69E-491B-93FC-43A69A894A43}" type="slidenum">
              <a:rPr lang="ru-RU"/>
              <a:pPr>
                <a:defRPr/>
              </a:pPr>
              <a:t>‹#›</a:t>
            </a:fld>
            <a:endParaRPr lang="ru-RU"/>
          </a:p>
        </p:txBody>
      </p:sp>
    </p:spTree>
    <p:extLst>
      <p:ext uri="{BB962C8B-B14F-4D97-AF65-F5344CB8AC3E}">
        <p14:creationId xmlns:p14="http://schemas.microsoft.com/office/powerpoint/2010/main" val="1951022205"/>
      </p:ext>
    </p:extLst>
  </p:cSld>
  <p:clrMapOvr>
    <a:masterClrMapping/>
  </p:clrMapOvr>
  <p:transition spd="slow">
    <p:cover dir="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1352" y="1133192"/>
            <a:ext cx="11948967" cy="5599134"/>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2000" dirty="0"/>
          </a:p>
        </p:txBody>
      </p:sp>
      <p:sp>
        <p:nvSpPr>
          <p:cNvPr id="17" name="bg object 17"/>
          <p:cNvSpPr/>
          <p:nvPr/>
        </p:nvSpPr>
        <p:spPr>
          <a:xfrm>
            <a:off x="141396" y="150395"/>
            <a:ext cx="11948967" cy="907240"/>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2000" dirty="0"/>
          </a:p>
        </p:txBody>
      </p:sp>
      <p:sp>
        <p:nvSpPr>
          <p:cNvPr id="2" name="Holder 2"/>
          <p:cNvSpPr>
            <a:spLocks noGrp="1"/>
          </p:cNvSpPr>
          <p:nvPr>
            <p:ph type="title"/>
          </p:nvPr>
        </p:nvSpPr>
        <p:spPr/>
        <p:txBody>
          <a:bodyPr lIns="0" tIns="0" rIns="0" bIns="0"/>
          <a:lstStyle>
            <a:lvl1pPr>
              <a:defRPr sz="4700" b="1" i="0">
                <a:solidFill>
                  <a:srgbClr val="FEFEFE"/>
                </a:solidFill>
                <a:latin typeface="Arial"/>
                <a:cs typeface="Arial"/>
              </a:defRPr>
            </a:lvl1pPr>
          </a:lstStyle>
          <a:p>
            <a:endParaRPr/>
          </a:p>
        </p:txBody>
      </p:sp>
      <p:sp>
        <p:nvSpPr>
          <p:cNvPr id="3" name="Holder 3"/>
          <p:cNvSpPr>
            <a:spLocks noGrp="1"/>
          </p:cNvSpPr>
          <p:nvPr>
            <p:ph sz="half" idx="2"/>
          </p:nvPr>
        </p:nvSpPr>
        <p:spPr>
          <a:xfrm>
            <a:off x="524643" y="1523336"/>
            <a:ext cx="3857668" cy="384721"/>
          </a:xfrm>
          <a:prstGeom prst="rect">
            <a:avLst/>
          </a:prstGeom>
        </p:spPr>
        <p:txBody>
          <a:bodyPr wrap="square" lIns="0" tIns="0" rIns="0" bIns="0">
            <a:spAutoFit/>
          </a:bodyPr>
          <a:lstStyle>
            <a:lvl1pPr>
              <a:defRPr sz="2500" b="0" i="0">
                <a:solidFill>
                  <a:srgbClr val="FEFEFE"/>
                </a:solidFill>
                <a:latin typeface="Arial"/>
                <a:cs typeface="Arial"/>
              </a:defRPr>
            </a:lvl1pPr>
          </a:lstStyle>
          <a:p>
            <a:endParaRPr/>
          </a:p>
        </p:txBody>
      </p:sp>
      <p:sp>
        <p:nvSpPr>
          <p:cNvPr id="4" name="Holder 4"/>
          <p:cNvSpPr>
            <a:spLocks noGrp="1"/>
          </p:cNvSpPr>
          <p:nvPr>
            <p:ph sz="half" idx="3"/>
          </p:nvPr>
        </p:nvSpPr>
        <p:spPr>
          <a:xfrm>
            <a:off x="6278881" y="1577340"/>
            <a:ext cx="530352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0735107"/>
      </p:ext>
    </p:extLst>
  </p:cSld>
  <p:clrMapOvr>
    <a:masterClrMapping/>
  </p:clrMapOvr>
  <p:transition spd="slow">
    <p:cover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005BE8-17D0-4A8C-AFF1-92B5A3DA1FDA}" type="datetimeFigureOut">
              <a:rPr lang="ru-RU" smtClean="0"/>
              <a:pPr/>
              <a:t>12.10.2020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p14="http://schemas.microsoft.com/office/powerpoint/2010/main" val="166245109"/>
      </p:ext>
    </p:extLst>
  </p:cSld>
  <p:clrMapOvr>
    <a:masterClrMapping/>
  </p:clrMapOvr>
  <p:transition spd="slow">
    <p:cover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467"/>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8005BE8-17D0-4A8C-AFF1-92B5A3DA1FDA}" type="datetimeFigureOut">
              <a:rPr lang="ru-RU" smtClean="0"/>
              <a:pPr/>
              <a:t>12.10.2020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p14="http://schemas.microsoft.com/office/powerpoint/2010/main" val="680809141"/>
      </p:ext>
    </p:extLst>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8005BE8-17D0-4A8C-AFF1-92B5A3DA1FDA}" type="datetimeFigureOut">
              <a:rPr lang="ru-RU" smtClean="0"/>
              <a:pPr/>
              <a:t>12.10.2020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p14="http://schemas.microsoft.com/office/powerpoint/2010/main" val="1377024066"/>
      </p:ext>
    </p:extLst>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74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74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8005BE8-17D0-4A8C-AFF1-92B5A3DA1FDA}" type="datetimeFigureOut">
              <a:rPr lang="ru-RU" smtClean="0"/>
              <a:pPr/>
              <a:t>12.10.2020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p14="http://schemas.microsoft.com/office/powerpoint/2010/main" val="2036340316"/>
      </p:ext>
    </p:extLst>
  </p:cSld>
  <p:clrMapOvr>
    <a:masterClrMapping/>
  </p:clrMapOvr>
  <p:transition spd="slow">
    <p:cover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8005BE8-17D0-4A8C-AFF1-92B5A3DA1FDA}" type="datetimeFigureOut">
              <a:rPr lang="ru-RU" smtClean="0"/>
              <a:pPr/>
              <a:t>12.10.2020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p14="http://schemas.microsoft.com/office/powerpoint/2010/main" val="311950634"/>
      </p:ext>
    </p:extLst>
  </p:cSld>
  <p:clrMapOvr>
    <a:masterClrMapping/>
  </p:clrMapOvr>
  <p:transition spd="slow">
    <p:cover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005BE8-17D0-4A8C-AFF1-92B5A3DA1FDA}" type="datetimeFigureOut">
              <a:rPr lang="ru-RU" smtClean="0"/>
              <a:pPr/>
              <a:t>12.10.2020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p14="http://schemas.microsoft.com/office/powerpoint/2010/main" val="3150309598"/>
      </p:ext>
    </p:extLst>
  </p:cSld>
  <p:clrMapOvr>
    <a:masterClrMapping/>
  </p:clrMapOvr>
  <p:transition spd="slow">
    <p:cover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61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8005BE8-17D0-4A8C-AFF1-92B5A3DA1FDA}" type="datetimeFigureOut">
              <a:rPr lang="ru-RU" smtClean="0"/>
              <a:pPr/>
              <a:t>12.10.2020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p14="http://schemas.microsoft.com/office/powerpoint/2010/main" val="1939010234"/>
      </p:ext>
    </p:extLst>
  </p:cSld>
  <p:clrMapOvr>
    <a:masterClrMapping/>
  </p:clrMapOvr>
  <p:transition spd="slow">
    <p:cover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8005BE8-17D0-4A8C-AFF1-92B5A3DA1FDA}" type="datetimeFigureOut">
              <a:rPr lang="ru-RU" smtClean="0"/>
              <a:pPr/>
              <a:t>12.10.2020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p14="http://schemas.microsoft.com/office/powerpoint/2010/main" val="436214034"/>
      </p:ext>
    </p:extLst>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91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05BE8-17D0-4A8C-AFF1-92B5A3DA1FDA}" type="datetimeFigureOut">
              <a:rPr lang="ru-RU" smtClean="0"/>
              <a:pPr/>
              <a:t>12.10.2020</a:t>
            </a:fld>
            <a:endParaRPr lang="ru-RU"/>
          </a:p>
        </p:txBody>
      </p:sp>
      <p:sp>
        <p:nvSpPr>
          <p:cNvPr id="5" name="Нижний колонтитул 4"/>
          <p:cNvSpPr>
            <a:spLocks noGrp="1"/>
          </p:cNvSpPr>
          <p:nvPr>
            <p:ph type="ftr" sz="quarter" idx="3"/>
          </p:nvPr>
        </p:nvSpPr>
        <p:spPr>
          <a:xfrm>
            <a:off x="4165600" y="635691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91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41454-9B5A-4599-AD7F-33DC9BC46CAA}" type="slidenum">
              <a:rPr lang="ru-RU" smtClean="0"/>
              <a:pPr/>
              <a:t>‹#›</a:t>
            </a:fld>
            <a:endParaRPr lang="ru-RU"/>
          </a:p>
        </p:txBody>
      </p:sp>
    </p:spTree>
    <p:extLst>
      <p:ext uri="{BB962C8B-B14F-4D97-AF65-F5344CB8AC3E}">
        <p14:creationId xmlns:p14="http://schemas.microsoft.com/office/powerpoint/2010/main" val="148245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p:transition spd="slow">
    <p:cover dir="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forum.vgd.ru/file.php?fid=18179" TargetMode="Externa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hyperlink" Target="http://www.pivnica.net/ieNews/admin/RTE/my_documents/my_pictures/DCE_ratari.jpg" TargetMode="External"/><Relationship Id="rId7" Type="http://schemas.openxmlformats.org/officeDocument/2006/relationships/hyperlink" Target="http://sabedoriaevida.zip.net/images/AGRICU.jpg" TargetMode="External"/><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hyperlink" Target="http://www.vashsad.ua/downloads/image/7396/main3.jpg" TargetMode="Externa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ru.wikipedia.org/wiki/%D0%A4%D0%B0%D0%B9%D0%BB:Seshat.sv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2"/>
          <p:cNvSpPr>
            <a:spLocks/>
          </p:cNvSpPr>
          <p:nvPr/>
        </p:nvSpPr>
        <p:spPr bwMode="auto">
          <a:xfrm>
            <a:off x="2117" y="3700"/>
            <a:ext cx="12189883" cy="2157413"/>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p>
        </p:txBody>
      </p:sp>
      <p:sp>
        <p:nvSpPr>
          <p:cNvPr id="14" name="object 3">
            <a:extLst/>
          </p:cNvPr>
          <p:cNvSpPr txBox="1">
            <a:spLocks noGrp="1"/>
          </p:cNvSpPr>
          <p:nvPr>
            <p:ph type="title"/>
          </p:nvPr>
        </p:nvSpPr>
        <p:spPr>
          <a:xfrm>
            <a:off x="2087383" y="535625"/>
            <a:ext cx="6853767" cy="995676"/>
          </a:xfrm>
        </p:spPr>
        <p:txBody>
          <a:bodyPr wrap="square" tIns="25927">
            <a:spAutoFit/>
          </a:bodyPr>
          <a:lstStyle/>
          <a:p>
            <a:pPr marL="22545" algn="l" defTabSz="1024014" eaLnBrk="1" fontAlgn="auto" hangingPunct="1">
              <a:lnSpc>
                <a:spcPct val="100000"/>
              </a:lnSpc>
              <a:spcBef>
                <a:spcPts val="203"/>
              </a:spcBef>
              <a:spcAft>
                <a:spcPts val="0"/>
              </a:spcAft>
              <a:defRPr/>
            </a:pPr>
            <a:r>
              <a:rPr lang="ru-RU" sz="6000" b="1" spc="9" dirty="0" smtClean="0">
                <a:solidFill>
                  <a:schemeClr val="bg1"/>
                </a:solidFill>
                <a:latin typeface="Arial" panose="020B0604020202020204" pitchFamily="34" charset="0"/>
                <a:cs typeface="Arial" panose="020B0604020202020204" pitchFamily="34" charset="0"/>
              </a:rPr>
              <a:t>   ИСТОРИЯ</a:t>
            </a:r>
            <a:endParaRPr sz="6000" b="1" dirty="0">
              <a:solidFill>
                <a:schemeClr val="bg1"/>
              </a:solidFill>
              <a:latin typeface="Arial" panose="020B0604020202020204" pitchFamily="34" charset="0"/>
              <a:cs typeface="Arial" panose="020B0604020202020204" pitchFamily="34" charset="0"/>
            </a:endParaRPr>
          </a:p>
        </p:txBody>
      </p:sp>
      <p:sp>
        <p:nvSpPr>
          <p:cNvPr id="15" name="object 4">
            <a:extLst/>
          </p:cNvPr>
          <p:cNvSpPr txBox="1"/>
          <p:nvPr/>
        </p:nvSpPr>
        <p:spPr>
          <a:xfrm>
            <a:off x="1991544" y="2869942"/>
            <a:ext cx="5904656" cy="3223354"/>
          </a:xfrm>
          <a:prstGeom prst="rect">
            <a:avLst/>
          </a:prstGeom>
        </p:spPr>
        <p:txBody>
          <a:bodyPr wrap="square" lIns="0" tIns="24800" rIns="0" bIns="0">
            <a:spAutoFit/>
          </a:bodyPr>
          <a:lstStyle/>
          <a:p>
            <a:pPr marL="32690" defTabSz="1023886">
              <a:spcBef>
                <a:spcPts val="196"/>
              </a:spcBef>
              <a:defRPr/>
            </a:pPr>
            <a:r>
              <a:rPr lang="ru-RU" sz="4000" b="1" dirty="0" smtClean="0">
                <a:solidFill>
                  <a:srgbClr val="002060"/>
                </a:solidFill>
                <a:latin typeface="Arial"/>
                <a:cs typeface="Arial"/>
              </a:rPr>
              <a:t>Тема </a:t>
            </a:r>
            <a:r>
              <a:rPr lang="ru-RU" sz="4000" b="1" dirty="0" smtClean="0">
                <a:solidFill>
                  <a:srgbClr val="002060"/>
                </a:solidFill>
                <a:latin typeface="Arial"/>
                <a:cs typeface="Arial"/>
              </a:rPr>
              <a:t>урока</a:t>
            </a:r>
            <a:r>
              <a:rPr lang="ru-RU" sz="4000" b="1" dirty="0" smtClean="0">
                <a:solidFill>
                  <a:srgbClr val="002060"/>
                </a:solidFill>
                <a:latin typeface="Arial"/>
                <a:cs typeface="Arial"/>
              </a:rPr>
              <a:t>:</a:t>
            </a:r>
          </a:p>
          <a:p>
            <a:pPr marL="32690" defTabSz="1023886">
              <a:spcBef>
                <a:spcPts val="196"/>
              </a:spcBef>
              <a:defRPr/>
            </a:pPr>
            <a:r>
              <a:rPr lang="ru-RU" sz="4400" b="1" dirty="0" smtClean="0">
                <a:solidFill>
                  <a:srgbClr val="002060"/>
                </a:solidFill>
                <a:latin typeface="Arial"/>
                <a:cs typeface="Arial"/>
              </a:rPr>
              <a:t>«КУЛЬТУРА</a:t>
            </a:r>
          </a:p>
          <a:p>
            <a:pPr marL="32690" defTabSz="1023886">
              <a:spcBef>
                <a:spcPts val="196"/>
              </a:spcBef>
              <a:defRPr/>
            </a:pPr>
            <a:r>
              <a:rPr lang="ru-RU" sz="4400" b="1" dirty="0" smtClean="0">
                <a:solidFill>
                  <a:srgbClr val="002060"/>
                </a:solidFill>
                <a:latin typeface="Arial"/>
                <a:cs typeface="Arial"/>
              </a:rPr>
              <a:t>ДРЕВНЕГО</a:t>
            </a:r>
          </a:p>
          <a:p>
            <a:pPr marL="32690" defTabSz="1023886">
              <a:spcBef>
                <a:spcPts val="196"/>
              </a:spcBef>
              <a:defRPr/>
            </a:pPr>
            <a:r>
              <a:rPr lang="ru-RU" sz="4400" b="1" dirty="0" smtClean="0">
                <a:solidFill>
                  <a:srgbClr val="002060"/>
                </a:solidFill>
                <a:latin typeface="Arial"/>
                <a:cs typeface="Arial"/>
              </a:rPr>
              <a:t>ЕГИПТА</a:t>
            </a:r>
            <a:r>
              <a:rPr lang="ru-RU" sz="4400" b="1" dirty="0" smtClean="0">
                <a:solidFill>
                  <a:srgbClr val="002060"/>
                </a:solidFill>
                <a:latin typeface="Arial"/>
                <a:cs typeface="Arial"/>
              </a:rPr>
              <a:t>»</a:t>
            </a:r>
          </a:p>
          <a:p>
            <a:pPr marL="32690" defTabSz="1023886">
              <a:lnSpc>
                <a:spcPts val="3471"/>
              </a:lnSpc>
              <a:spcBef>
                <a:spcPts val="196"/>
              </a:spcBef>
              <a:defRPr/>
            </a:pPr>
            <a:r>
              <a:rPr lang="ru-RU" sz="4000" b="1" dirty="0" smtClean="0">
                <a:solidFill>
                  <a:srgbClr val="002060"/>
                </a:solidFill>
                <a:latin typeface="Arial"/>
                <a:cs typeface="Arial"/>
              </a:rPr>
              <a:t> </a:t>
            </a:r>
          </a:p>
        </p:txBody>
      </p:sp>
      <p:sp>
        <p:nvSpPr>
          <p:cNvPr id="6152" name="object 9"/>
          <p:cNvSpPr>
            <a:spLocks/>
          </p:cNvSpPr>
          <p:nvPr/>
        </p:nvSpPr>
        <p:spPr bwMode="auto">
          <a:xfrm>
            <a:off x="9941984" y="482653"/>
            <a:ext cx="1276349" cy="1276351"/>
          </a:xfrm>
          <a:custGeom>
            <a:avLst/>
            <a:gdLst>
              <a:gd name="T0" fmla="*/ 1078999 w 603885"/>
              <a:gd name="T1" fmla="*/ 0 h 603885"/>
              <a:gd name="T2" fmla="*/ 0 w 603885"/>
              <a:gd name="T3" fmla="*/ 0 h 603885"/>
              <a:gd name="T4" fmla="*/ 0 w 603885"/>
              <a:gd name="T5" fmla="*/ 1275786 h 603885"/>
              <a:gd name="T6" fmla="*/ 1078999 w 603885"/>
              <a:gd name="T7" fmla="*/ 1275786 h 603885"/>
              <a:gd name="T8" fmla="*/ 1078999 w 603885"/>
              <a:gd name="T9" fmla="*/ 0 h 6038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3885" h="603885">
                <a:moveTo>
                  <a:pt x="603605" y="0"/>
                </a:moveTo>
                <a:lnTo>
                  <a:pt x="0" y="0"/>
                </a:lnTo>
                <a:lnTo>
                  <a:pt x="0" y="603618"/>
                </a:lnTo>
                <a:lnTo>
                  <a:pt x="603605" y="603618"/>
                </a:lnTo>
                <a:lnTo>
                  <a:pt x="603605" y="0"/>
                </a:lnTo>
                <a:close/>
              </a:path>
            </a:pathLst>
          </a:custGeom>
          <a:solidFill>
            <a:srgbClr val="00A8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p>
        </p:txBody>
      </p:sp>
      <p:sp>
        <p:nvSpPr>
          <p:cNvPr id="6153" name="object 10"/>
          <p:cNvSpPr>
            <a:spLocks/>
          </p:cNvSpPr>
          <p:nvPr/>
        </p:nvSpPr>
        <p:spPr bwMode="auto">
          <a:xfrm>
            <a:off x="9941984" y="482600"/>
            <a:ext cx="1276349" cy="1276350"/>
          </a:xfrm>
          <a:custGeom>
            <a:avLst/>
            <a:gdLst>
              <a:gd name="T0" fmla="*/ 0 w 603885"/>
              <a:gd name="T1" fmla="*/ 0 h 603885"/>
              <a:gd name="T2" fmla="*/ 956818 w 603885"/>
              <a:gd name="T3" fmla="*/ 0 h 603885"/>
              <a:gd name="T4" fmla="*/ 956818 w 603885"/>
              <a:gd name="T5" fmla="*/ 1275786 h 603885"/>
              <a:gd name="T6" fmla="*/ 0 w 603885"/>
              <a:gd name="T7" fmla="*/ 1275786 h 603885"/>
              <a:gd name="T8" fmla="*/ 0 w 603885"/>
              <a:gd name="T9" fmla="*/ 0 h 6038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3885" h="603885">
                <a:moveTo>
                  <a:pt x="0" y="0"/>
                </a:moveTo>
                <a:lnTo>
                  <a:pt x="603605" y="0"/>
                </a:lnTo>
                <a:lnTo>
                  <a:pt x="603605" y="603618"/>
                </a:lnTo>
                <a:lnTo>
                  <a:pt x="0" y="603618"/>
                </a:lnTo>
                <a:lnTo>
                  <a:pt x="0" y="0"/>
                </a:lnTo>
                <a:close/>
              </a:path>
            </a:pathLst>
          </a:custGeom>
          <a:noFill/>
          <a:ln w="30481">
            <a:solidFill>
              <a:srgbClr val="FEFEF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p>
        </p:txBody>
      </p:sp>
      <p:sp>
        <p:nvSpPr>
          <p:cNvPr id="22" name="object 12">
            <a:extLst/>
          </p:cNvPr>
          <p:cNvSpPr txBox="1"/>
          <p:nvPr/>
        </p:nvSpPr>
        <p:spPr>
          <a:xfrm>
            <a:off x="10416480" y="548688"/>
            <a:ext cx="361587" cy="705567"/>
          </a:xfrm>
          <a:prstGeom prst="rect">
            <a:avLst/>
          </a:prstGeom>
        </p:spPr>
        <p:txBody>
          <a:bodyPr wrap="square" lIns="0" tIns="28183" rIns="0" bIns="0">
            <a:spAutoFit/>
          </a:bodyPr>
          <a:lstStyle/>
          <a:p>
            <a:pPr algn="l" defTabSz="1023886" eaLnBrk="1" fontAlgn="auto" hangingPunct="1">
              <a:spcBef>
                <a:spcPts val="222"/>
              </a:spcBef>
              <a:spcAft>
                <a:spcPts val="0"/>
              </a:spcAft>
              <a:defRPr/>
            </a:pPr>
            <a:r>
              <a:rPr lang="ru-RU" sz="4400" b="1" spc="18" dirty="0" smtClean="0">
                <a:solidFill>
                  <a:srgbClr val="FEFEFE"/>
                </a:solidFill>
                <a:latin typeface="Arial"/>
                <a:cs typeface="Arial"/>
              </a:rPr>
              <a:t>6</a:t>
            </a:r>
            <a:endParaRPr sz="4400" dirty="0">
              <a:solidFill>
                <a:srgbClr val="57565A"/>
              </a:solidFill>
              <a:latin typeface="Arial"/>
              <a:cs typeface="Arial"/>
            </a:endParaRPr>
          </a:p>
        </p:txBody>
      </p:sp>
      <p:sp>
        <p:nvSpPr>
          <p:cNvPr id="23" name="object 13">
            <a:extLst/>
          </p:cNvPr>
          <p:cNvSpPr txBox="1"/>
          <p:nvPr/>
        </p:nvSpPr>
        <p:spPr>
          <a:xfrm>
            <a:off x="9941984" y="1196752"/>
            <a:ext cx="1276349" cy="452516"/>
          </a:xfrm>
          <a:prstGeom prst="rect">
            <a:avLst/>
          </a:prstGeom>
        </p:spPr>
        <p:txBody>
          <a:bodyPr wrap="square" lIns="0" tIns="21420" rIns="0" bIns="0">
            <a:spAutoFit/>
          </a:bodyPr>
          <a:lstStyle/>
          <a:p>
            <a:pPr algn="ctr" defTabSz="1023886" eaLnBrk="1" fontAlgn="auto" hangingPunct="1">
              <a:spcBef>
                <a:spcPts val="169"/>
              </a:spcBef>
              <a:spcAft>
                <a:spcPts val="0"/>
              </a:spcAft>
              <a:defRPr/>
            </a:pPr>
            <a:r>
              <a:rPr lang="ru-RU" sz="2800" b="1" spc="-9" dirty="0">
                <a:solidFill>
                  <a:srgbClr val="FEFEFE"/>
                </a:solidFill>
                <a:latin typeface="Arial"/>
                <a:cs typeface="Arial"/>
              </a:rPr>
              <a:t>класс</a:t>
            </a:r>
            <a:endParaRPr sz="2800" b="1" dirty="0">
              <a:solidFill>
                <a:srgbClr val="57565A"/>
              </a:solidFill>
              <a:latin typeface="Arial"/>
              <a:cs typeface="Arial"/>
            </a:endParaRPr>
          </a:p>
        </p:txBody>
      </p:sp>
      <p:sp>
        <p:nvSpPr>
          <p:cNvPr id="9" name="object 13">
            <a:extLst>
              <a:ext uri="{FF2B5EF4-FFF2-40B4-BE49-F238E27FC236}">
                <a16:creationId xmlns:a16="http://schemas.microsoft.com/office/drawing/2014/main" xmlns="" id="{FBDC4668-53F8-453D-BAE8-6EC39154C51F}"/>
              </a:ext>
            </a:extLst>
          </p:cNvPr>
          <p:cNvSpPr/>
          <p:nvPr/>
        </p:nvSpPr>
        <p:spPr>
          <a:xfrm>
            <a:off x="694721" y="550691"/>
            <a:ext cx="775611" cy="967714"/>
          </a:xfrm>
          <a:custGeom>
            <a:avLst/>
            <a:gdLst/>
            <a:ahLst/>
            <a:cxnLst/>
            <a:rect l="l" t="t" r="r" b="b"/>
            <a:pathLst>
              <a:path w="366395" h="457200">
                <a:moveTo>
                  <a:pt x="312120" y="352529"/>
                </a:moveTo>
                <a:lnTo>
                  <a:pt x="54277" y="352529"/>
                </a:lnTo>
                <a:lnTo>
                  <a:pt x="50478" y="354811"/>
                </a:lnTo>
                <a:lnTo>
                  <a:pt x="30485" y="400232"/>
                </a:lnTo>
                <a:lnTo>
                  <a:pt x="18556" y="402934"/>
                </a:lnTo>
                <a:lnTo>
                  <a:pt x="8873" y="409123"/>
                </a:lnTo>
                <a:lnTo>
                  <a:pt x="2374" y="417978"/>
                </a:lnTo>
                <a:lnTo>
                  <a:pt x="0" y="428677"/>
                </a:lnTo>
                <a:lnTo>
                  <a:pt x="2556" y="439759"/>
                </a:lnTo>
                <a:lnTo>
                  <a:pt x="9524" y="448820"/>
                </a:lnTo>
                <a:lnTo>
                  <a:pt x="19851" y="454934"/>
                </a:lnTo>
                <a:lnTo>
                  <a:pt x="32486" y="457178"/>
                </a:lnTo>
                <a:lnTo>
                  <a:pt x="333910" y="457178"/>
                </a:lnTo>
                <a:lnTo>
                  <a:pt x="346543" y="454934"/>
                </a:lnTo>
                <a:lnTo>
                  <a:pt x="356869" y="448820"/>
                </a:lnTo>
                <a:lnTo>
                  <a:pt x="363837" y="439759"/>
                </a:lnTo>
                <a:lnTo>
                  <a:pt x="363968" y="439192"/>
                </a:lnTo>
                <a:lnTo>
                  <a:pt x="25866" y="439192"/>
                </a:lnTo>
                <a:lnTo>
                  <a:pt x="20480" y="434472"/>
                </a:lnTo>
                <a:lnTo>
                  <a:pt x="20480" y="422876"/>
                </a:lnTo>
                <a:lnTo>
                  <a:pt x="25866" y="418161"/>
                </a:lnTo>
                <a:lnTo>
                  <a:pt x="364058" y="418161"/>
                </a:lnTo>
                <a:lnTo>
                  <a:pt x="364018" y="417978"/>
                </a:lnTo>
                <a:lnTo>
                  <a:pt x="357518" y="409123"/>
                </a:lnTo>
                <a:lnTo>
                  <a:pt x="347834" y="402934"/>
                </a:lnTo>
                <a:lnTo>
                  <a:pt x="335904" y="400232"/>
                </a:lnTo>
                <a:lnTo>
                  <a:pt x="52470" y="400175"/>
                </a:lnTo>
                <a:lnTo>
                  <a:pt x="65526" y="370514"/>
                </a:lnTo>
                <a:lnTo>
                  <a:pt x="322825" y="370514"/>
                </a:lnTo>
                <a:lnTo>
                  <a:pt x="315913" y="354811"/>
                </a:lnTo>
                <a:lnTo>
                  <a:pt x="312120" y="352529"/>
                </a:lnTo>
                <a:close/>
              </a:path>
              <a:path w="366395" h="457200">
                <a:moveTo>
                  <a:pt x="364058" y="418161"/>
                </a:moveTo>
                <a:lnTo>
                  <a:pt x="340523" y="418161"/>
                </a:lnTo>
                <a:lnTo>
                  <a:pt x="345913" y="422876"/>
                </a:lnTo>
                <a:lnTo>
                  <a:pt x="345913" y="434472"/>
                </a:lnTo>
                <a:lnTo>
                  <a:pt x="340523" y="439192"/>
                </a:lnTo>
                <a:lnTo>
                  <a:pt x="363968" y="439192"/>
                </a:lnTo>
                <a:lnTo>
                  <a:pt x="366393" y="428677"/>
                </a:lnTo>
                <a:lnTo>
                  <a:pt x="364058" y="418161"/>
                </a:lnTo>
                <a:close/>
              </a:path>
              <a:path w="366395" h="457200">
                <a:moveTo>
                  <a:pt x="322825" y="370514"/>
                </a:moveTo>
                <a:lnTo>
                  <a:pt x="300866" y="370514"/>
                </a:lnTo>
                <a:lnTo>
                  <a:pt x="313923" y="400175"/>
                </a:lnTo>
                <a:lnTo>
                  <a:pt x="335879" y="400175"/>
                </a:lnTo>
                <a:lnTo>
                  <a:pt x="322825" y="370514"/>
                </a:lnTo>
                <a:close/>
              </a:path>
              <a:path w="366395" h="457200">
                <a:moveTo>
                  <a:pt x="79060" y="55737"/>
                </a:moveTo>
                <a:lnTo>
                  <a:pt x="58578" y="55737"/>
                </a:lnTo>
                <a:lnTo>
                  <a:pt x="58578" y="86197"/>
                </a:lnTo>
                <a:lnTo>
                  <a:pt x="35981" y="92473"/>
                </a:lnTo>
                <a:lnTo>
                  <a:pt x="19300" y="104158"/>
                </a:lnTo>
                <a:lnTo>
                  <a:pt x="8766" y="119416"/>
                </a:lnTo>
                <a:lnTo>
                  <a:pt x="4803" y="135611"/>
                </a:lnTo>
                <a:lnTo>
                  <a:pt x="4711" y="137166"/>
                </a:lnTo>
                <a:lnTo>
                  <a:pt x="6871" y="152836"/>
                </a:lnTo>
                <a:lnTo>
                  <a:pt x="54251" y="185633"/>
                </a:lnTo>
                <a:lnTo>
                  <a:pt x="59663" y="185856"/>
                </a:lnTo>
                <a:lnTo>
                  <a:pt x="59663" y="352529"/>
                </a:lnTo>
                <a:lnTo>
                  <a:pt x="80143" y="352529"/>
                </a:lnTo>
                <a:lnTo>
                  <a:pt x="80153" y="182523"/>
                </a:lnTo>
                <a:lnTo>
                  <a:pt x="85780" y="180503"/>
                </a:lnTo>
                <a:lnTo>
                  <a:pt x="90788" y="177605"/>
                </a:lnTo>
                <a:lnTo>
                  <a:pt x="99759" y="169423"/>
                </a:lnTo>
                <a:lnTo>
                  <a:pt x="100414" y="168526"/>
                </a:lnTo>
                <a:lnTo>
                  <a:pt x="65901" y="168522"/>
                </a:lnTo>
                <a:lnTo>
                  <a:pt x="56122" y="167723"/>
                </a:lnTo>
                <a:lnTo>
                  <a:pt x="25145" y="137868"/>
                </a:lnTo>
                <a:lnTo>
                  <a:pt x="25082" y="137166"/>
                </a:lnTo>
                <a:lnTo>
                  <a:pt x="28124" y="125432"/>
                </a:lnTo>
                <a:lnTo>
                  <a:pt x="28240" y="125092"/>
                </a:lnTo>
                <a:lnTo>
                  <a:pt x="36433" y="114351"/>
                </a:lnTo>
                <a:lnTo>
                  <a:pt x="49922" y="106582"/>
                </a:lnTo>
                <a:lnTo>
                  <a:pt x="68813" y="103586"/>
                </a:lnTo>
                <a:lnTo>
                  <a:pt x="142642" y="103586"/>
                </a:lnTo>
                <a:lnTo>
                  <a:pt x="147226" y="99561"/>
                </a:lnTo>
                <a:lnTo>
                  <a:pt x="147226" y="89628"/>
                </a:lnTo>
                <a:lnTo>
                  <a:pt x="142642" y="85604"/>
                </a:lnTo>
                <a:lnTo>
                  <a:pt x="79060" y="85604"/>
                </a:lnTo>
                <a:lnTo>
                  <a:pt x="79060" y="55737"/>
                </a:lnTo>
                <a:close/>
              </a:path>
              <a:path w="366395" h="457200">
                <a:moveTo>
                  <a:pt x="279956" y="151210"/>
                </a:moveTo>
                <a:lnTo>
                  <a:pt x="260405" y="151210"/>
                </a:lnTo>
                <a:lnTo>
                  <a:pt x="261327" y="162154"/>
                </a:lnTo>
                <a:lnTo>
                  <a:pt x="266647" y="169433"/>
                </a:lnTo>
                <a:lnTo>
                  <a:pt x="275623" y="177609"/>
                </a:lnTo>
                <a:lnTo>
                  <a:pt x="280623" y="180503"/>
                </a:lnTo>
                <a:lnTo>
                  <a:pt x="286250" y="182523"/>
                </a:lnTo>
                <a:lnTo>
                  <a:pt x="286250" y="352529"/>
                </a:lnTo>
                <a:lnTo>
                  <a:pt x="306734" y="352529"/>
                </a:lnTo>
                <a:lnTo>
                  <a:pt x="306734" y="185860"/>
                </a:lnTo>
                <a:lnTo>
                  <a:pt x="308599" y="185853"/>
                </a:lnTo>
                <a:lnTo>
                  <a:pt x="310309" y="185780"/>
                </a:lnTo>
                <a:lnTo>
                  <a:pt x="312126" y="185633"/>
                </a:lnTo>
                <a:lnTo>
                  <a:pt x="335125" y="179759"/>
                </a:lnTo>
                <a:lnTo>
                  <a:pt x="350139" y="168522"/>
                </a:lnTo>
                <a:lnTo>
                  <a:pt x="300462" y="168522"/>
                </a:lnTo>
                <a:lnTo>
                  <a:pt x="291506" y="166164"/>
                </a:lnTo>
                <a:lnTo>
                  <a:pt x="281692" y="157222"/>
                </a:lnTo>
                <a:lnTo>
                  <a:pt x="279956" y="151210"/>
                </a:lnTo>
                <a:close/>
              </a:path>
              <a:path w="366395" h="457200">
                <a:moveTo>
                  <a:pt x="287356" y="135611"/>
                </a:moveTo>
                <a:lnTo>
                  <a:pt x="77231" y="135611"/>
                </a:lnTo>
                <a:lnTo>
                  <a:pt x="84038" y="137425"/>
                </a:lnTo>
                <a:lnTo>
                  <a:pt x="85359" y="143920"/>
                </a:lnTo>
                <a:lnTo>
                  <a:pt x="86235" y="150501"/>
                </a:lnTo>
                <a:lnTo>
                  <a:pt x="86304" y="151620"/>
                </a:lnTo>
                <a:lnTo>
                  <a:pt x="84599" y="157319"/>
                </a:lnTo>
                <a:lnTo>
                  <a:pt x="74902" y="166164"/>
                </a:lnTo>
                <a:lnTo>
                  <a:pt x="65948" y="168526"/>
                </a:lnTo>
                <a:lnTo>
                  <a:pt x="100417" y="168522"/>
                </a:lnTo>
                <a:lnTo>
                  <a:pt x="105073" y="162143"/>
                </a:lnTo>
                <a:lnTo>
                  <a:pt x="105984" y="151210"/>
                </a:lnTo>
                <a:lnTo>
                  <a:pt x="279956" y="151210"/>
                </a:lnTo>
                <a:lnTo>
                  <a:pt x="280036" y="150501"/>
                </a:lnTo>
                <a:lnTo>
                  <a:pt x="281076" y="143502"/>
                </a:lnTo>
                <a:lnTo>
                  <a:pt x="281256" y="139701"/>
                </a:lnTo>
                <a:lnTo>
                  <a:pt x="282682" y="137868"/>
                </a:lnTo>
                <a:lnTo>
                  <a:pt x="287356" y="135611"/>
                </a:lnTo>
                <a:close/>
              </a:path>
              <a:path w="366395" h="457200">
                <a:moveTo>
                  <a:pt x="307814" y="55737"/>
                </a:moveTo>
                <a:lnTo>
                  <a:pt x="287333" y="55737"/>
                </a:lnTo>
                <a:lnTo>
                  <a:pt x="287333" y="85604"/>
                </a:lnTo>
                <a:lnTo>
                  <a:pt x="223768" y="85604"/>
                </a:lnTo>
                <a:lnTo>
                  <a:pt x="219182" y="89628"/>
                </a:lnTo>
                <a:lnTo>
                  <a:pt x="219182" y="99561"/>
                </a:lnTo>
                <a:lnTo>
                  <a:pt x="223765" y="103586"/>
                </a:lnTo>
                <a:lnTo>
                  <a:pt x="297564" y="103586"/>
                </a:lnTo>
                <a:lnTo>
                  <a:pt x="316453" y="106559"/>
                </a:lnTo>
                <a:lnTo>
                  <a:pt x="329943" y="114312"/>
                </a:lnTo>
                <a:lnTo>
                  <a:pt x="338179" y="125092"/>
                </a:lnTo>
                <a:lnTo>
                  <a:pt x="341123" y="136410"/>
                </a:lnTo>
                <a:lnTo>
                  <a:pt x="341235" y="137868"/>
                </a:lnTo>
                <a:lnTo>
                  <a:pt x="340203" y="146476"/>
                </a:lnTo>
                <a:lnTo>
                  <a:pt x="300462" y="168522"/>
                </a:lnTo>
                <a:lnTo>
                  <a:pt x="350139" y="168522"/>
                </a:lnTo>
                <a:lnTo>
                  <a:pt x="350786" y="168038"/>
                </a:lnTo>
                <a:lnTo>
                  <a:pt x="359531" y="152790"/>
                </a:lnTo>
                <a:lnTo>
                  <a:pt x="361782" y="136338"/>
                </a:lnTo>
                <a:lnTo>
                  <a:pt x="357613" y="119353"/>
                </a:lnTo>
                <a:lnTo>
                  <a:pt x="347074" y="104110"/>
                </a:lnTo>
                <a:lnTo>
                  <a:pt x="330398" y="92443"/>
                </a:lnTo>
                <a:lnTo>
                  <a:pt x="307851" y="86197"/>
                </a:lnTo>
                <a:lnTo>
                  <a:pt x="307814" y="55737"/>
                </a:lnTo>
                <a:close/>
              </a:path>
              <a:path w="366395" h="457200">
                <a:moveTo>
                  <a:pt x="319022" y="134556"/>
                </a:moveTo>
                <a:lnTo>
                  <a:pt x="294250" y="134556"/>
                </a:lnTo>
                <a:lnTo>
                  <a:pt x="300042" y="137774"/>
                </a:lnTo>
                <a:lnTo>
                  <a:pt x="299368" y="147354"/>
                </a:lnTo>
                <a:lnTo>
                  <a:pt x="303663" y="151620"/>
                </a:lnTo>
                <a:lnTo>
                  <a:pt x="309736" y="151944"/>
                </a:lnTo>
                <a:lnTo>
                  <a:pt x="315313" y="151944"/>
                </a:lnTo>
                <a:lnTo>
                  <a:pt x="319827" y="148272"/>
                </a:lnTo>
                <a:lnTo>
                  <a:pt x="320130" y="143920"/>
                </a:lnTo>
                <a:lnTo>
                  <a:pt x="320037" y="141508"/>
                </a:lnTo>
                <a:lnTo>
                  <a:pt x="319810" y="137774"/>
                </a:lnTo>
                <a:lnTo>
                  <a:pt x="319685" y="136410"/>
                </a:lnTo>
                <a:lnTo>
                  <a:pt x="319022" y="134556"/>
                </a:lnTo>
                <a:close/>
              </a:path>
              <a:path w="366395" h="457200">
                <a:moveTo>
                  <a:pt x="71172" y="118022"/>
                </a:moveTo>
                <a:lnTo>
                  <a:pt x="61050" y="120387"/>
                </a:lnTo>
                <a:lnTo>
                  <a:pt x="53144" y="125432"/>
                </a:lnTo>
                <a:lnTo>
                  <a:pt x="47999" y="132645"/>
                </a:lnTo>
                <a:lnTo>
                  <a:pt x="46163" y="141508"/>
                </a:lnTo>
                <a:lnTo>
                  <a:pt x="46163" y="146476"/>
                </a:lnTo>
                <a:lnTo>
                  <a:pt x="50745" y="150501"/>
                </a:lnTo>
                <a:lnTo>
                  <a:pt x="62057" y="150501"/>
                </a:lnTo>
                <a:lnTo>
                  <a:pt x="66647" y="146476"/>
                </a:lnTo>
                <a:lnTo>
                  <a:pt x="66647" y="136424"/>
                </a:lnTo>
                <a:lnTo>
                  <a:pt x="77231" y="135611"/>
                </a:lnTo>
                <a:lnTo>
                  <a:pt x="287356" y="135611"/>
                </a:lnTo>
                <a:lnTo>
                  <a:pt x="289213" y="134715"/>
                </a:lnTo>
                <a:lnTo>
                  <a:pt x="294250" y="134556"/>
                </a:lnTo>
                <a:lnTo>
                  <a:pt x="319022" y="134556"/>
                </a:lnTo>
                <a:lnTo>
                  <a:pt x="318545" y="133224"/>
                </a:lnTo>
                <a:lnTo>
                  <a:pt x="102758" y="133224"/>
                </a:lnTo>
                <a:lnTo>
                  <a:pt x="96891" y="126064"/>
                </a:lnTo>
                <a:lnTo>
                  <a:pt x="89087" y="121143"/>
                </a:lnTo>
                <a:lnTo>
                  <a:pt x="80222" y="118462"/>
                </a:lnTo>
                <a:lnTo>
                  <a:pt x="71172" y="118022"/>
                </a:lnTo>
                <a:close/>
              </a:path>
              <a:path w="366395" h="457200">
                <a:moveTo>
                  <a:pt x="292265" y="117100"/>
                </a:moveTo>
                <a:lnTo>
                  <a:pt x="262630" y="133224"/>
                </a:lnTo>
                <a:lnTo>
                  <a:pt x="318545" y="133224"/>
                </a:lnTo>
                <a:lnTo>
                  <a:pt x="292265" y="117100"/>
                </a:lnTo>
                <a:close/>
              </a:path>
              <a:path w="366395" h="457200">
                <a:moveTo>
                  <a:pt x="333695" y="0"/>
                </a:moveTo>
                <a:lnTo>
                  <a:pt x="32698" y="0"/>
                </a:lnTo>
                <a:lnTo>
                  <a:pt x="20347" y="2193"/>
                </a:lnTo>
                <a:lnTo>
                  <a:pt x="10249" y="8171"/>
                </a:lnTo>
                <a:lnTo>
                  <a:pt x="3436" y="17031"/>
                </a:lnTo>
                <a:lnTo>
                  <a:pt x="935" y="27870"/>
                </a:lnTo>
                <a:lnTo>
                  <a:pt x="3436" y="38708"/>
                </a:lnTo>
                <a:lnTo>
                  <a:pt x="10249" y="47567"/>
                </a:lnTo>
                <a:lnTo>
                  <a:pt x="20347" y="53544"/>
                </a:lnTo>
                <a:lnTo>
                  <a:pt x="32698" y="55737"/>
                </a:lnTo>
                <a:lnTo>
                  <a:pt x="333695" y="55737"/>
                </a:lnTo>
                <a:lnTo>
                  <a:pt x="346046" y="53544"/>
                </a:lnTo>
                <a:lnTo>
                  <a:pt x="356145" y="47567"/>
                </a:lnTo>
                <a:lnTo>
                  <a:pt x="362960" y="38708"/>
                </a:lnTo>
                <a:lnTo>
                  <a:pt x="363180" y="37755"/>
                </a:lnTo>
                <a:lnTo>
                  <a:pt x="26478" y="37755"/>
                </a:lnTo>
                <a:lnTo>
                  <a:pt x="21416" y="33317"/>
                </a:lnTo>
                <a:lnTo>
                  <a:pt x="21416" y="22420"/>
                </a:lnTo>
                <a:lnTo>
                  <a:pt x="26478" y="17984"/>
                </a:lnTo>
                <a:lnTo>
                  <a:pt x="363180" y="17984"/>
                </a:lnTo>
                <a:lnTo>
                  <a:pt x="362960" y="17031"/>
                </a:lnTo>
                <a:lnTo>
                  <a:pt x="356145" y="8171"/>
                </a:lnTo>
                <a:lnTo>
                  <a:pt x="346046" y="2193"/>
                </a:lnTo>
                <a:lnTo>
                  <a:pt x="333695" y="0"/>
                </a:lnTo>
                <a:close/>
              </a:path>
              <a:path w="366395" h="457200">
                <a:moveTo>
                  <a:pt x="363180" y="17984"/>
                </a:moveTo>
                <a:lnTo>
                  <a:pt x="339915" y="17984"/>
                </a:lnTo>
                <a:lnTo>
                  <a:pt x="344973" y="22420"/>
                </a:lnTo>
                <a:lnTo>
                  <a:pt x="344973" y="33317"/>
                </a:lnTo>
                <a:lnTo>
                  <a:pt x="339915" y="37755"/>
                </a:lnTo>
                <a:lnTo>
                  <a:pt x="363180" y="37755"/>
                </a:lnTo>
                <a:lnTo>
                  <a:pt x="365461" y="27870"/>
                </a:lnTo>
                <a:lnTo>
                  <a:pt x="363180" y="17984"/>
                </a:lnTo>
                <a:close/>
              </a:path>
            </a:pathLst>
          </a:custGeom>
          <a:solidFill>
            <a:srgbClr val="00AEEF"/>
          </a:solidFill>
        </p:spPr>
        <p:txBody>
          <a:bodyPr wrap="square" lIns="0" tIns="0" rIns="0" bIns="0" rtlCol="0"/>
          <a:lstStyle/>
          <a:p>
            <a:pPr defTabSz="1625803"/>
            <a:endParaRPr sz="3200" dirty="0">
              <a:solidFill>
                <a:prstClr val="black"/>
              </a:solidFill>
              <a:latin typeface="Calibri"/>
            </a:endParaRPr>
          </a:p>
        </p:txBody>
      </p:sp>
      <p:sp>
        <p:nvSpPr>
          <p:cNvPr id="10" name="object 5">
            <a:extLst>
              <a:ext uri="{FF2B5EF4-FFF2-40B4-BE49-F238E27FC236}">
                <a16:creationId xmlns:a16="http://schemas.microsoft.com/office/drawing/2014/main" xmlns="" id="{A8BAE388-D6D2-40E9-8208-E39C1E0E7029}"/>
              </a:ext>
            </a:extLst>
          </p:cNvPr>
          <p:cNvSpPr/>
          <p:nvPr/>
        </p:nvSpPr>
        <p:spPr>
          <a:xfrm>
            <a:off x="694721" y="3060697"/>
            <a:ext cx="768629" cy="2448272"/>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000" dirty="0"/>
          </a:p>
        </p:txBody>
      </p:sp>
      <p:pic>
        <p:nvPicPr>
          <p:cNvPr id="13" name="Picture 3" descr="C:\Users\Таня\Downloads\ццц.png"/>
          <p:cNvPicPr>
            <a:picLocks noChangeAspect="1" noChangeArrowheads="1"/>
          </p:cNvPicPr>
          <p:nvPr/>
        </p:nvPicPr>
        <p:blipFill>
          <a:blip r:embed="rId2" cstate="print"/>
          <a:srcRect r="32602" b="29796"/>
          <a:stretch>
            <a:fillRect/>
          </a:stretch>
        </p:blipFill>
        <p:spPr bwMode="auto">
          <a:xfrm>
            <a:off x="6096000" y="2564904"/>
            <a:ext cx="5256584" cy="3439858"/>
          </a:xfrm>
          <a:prstGeom prst="rect">
            <a:avLst/>
          </a:prstGeom>
          <a:noFill/>
          <a:ln w="9525">
            <a:noFill/>
            <a:miter lim="800000"/>
            <a:headEnd/>
            <a:tailEnd/>
          </a:ln>
        </p:spPr>
      </p:pic>
    </p:spTree>
    <p:extLst>
      <p:ext uri="{BB962C8B-B14F-4D97-AF65-F5344CB8AC3E}">
        <p14:creationId xmlns:p14="http://schemas.microsoft.com/office/powerpoint/2010/main" val="2823452628"/>
      </p:ext>
    </p:extLst>
  </p:cSld>
  <p:clrMapOvr>
    <a:masterClrMapping/>
  </p:clrMapOvr>
  <p:transition spd="slow">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551384" y="908731"/>
            <a:ext cx="11089232" cy="310854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2800" b="1" dirty="0" smtClean="0">
                <a:latin typeface="Arial" pitchFamily="34" charset="0"/>
                <a:cs typeface="Arial" pitchFamily="34" charset="0"/>
              </a:rPr>
              <a:t>"Вставай на свое место! Книги уже лежат перед твоими товарищами. Читай прилежно книгу. Люби писание и ненавидь пляски. Целый день пиши твоими пальцами и читай ночью. Не проводи дня праздно, иначе горе твоему телу. Спрашивай совета того, кто знает больше тебя". «Уши ученика находятся на спине, ибо когда его бьют, он лучше слышит</a:t>
            </a:r>
            <a:r>
              <a:rPr lang="ru-RU" sz="2800" b="1" dirty="0" smtClean="0">
                <a:latin typeface="Arial" pitchFamily="34" charset="0"/>
                <a:cs typeface="Arial" pitchFamily="34" charset="0"/>
              </a:rPr>
              <a:t>».</a:t>
            </a:r>
            <a:endParaRPr lang="ru-RU" sz="2800" b="1" dirty="0">
              <a:latin typeface="Arial" pitchFamily="34" charset="0"/>
              <a:cs typeface="Arial" pitchFamily="34" charset="0"/>
            </a:endParaRPr>
          </a:p>
        </p:txBody>
      </p:sp>
      <p:pic>
        <p:nvPicPr>
          <p:cNvPr id="5" name="Picture 3" descr="C:\Documents and Settings\Администратор\Рабочий стол\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424" y="4149080"/>
            <a:ext cx="5544616" cy="23257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Users\Админ\Desktop\egyptian-scribes-granger.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3752" r="3034"/>
          <a:stretch/>
        </p:blipFill>
        <p:spPr bwMode="auto">
          <a:xfrm>
            <a:off x="6888088" y="4221110"/>
            <a:ext cx="4752528" cy="2259547"/>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ОБУЧЕНИЕ ПИСЬМУ</a:t>
            </a:r>
            <a:endParaRPr lang="ru-RU" sz="48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Прямоугольник 10"/>
          <p:cNvSpPr>
            <a:spLocks noChangeArrowheads="1"/>
          </p:cNvSpPr>
          <p:nvPr/>
        </p:nvSpPr>
        <p:spPr bwMode="auto">
          <a:xfrm>
            <a:off x="119337" y="4797152"/>
            <a:ext cx="11723331" cy="147732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r>
              <a:rPr lang="ru-RU" altLang="ru-RU" sz="3000" b="1" dirty="0" smtClean="0">
                <a:latin typeface="Arial" pitchFamily="34" charset="0"/>
                <a:cs typeface="Arial" pitchFamily="34" charset="0"/>
              </a:rPr>
              <a:t>Девизом египетской школы  были слова, записанные в одном из древних папирусов:</a:t>
            </a:r>
          </a:p>
          <a:p>
            <a:pPr algn="ctr" eaLnBrk="1" hangingPunct="1">
              <a:defRPr/>
            </a:pPr>
            <a:r>
              <a:rPr lang="ru-RU" altLang="ru-RU" sz="3000" b="1" i="1" dirty="0" smtClean="0">
                <a:solidFill>
                  <a:srgbClr val="0070C0"/>
                </a:solidFill>
                <a:latin typeface="Arial" pitchFamily="34" charset="0"/>
                <a:cs typeface="Arial" pitchFamily="34" charset="0"/>
              </a:rPr>
              <a:t>«Уши мальчика находятся на его спине</a:t>
            </a:r>
            <a:r>
              <a:rPr lang="ru-RU" altLang="ru-RU" sz="3000" b="1" i="1" dirty="0" smtClean="0">
                <a:solidFill>
                  <a:srgbClr val="0070C0"/>
                </a:solidFill>
                <a:latin typeface="Arial" pitchFamily="34" charset="0"/>
                <a:cs typeface="Arial" pitchFamily="34" charset="0"/>
              </a:rPr>
              <a:t>».</a:t>
            </a:r>
            <a:endParaRPr lang="ru-RU" altLang="ru-RU" sz="3000" b="1" i="1" dirty="0" smtClean="0">
              <a:solidFill>
                <a:srgbClr val="0070C0"/>
              </a:solidFill>
              <a:latin typeface="Arial" pitchFamily="34" charset="0"/>
              <a:cs typeface="Arial" pitchFamily="34" charset="0"/>
            </a:endParaRPr>
          </a:p>
        </p:txBody>
      </p:sp>
      <p:pic>
        <p:nvPicPr>
          <p:cNvPr id="17412" name="Picture 2"/>
          <p:cNvPicPr>
            <a:picLocks noChangeAspect="1" noChangeArrowheads="1"/>
          </p:cNvPicPr>
          <p:nvPr/>
        </p:nvPicPr>
        <p:blipFill>
          <a:blip r:embed="rId3" cstate="print"/>
          <a:srcRect/>
          <a:stretch>
            <a:fillRect/>
          </a:stretch>
        </p:blipFill>
        <p:spPr bwMode="auto">
          <a:xfrm>
            <a:off x="5015880" y="980728"/>
            <a:ext cx="6912768" cy="3456384"/>
          </a:xfrm>
          <a:prstGeom prst="rect">
            <a:avLst/>
          </a:prstGeom>
          <a:noFill/>
          <a:ln w="9525">
            <a:solidFill>
              <a:srgbClr val="000000"/>
            </a:solidFill>
            <a:miter lim="800000"/>
            <a:headEnd/>
            <a:tailEnd/>
          </a:ln>
        </p:spPr>
      </p:pic>
      <p:sp>
        <p:nvSpPr>
          <p:cNvPr id="17413" name="TextBox 9"/>
          <p:cNvSpPr txBox="1">
            <a:spLocks noChangeArrowheads="1"/>
          </p:cNvSpPr>
          <p:nvPr/>
        </p:nvSpPr>
        <p:spPr bwMode="auto">
          <a:xfrm>
            <a:off x="263352" y="836715"/>
            <a:ext cx="4165600" cy="37856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r>
              <a:rPr lang="ru-RU" altLang="ru-RU" sz="3000" b="1" dirty="0">
                <a:latin typeface="Arial" pitchFamily="34" charset="0"/>
                <a:cs typeface="Arial" pitchFamily="34" charset="0"/>
              </a:rPr>
              <a:t>Сначала ученики писали на черепках битой посуды. И только старшим ученикам, кто уже хорошо владел искусством письма доверяли папирус.</a:t>
            </a:r>
          </a:p>
        </p:txBody>
      </p:sp>
      <p:sp>
        <p:nvSpPr>
          <p:cNvPr id="6"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ОБУЧЕНИЕ ПИСЬМУ</a:t>
            </a:r>
            <a:endParaRPr lang="ru-RU" sz="48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479376" y="1124744"/>
            <a:ext cx="1879600" cy="3126582"/>
          </a:xfrm>
          <a:prstGeom prst="rect">
            <a:avLst/>
          </a:prstGeom>
          <a:noFill/>
          <a:ln w="12700">
            <a:solidFill>
              <a:schemeClr val="tx1"/>
            </a:solidFill>
            <a:miter lim="800000"/>
            <a:headEnd/>
            <a:tailEnd/>
          </a:ln>
        </p:spPr>
      </p:pic>
      <p:sp>
        <p:nvSpPr>
          <p:cNvPr id="6147" name="Прямоугольник 7"/>
          <p:cNvSpPr>
            <a:spLocks noChangeArrowheads="1"/>
          </p:cNvSpPr>
          <p:nvPr/>
        </p:nvSpPr>
        <p:spPr bwMode="auto">
          <a:xfrm>
            <a:off x="119336" y="4365104"/>
            <a:ext cx="2855640" cy="923330"/>
          </a:xfrm>
          <a:prstGeom prst="rect">
            <a:avLst/>
          </a:prstGeom>
          <a:noFill/>
          <a:ln>
            <a:noFill/>
          </a:ln>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r>
              <a:rPr lang="ru-RU" altLang="ru-RU" b="1" dirty="0" smtClean="0">
                <a:solidFill>
                  <a:srgbClr val="002060"/>
                </a:solidFill>
                <a:latin typeface="Arial" pitchFamily="34" charset="0"/>
                <a:cs typeface="Arial" pitchFamily="34" charset="0"/>
              </a:rPr>
              <a:t>Значение </a:t>
            </a:r>
          </a:p>
          <a:p>
            <a:pPr algn="ctr" eaLnBrk="1" hangingPunct="1">
              <a:defRPr/>
            </a:pPr>
            <a:r>
              <a:rPr lang="ru-RU" altLang="ru-RU" b="1" dirty="0" smtClean="0">
                <a:solidFill>
                  <a:srgbClr val="002060"/>
                </a:solidFill>
                <a:latin typeface="Arial" pitchFamily="34" charset="0"/>
                <a:cs typeface="Arial" pitchFamily="34" charset="0"/>
              </a:rPr>
              <a:t>некоторых иероглифов</a:t>
            </a:r>
          </a:p>
        </p:txBody>
      </p:sp>
      <p:grpSp>
        <p:nvGrpSpPr>
          <p:cNvPr id="2" name="Группа 53"/>
          <p:cNvGrpSpPr>
            <a:grpSpLocks/>
          </p:cNvGrpSpPr>
          <p:nvPr/>
        </p:nvGrpSpPr>
        <p:grpSpPr bwMode="auto">
          <a:xfrm>
            <a:off x="3503712" y="1916855"/>
            <a:ext cx="7684120" cy="2278851"/>
            <a:chOff x="3733800" y="2057400"/>
            <a:chExt cx="4953000" cy="2278767"/>
          </a:xfrm>
        </p:grpSpPr>
        <p:grpSp>
          <p:nvGrpSpPr>
            <p:cNvPr id="3" name="Группа 18"/>
            <p:cNvGrpSpPr>
              <a:grpSpLocks/>
            </p:cNvGrpSpPr>
            <p:nvPr/>
          </p:nvGrpSpPr>
          <p:grpSpPr bwMode="auto">
            <a:xfrm>
              <a:off x="3733800" y="2057400"/>
              <a:ext cx="4267200" cy="461648"/>
              <a:chOff x="4267200" y="1676400"/>
              <a:chExt cx="4267200" cy="461648"/>
            </a:xfrm>
          </p:grpSpPr>
          <p:grpSp>
            <p:nvGrpSpPr>
              <p:cNvPr id="4" name="Группа 16"/>
              <p:cNvGrpSpPr>
                <a:grpSpLocks/>
              </p:cNvGrpSpPr>
              <p:nvPr/>
            </p:nvGrpSpPr>
            <p:grpSpPr bwMode="auto">
              <a:xfrm>
                <a:off x="4267200" y="1752600"/>
                <a:ext cx="990600" cy="304800"/>
                <a:chOff x="4648200" y="1752600"/>
                <a:chExt cx="990600" cy="304800"/>
              </a:xfrm>
            </p:grpSpPr>
            <p:cxnSp>
              <p:nvCxnSpPr>
                <p:cNvPr id="16" name="Прямая соединительная линия 15"/>
                <p:cNvCxnSpPr/>
                <p:nvPr/>
              </p:nvCxnSpPr>
              <p:spPr>
                <a:xfrm>
                  <a:off x="4648200" y="1904992"/>
                  <a:ext cx="9906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4876800" y="1752597"/>
                  <a:ext cx="533400" cy="3047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grpSp>
          <p:sp>
            <p:nvSpPr>
              <p:cNvPr id="14365" name="TextBox 17"/>
              <p:cNvSpPr txBox="1">
                <a:spLocks noChangeArrowheads="1"/>
              </p:cNvSpPr>
              <p:nvPr/>
            </p:nvSpPr>
            <p:spPr bwMode="auto">
              <a:xfrm>
                <a:off x="5257800" y="1676400"/>
                <a:ext cx="3276600" cy="461648"/>
              </a:xfrm>
              <a:prstGeom prst="rect">
                <a:avLst/>
              </a:prstGeom>
              <a:noFill/>
              <a:ln w="9525">
                <a:noFill/>
                <a:miter lim="800000"/>
                <a:headEnd/>
                <a:tailEnd/>
              </a:ln>
            </p:spPr>
            <p:txBody>
              <a:bodyPr>
                <a:spAutoFit/>
              </a:bodyPr>
              <a:lstStyle/>
              <a:p>
                <a:r>
                  <a:rPr lang="ru-RU" altLang="ru-RU" dirty="0"/>
                  <a:t>– </a:t>
                </a:r>
                <a:r>
                  <a:rPr lang="ru-RU" altLang="ru-RU" sz="2400" b="1" dirty="0">
                    <a:latin typeface="Arial" pitchFamily="34" charset="0"/>
                    <a:cs typeface="Arial" pitchFamily="34" charset="0"/>
                  </a:rPr>
                  <a:t>слово </a:t>
                </a:r>
                <a:r>
                  <a:rPr lang="ru-RU" altLang="ru-RU" sz="2400" b="1" dirty="0">
                    <a:solidFill>
                      <a:srgbClr val="0070C0"/>
                    </a:solidFill>
                    <a:latin typeface="Arial" pitchFamily="34" charset="0"/>
                    <a:cs typeface="Arial" pitchFamily="34" charset="0"/>
                  </a:rPr>
                  <a:t>«рот» </a:t>
                </a:r>
                <a:r>
                  <a:rPr lang="ru-RU" altLang="ru-RU" sz="2400" b="1" dirty="0">
                    <a:latin typeface="Arial" pitchFamily="34" charset="0"/>
                    <a:cs typeface="Arial" pitchFamily="34" charset="0"/>
                  </a:rPr>
                  <a:t>и звук </a:t>
                </a:r>
                <a:r>
                  <a:rPr lang="ru-RU" altLang="ru-RU" sz="2400" b="1" dirty="0">
                    <a:solidFill>
                      <a:srgbClr val="0070C0"/>
                    </a:solidFill>
                    <a:latin typeface="Arial" pitchFamily="34" charset="0"/>
                    <a:cs typeface="Arial" pitchFamily="34" charset="0"/>
                  </a:rPr>
                  <a:t>«</a:t>
                </a:r>
                <a:r>
                  <a:rPr lang="ru-RU" altLang="ru-RU" sz="2400" b="1" dirty="0" err="1">
                    <a:solidFill>
                      <a:srgbClr val="0070C0"/>
                    </a:solidFill>
                    <a:latin typeface="Arial" pitchFamily="34" charset="0"/>
                    <a:cs typeface="Arial" pitchFamily="34" charset="0"/>
                  </a:rPr>
                  <a:t>р</a:t>
                </a:r>
                <a:r>
                  <a:rPr lang="ru-RU" altLang="ru-RU" sz="2400" b="1" dirty="0">
                    <a:solidFill>
                      <a:srgbClr val="0070C0"/>
                    </a:solidFill>
                    <a:latin typeface="Arial" pitchFamily="34" charset="0"/>
                    <a:cs typeface="Arial" pitchFamily="34" charset="0"/>
                  </a:rPr>
                  <a:t>»</a:t>
                </a:r>
              </a:p>
            </p:txBody>
          </p:sp>
        </p:grpSp>
        <p:grpSp>
          <p:nvGrpSpPr>
            <p:cNvPr id="5" name="Группа 31"/>
            <p:cNvGrpSpPr>
              <a:grpSpLocks/>
            </p:cNvGrpSpPr>
            <p:nvPr/>
          </p:nvGrpSpPr>
          <p:grpSpPr bwMode="auto">
            <a:xfrm>
              <a:off x="4038600" y="2667000"/>
              <a:ext cx="4038600" cy="990600"/>
              <a:chOff x="4572000" y="2286000"/>
              <a:chExt cx="4038600" cy="990600"/>
            </a:xfrm>
          </p:grpSpPr>
          <p:grpSp>
            <p:nvGrpSpPr>
              <p:cNvPr id="6" name="Группа 29"/>
              <p:cNvGrpSpPr>
                <a:grpSpLocks/>
              </p:cNvGrpSpPr>
              <p:nvPr/>
            </p:nvGrpSpPr>
            <p:grpSpPr bwMode="auto">
              <a:xfrm>
                <a:off x="4572000" y="2286000"/>
                <a:ext cx="457200" cy="990600"/>
                <a:chOff x="4724400" y="2286000"/>
                <a:chExt cx="457200" cy="990600"/>
              </a:xfrm>
            </p:grpSpPr>
            <p:sp>
              <p:nvSpPr>
                <p:cNvPr id="21" name="Дуга 20"/>
                <p:cNvSpPr/>
                <p:nvPr/>
              </p:nvSpPr>
              <p:spPr>
                <a:xfrm>
                  <a:off x="4724400" y="2285978"/>
                  <a:ext cx="457200" cy="990564"/>
                </a:xfrm>
                <a:prstGeom prst="arc">
                  <a:avLst>
                    <a:gd name="adj1" fmla="val 10500004"/>
                    <a:gd name="adj2" fmla="val 363741"/>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dirty="0"/>
                </a:p>
              </p:txBody>
            </p:sp>
            <p:cxnSp>
              <p:nvCxnSpPr>
                <p:cNvPr id="23" name="Прямая соединительная линия 22"/>
                <p:cNvCxnSpPr/>
                <p:nvPr/>
              </p:nvCxnSpPr>
              <p:spPr>
                <a:xfrm>
                  <a:off x="4724400" y="2819359"/>
                  <a:ext cx="457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361" name="TextBox 30"/>
              <p:cNvSpPr txBox="1">
                <a:spLocks noChangeArrowheads="1"/>
              </p:cNvSpPr>
              <p:nvPr/>
            </p:nvSpPr>
            <p:spPr bwMode="auto">
              <a:xfrm>
                <a:off x="5181600" y="2438400"/>
                <a:ext cx="3429000" cy="461648"/>
              </a:xfrm>
              <a:prstGeom prst="rect">
                <a:avLst/>
              </a:prstGeom>
              <a:noFill/>
              <a:ln w="9525">
                <a:noFill/>
                <a:miter lim="800000"/>
                <a:headEnd/>
                <a:tailEnd/>
              </a:ln>
            </p:spPr>
            <p:txBody>
              <a:bodyPr>
                <a:spAutoFit/>
              </a:bodyPr>
              <a:lstStyle/>
              <a:p>
                <a:r>
                  <a:rPr lang="ru-RU" altLang="ru-RU" dirty="0"/>
                  <a:t> </a:t>
                </a:r>
                <a:r>
                  <a:rPr lang="ru-RU" altLang="ru-RU" sz="2000" b="1" dirty="0">
                    <a:latin typeface="Arial" pitchFamily="34" charset="0"/>
                    <a:cs typeface="Arial" pitchFamily="34" charset="0"/>
                  </a:rPr>
                  <a:t>– </a:t>
                </a:r>
                <a:r>
                  <a:rPr lang="ru-RU" altLang="ru-RU" sz="2400" b="1" dirty="0">
                    <a:latin typeface="Arial" pitchFamily="34" charset="0"/>
                    <a:cs typeface="Arial" pitchFamily="34" charset="0"/>
                  </a:rPr>
                  <a:t>слово </a:t>
                </a:r>
                <a:r>
                  <a:rPr lang="ru-RU" altLang="ru-RU" sz="2400" b="1" dirty="0">
                    <a:solidFill>
                      <a:srgbClr val="0070C0"/>
                    </a:solidFill>
                    <a:latin typeface="Arial" pitchFamily="34" charset="0"/>
                    <a:cs typeface="Arial" pitchFamily="34" charset="0"/>
                  </a:rPr>
                  <a:t>«хлеб» </a:t>
                </a:r>
                <a:r>
                  <a:rPr lang="ru-RU" altLang="ru-RU" sz="2400" b="1" dirty="0">
                    <a:latin typeface="Arial" pitchFamily="34" charset="0"/>
                    <a:cs typeface="Arial" pitchFamily="34" charset="0"/>
                  </a:rPr>
                  <a:t>и звук </a:t>
                </a:r>
                <a:r>
                  <a:rPr lang="ru-RU" altLang="ru-RU" sz="2400" b="1" dirty="0">
                    <a:solidFill>
                      <a:srgbClr val="0070C0"/>
                    </a:solidFill>
                    <a:latin typeface="Arial" pitchFamily="34" charset="0"/>
                    <a:cs typeface="Arial" pitchFamily="34" charset="0"/>
                  </a:rPr>
                  <a:t>«т»</a:t>
                </a:r>
              </a:p>
            </p:txBody>
          </p:sp>
        </p:grpSp>
        <p:grpSp>
          <p:nvGrpSpPr>
            <p:cNvPr id="7" name="Группа 47"/>
            <p:cNvGrpSpPr>
              <a:grpSpLocks/>
            </p:cNvGrpSpPr>
            <p:nvPr/>
          </p:nvGrpSpPr>
          <p:grpSpPr bwMode="auto">
            <a:xfrm>
              <a:off x="3886200" y="3505200"/>
              <a:ext cx="4800600" cy="830967"/>
              <a:chOff x="4343400" y="2971800"/>
              <a:chExt cx="4800600" cy="830967"/>
            </a:xfrm>
          </p:grpSpPr>
          <p:grpSp>
            <p:nvGrpSpPr>
              <p:cNvPr id="8" name="Группа 44"/>
              <p:cNvGrpSpPr>
                <a:grpSpLocks/>
              </p:cNvGrpSpPr>
              <p:nvPr/>
            </p:nvGrpSpPr>
            <p:grpSpPr bwMode="auto">
              <a:xfrm>
                <a:off x="4343400" y="3124200"/>
                <a:ext cx="685800" cy="523797"/>
                <a:chOff x="4648200" y="3200400"/>
                <a:chExt cx="685800" cy="523797"/>
              </a:xfrm>
            </p:grpSpPr>
            <p:cxnSp>
              <p:nvCxnSpPr>
                <p:cNvPr id="34" name="Прямая соединительная линия 33"/>
                <p:cNvCxnSpPr/>
                <p:nvPr/>
              </p:nvCxnSpPr>
              <p:spPr>
                <a:xfrm flipV="1">
                  <a:off x="4648200" y="3200341"/>
                  <a:ext cx="685800" cy="2285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4648200" y="3428933"/>
                  <a:ext cx="685800" cy="15239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Дуга 42"/>
                <p:cNvSpPr/>
                <p:nvPr/>
              </p:nvSpPr>
              <p:spPr>
                <a:xfrm rot="1953813">
                  <a:off x="4741863" y="3267014"/>
                  <a:ext cx="381000" cy="457183"/>
                </a:xfrm>
                <a:prstGeom prst="arc">
                  <a:avLst>
                    <a:gd name="adj1" fmla="val 16200000"/>
                    <a:gd name="adj2" fmla="val 19704209"/>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dirty="0"/>
                </a:p>
              </p:txBody>
            </p:sp>
            <p:sp>
              <p:nvSpPr>
                <p:cNvPr id="44" name="Дуга 43"/>
                <p:cNvSpPr/>
                <p:nvPr/>
              </p:nvSpPr>
              <p:spPr>
                <a:xfrm rot="1953813">
                  <a:off x="4665663" y="3267014"/>
                  <a:ext cx="381000" cy="457183"/>
                </a:xfrm>
                <a:prstGeom prst="arc">
                  <a:avLst>
                    <a:gd name="adj1" fmla="val 16200000"/>
                    <a:gd name="adj2" fmla="val 19704209"/>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dirty="0"/>
                </a:p>
              </p:txBody>
            </p:sp>
          </p:grpSp>
          <p:sp>
            <p:nvSpPr>
              <p:cNvPr id="14354" name="TextBox 45"/>
              <p:cNvSpPr txBox="1">
                <a:spLocks noChangeArrowheads="1"/>
              </p:cNvSpPr>
              <p:nvPr/>
            </p:nvSpPr>
            <p:spPr bwMode="auto">
              <a:xfrm>
                <a:off x="5410200" y="2971800"/>
                <a:ext cx="3733800" cy="830967"/>
              </a:xfrm>
              <a:prstGeom prst="rect">
                <a:avLst/>
              </a:prstGeom>
              <a:noFill/>
              <a:ln w="9525">
                <a:noFill/>
                <a:miter lim="800000"/>
                <a:headEnd/>
                <a:tailEnd/>
              </a:ln>
            </p:spPr>
            <p:txBody>
              <a:bodyPr>
                <a:spAutoFit/>
              </a:bodyPr>
              <a:lstStyle/>
              <a:p>
                <a:r>
                  <a:rPr lang="ru-RU" altLang="ru-RU" sz="2400" b="1" dirty="0">
                    <a:latin typeface="Arial" pitchFamily="34" charset="0"/>
                    <a:cs typeface="Arial" pitchFamily="34" charset="0"/>
                  </a:rPr>
                  <a:t>слово </a:t>
                </a:r>
                <a:r>
                  <a:rPr lang="ru-RU" altLang="ru-RU" sz="2400" b="1" dirty="0">
                    <a:solidFill>
                      <a:srgbClr val="0070C0"/>
                    </a:solidFill>
                    <a:latin typeface="Arial" pitchFamily="34" charset="0"/>
                    <a:cs typeface="Arial" pitchFamily="34" charset="0"/>
                  </a:rPr>
                  <a:t>«мотыга»  </a:t>
                </a:r>
                <a:r>
                  <a:rPr lang="ru-RU" altLang="ru-RU" sz="2400" b="1" dirty="0">
                    <a:latin typeface="Arial" pitchFamily="34" charset="0"/>
                    <a:cs typeface="Arial" pitchFamily="34" charset="0"/>
                  </a:rPr>
                  <a:t>и</a:t>
                </a:r>
              </a:p>
              <a:p>
                <a:r>
                  <a:rPr lang="ru-RU" altLang="ru-RU" sz="2400" b="1" dirty="0">
                    <a:solidFill>
                      <a:srgbClr val="0070C0"/>
                    </a:solidFill>
                    <a:latin typeface="Arial" pitchFamily="34" charset="0"/>
                    <a:cs typeface="Arial" pitchFamily="34" charset="0"/>
                  </a:rPr>
                  <a:t>сочетание</a:t>
                </a:r>
                <a:r>
                  <a:rPr lang="ru-RU" altLang="ru-RU" sz="2400" b="1" dirty="0">
                    <a:latin typeface="Arial" pitchFamily="34" charset="0"/>
                    <a:cs typeface="Arial" pitchFamily="34" charset="0"/>
                  </a:rPr>
                  <a:t> звуков </a:t>
                </a:r>
                <a:r>
                  <a:rPr lang="ru-RU" altLang="ru-RU" sz="2400" b="1" dirty="0">
                    <a:solidFill>
                      <a:srgbClr val="0070C0"/>
                    </a:solidFill>
                    <a:latin typeface="Arial" pitchFamily="34" charset="0"/>
                    <a:cs typeface="Arial" pitchFamily="34" charset="0"/>
                  </a:rPr>
                  <a:t>«м»</a:t>
                </a:r>
                <a:r>
                  <a:rPr lang="ru-RU" altLang="ru-RU" sz="2400" b="1" dirty="0">
                    <a:solidFill>
                      <a:srgbClr val="FF0000"/>
                    </a:solidFill>
                    <a:latin typeface="Arial" pitchFamily="34" charset="0"/>
                    <a:cs typeface="Arial" pitchFamily="34" charset="0"/>
                  </a:rPr>
                  <a:t> </a:t>
                </a:r>
                <a:r>
                  <a:rPr lang="ru-RU" altLang="ru-RU" sz="2400" b="1" dirty="0">
                    <a:latin typeface="Arial" pitchFamily="34" charset="0"/>
                    <a:cs typeface="Arial" pitchFamily="34" charset="0"/>
                  </a:rPr>
                  <a:t>и</a:t>
                </a:r>
                <a:r>
                  <a:rPr lang="ru-RU" altLang="ru-RU" sz="2400" b="1" dirty="0">
                    <a:solidFill>
                      <a:srgbClr val="FF0000"/>
                    </a:solidFill>
                    <a:latin typeface="Arial" pitchFamily="34" charset="0"/>
                    <a:cs typeface="Arial" pitchFamily="34" charset="0"/>
                  </a:rPr>
                  <a:t> </a:t>
                </a:r>
                <a:r>
                  <a:rPr lang="ru-RU" altLang="ru-RU" sz="2400" b="1" dirty="0">
                    <a:solidFill>
                      <a:srgbClr val="0070C0"/>
                    </a:solidFill>
                    <a:latin typeface="Arial" pitchFamily="34" charset="0"/>
                    <a:cs typeface="Arial" pitchFamily="34" charset="0"/>
                  </a:rPr>
                  <a:t>«</a:t>
                </a:r>
                <a:r>
                  <a:rPr lang="ru-RU" altLang="ru-RU" sz="2400" b="1" dirty="0" err="1">
                    <a:solidFill>
                      <a:srgbClr val="0070C0"/>
                    </a:solidFill>
                    <a:latin typeface="Arial" pitchFamily="34" charset="0"/>
                    <a:cs typeface="Arial" pitchFamily="34" charset="0"/>
                  </a:rPr>
                  <a:t>р</a:t>
                </a:r>
                <a:r>
                  <a:rPr lang="ru-RU" altLang="ru-RU" sz="2400" b="1" dirty="0">
                    <a:solidFill>
                      <a:srgbClr val="0070C0"/>
                    </a:solidFill>
                    <a:latin typeface="Arial" pitchFamily="34" charset="0"/>
                    <a:cs typeface="Arial" pitchFamily="34" charset="0"/>
                  </a:rPr>
                  <a:t>»</a:t>
                </a:r>
              </a:p>
            </p:txBody>
          </p:sp>
          <p:sp>
            <p:nvSpPr>
              <p:cNvPr id="14355" name="TextBox 46"/>
              <p:cNvSpPr txBox="1">
                <a:spLocks noChangeArrowheads="1"/>
              </p:cNvSpPr>
              <p:nvPr/>
            </p:nvSpPr>
            <p:spPr bwMode="auto">
              <a:xfrm>
                <a:off x="5181600" y="3124200"/>
                <a:ext cx="227524" cy="369318"/>
              </a:xfrm>
              <a:prstGeom prst="rect">
                <a:avLst/>
              </a:prstGeom>
              <a:noFill/>
              <a:ln w="9525">
                <a:noFill/>
                <a:miter lim="800000"/>
                <a:headEnd/>
                <a:tailEnd/>
              </a:ln>
            </p:spPr>
            <p:txBody>
              <a:bodyPr wrap="none">
                <a:spAutoFit/>
              </a:bodyPr>
              <a:lstStyle/>
              <a:p>
                <a:r>
                  <a:rPr lang="ru-RU" altLang="ru-RU"/>
                  <a:t>– </a:t>
                </a:r>
              </a:p>
            </p:txBody>
          </p:sp>
        </p:grpSp>
      </p:grpSp>
      <p:sp>
        <p:nvSpPr>
          <p:cNvPr id="51" name="Скругленный прямоугольник 50"/>
          <p:cNvSpPr/>
          <p:nvPr/>
        </p:nvSpPr>
        <p:spPr bwMode="auto">
          <a:xfrm>
            <a:off x="2999656" y="4225280"/>
            <a:ext cx="8098325" cy="136396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ru-RU" altLang="ru-RU" sz="3200" b="1" dirty="0" smtClean="0">
                <a:latin typeface="Arial" pitchFamily="34" charset="0"/>
                <a:cs typeface="Arial" pitchFamily="34" charset="0"/>
              </a:rPr>
              <a:t> </a:t>
            </a:r>
          </a:p>
          <a:p>
            <a:pPr>
              <a:defRPr/>
            </a:pPr>
            <a:endParaRPr lang="ru-RU" altLang="ru-RU" sz="3200" b="1" dirty="0" smtClean="0">
              <a:solidFill>
                <a:srgbClr val="FF0000"/>
              </a:solidFill>
              <a:latin typeface="Arial" pitchFamily="34" charset="0"/>
              <a:cs typeface="Arial" pitchFamily="34" charset="0"/>
            </a:endParaRPr>
          </a:p>
          <a:p>
            <a:pPr algn="ctr">
              <a:defRPr/>
            </a:pPr>
            <a:r>
              <a:rPr lang="ru-RU" altLang="ru-RU" sz="3200" b="1" dirty="0" smtClean="0">
                <a:solidFill>
                  <a:srgbClr val="FF0000"/>
                </a:solidFill>
                <a:latin typeface="Times New Roman" pitchFamily="18" charset="0"/>
                <a:cs typeface="Times New Roman" pitchFamily="18" charset="0"/>
              </a:rPr>
              <a:t>!</a:t>
            </a:r>
            <a:r>
              <a:rPr lang="ru-RU" altLang="ru-RU" sz="3200" b="1" dirty="0" smtClean="0">
                <a:latin typeface="Arial" pitchFamily="34" charset="0"/>
                <a:cs typeface="Arial" pitchFamily="34" charset="0"/>
              </a:rPr>
              <a:t>         </a:t>
            </a:r>
            <a:r>
              <a:rPr lang="ru-RU" altLang="ru-RU" sz="2800" b="1" dirty="0" smtClean="0">
                <a:latin typeface="Arial" pitchFamily="34" charset="0"/>
                <a:cs typeface="Arial" pitchFamily="34" charset="0"/>
              </a:rPr>
              <a:t>Гласные звуки иероглифами  НЕ    передавались.</a:t>
            </a:r>
            <a:endParaRPr lang="ru-RU" altLang="ru-RU" sz="3200" b="1" dirty="0" smtClean="0">
              <a:latin typeface="Arial" pitchFamily="34" charset="0"/>
              <a:cs typeface="Arial" pitchFamily="34" charset="0"/>
            </a:endParaRPr>
          </a:p>
          <a:p>
            <a:pPr>
              <a:defRPr/>
            </a:pPr>
            <a:endParaRPr lang="ru-RU" altLang="ru-RU" sz="5400" b="1" dirty="0" smtClean="0">
              <a:solidFill>
                <a:srgbClr val="FF0000"/>
              </a:solidFill>
              <a:latin typeface="Times New Roman" pitchFamily="18" charset="0"/>
              <a:cs typeface="Times New Roman" pitchFamily="18" charset="0"/>
            </a:endParaRPr>
          </a:p>
          <a:p>
            <a:pPr algn="ctr">
              <a:defRPr/>
            </a:pPr>
            <a:endParaRPr lang="ru-RU" dirty="0"/>
          </a:p>
        </p:txBody>
      </p:sp>
      <p:sp>
        <p:nvSpPr>
          <p:cNvPr id="53" name="Скругленный прямоугольник 52"/>
          <p:cNvSpPr/>
          <p:nvPr/>
        </p:nvSpPr>
        <p:spPr>
          <a:xfrm>
            <a:off x="3071664" y="908720"/>
            <a:ext cx="8576816" cy="850776"/>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800" b="1" dirty="0">
                <a:solidFill>
                  <a:schemeClr val="tx1"/>
                </a:solidFill>
                <a:latin typeface="Arial" pitchFamily="34" charset="0"/>
                <a:cs typeface="Arial" pitchFamily="34" charset="0"/>
              </a:rPr>
              <a:t>В египетском письме более </a:t>
            </a:r>
            <a:r>
              <a:rPr lang="ru-RU" sz="2800" b="1" dirty="0" smtClean="0">
                <a:solidFill>
                  <a:schemeClr val="tx1"/>
                </a:solidFill>
                <a:latin typeface="Arial" pitchFamily="34" charset="0"/>
                <a:cs typeface="Arial" pitchFamily="34" charset="0"/>
              </a:rPr>
              <a:t>700 </a:t>
            </a:r>
            <a:r>
              <a:rPr lang="ru-RU" sz="2800" b="1" dirty="0">
                <a:solidFill>
                  <a:schemeClr val="tx1"/>
                </a:solidFill>
                <a:latin typeface="Arial" pitchFamily="34" charset="0"/>
                <a:cs typeface="Arial" pitchFamily="34" charset="0"/>
              </a:rPr>
              <a:t>иероглифов</a:t>
            </a:r>
          </a:p>
        </p:txBody>
      </p:sp>
      <p:sp>
        <p:nvSpPr>
          <p:cNvPr id="14343" name="TextBox 54"/>
          <p:cNvSpPr txBox="1">
            <a:spLocks noChangeArrowheads="1"/>
          </p:cNvSpPr>
          <p:nvPr/>
        </p:nvSpPr>
        <p:spPr bwMode="auto">
          <a:xfrm>
            <a:off x="3071664" y="764704"/>
            <a:ext cx="936104" cy="1107996"/>
          </a:xfrm>
          <a:prstGeom prst="rect">
            <a:avLst/>
          </a:prstGeom>
          <a:noFill/>
          <a:ln w="9525">
            <a:noFill/>
            <a:miter lim="800000"/>
            <a:headEnd/>
            <a:tailEnd/>
          </a:ln>
        </p:spPr>
        <p:txBody>
          <a:bodyPr wrap="square">
            <a:spAutoFit/>
          </a:bodyPr>
          <a:lstStyle/>
          <a:p>
            <a:r>
              <a:rPr lang="ru-RU" altLang="ru-RU" sz="6600" b="1" dirty="0">
                <a:solidFill>
                  <a:srgbClr val="FF0000"/>
                </a:solidFill>
                <a:latin typeface="Times New Roman" pitchFamily="18" charset="0"/>
                <a:cs typeface="Times New Roman" pitchFamily="18" charset="0"/>
              </a:rPr>
              <a:t>!</a:t>
            </a:r>
          </a:p>
        </p:txBody>
      </p:sp>
      <p:grpSp>
        <p:nvGrpSpPr>
          <p:cNvPr id="10" name="Группа 58"/>
          <p:cNvGrpSpPr>
            <a:grpSpLocks/>
          </p:cNvGrpSpPr>
          <p:nvPr/>
        </p:nvGrpSpPr>
        <p:grpSpPr bwMode="auto">
          <a:xfrm>
            <a:off x="407368" y="5445273"/>
            <a:ext cx="11036920" cy="1323439"/>
            <a:chOff x="305526" y="5334000"/>
            <a:chExt cx="8277690" cy="1444228"/>
          </a:xfrm>
        </p:grpSpPr>
        <p:sp>
          <p:nvSpPr>
            <p:cNvPr id="14345" name="TextBox 56"/>
            <p:cNvSpPr txBox="1">
              <a:spLocks noChangeArrowheads="1"/>
            </p:cNvSpPr>
            <p:nvPr/>
          </p:nvSpPr>
          <p:spPr bwMode="auto">
            <a:xfrm>
              <a:off x="1115616" y="5733094"/>
              <a:ext cx="7467600" cy="1041188"/>
            </a:xfrm>
            <a:prstGeom prst="rect">
              <a:avLst/>
            </a:prstGeom>
            <a:noFill/>
            <a:ln w="9525">
              <a:noFill/>
              <a:miter lim="800000"/>
              <a:headEnd/>
              <a:tailEnd/>
            </a:ln>
          </p:spPr>
          <p:txBody>
            <a:bodyPr>
              <a:spAutoFit/>
            </a:bodyPr>
            <a:lstStyle/>
            <a:p>
              <a:pPr algn="ctr"/>
              <a:r>
                <a:rPr lang="ru-RU" altLang="ru-RU" sz="2800" b="1" dirty="0">
                  <a:solidFill>
                    <a:srgbClr val="002060"/>
                  </a:solidFill>
                  <a:latin typeface="Arial" pitchFamily="34" charset="0"/>
                  <a:cs typeface="Arial" pitchFamily="34" charset="0"/>
                </a:rPr>
                <a:t>Так почему же было так сложно учиться в египетской школе?</a:t>
              </a:r>
            </a:p>
          </p:txBody>
        </p:sp>
        <p:sp>
          <p:nvSpPr>
            <p:cNvPr id="14346" name="TextBox 57"/>
            <p:cNvSpPr txBox="1">
              <a:spLocks noChangeArrowheads="1"/>
            </p:cNvSpPr>
            <p:nvPr/>
          </p:nvSpPr>
          <p:spPr bwMode="auto">
            <a:xfrm>
              <a:off x="305526" y="5334000"/>
              <a:ext cx="838200" cy="1444228"/>
            </a:xfrm>
            <a:prstGeom prst="rect">
              <a:avLst/>
            </a:prstGeom>
            <a:noFill/>
            <a:ln w="9525">
              <a:noFill/>
              <a:miter lim="800000"/>
              <a:headEnd/>
              <a:tailEnd/>
            </a:ln>
          </p:spPr>
          <p:txBody>
            <a:bodyPr>
              <a:spAutoFit/>
            </a:bodyPr>
            <a:lstStyle/>
            <a:p>
              <a:pPr algn="ctr"/>
              <a:r>
                <a:rPr lang="ru-RU" altLang="ru-RU" sz="8000" b="1" dirty="0">
                  <a:solidFill>
                    <a:srgbClr val="FF0000"/>
                  </a:solidFill>
                  <a:latin typeface="Times New Roman" pitchFamily="18" charset="0"/>
                  <a:cs typeface="Times New Roman" pitchFamily="18" charset="0"/>
                </a:rPr>
                <a:t>?</a:t>
              </a:r>
            </a:p>
          </p:txBody>
        </p:sp>
      </p:grpSp>
      <p:sp>
        <p:nvSpPr>
          <p:cNvPr id="32"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ПИСЬМЕННОСТЬ</a:t>
            </a:r>
            <a:endParaRPr lang="ru-RU" sz="4800" dirty="0">
              <a:solidFill>
                <a:schemeClr val="bg1"/>
              </a:solidFill>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Прямоугольник 3"/>
          <p:cNvSpPr>
            <a:spLocks noChangeArrowheads="1"/>
          </p:cNvSpPr>
          <p:nvPr/>
        </p:nvSpPr>
        <p:spPr bwMode="auto">
          <a:xfrm>
            <a:off x="191344" y="3933102"/>
            <a:ext cx="7560840" cy="830997"/>
          </a:xfrm>
          <a:prstGeom prst="rect">
            <a:avLst/>
          </a:prstGeom>
          <a:noFill/>
          <a:ln w="9525">
            <a:noFill/>
            <a:miter lim="800000"/>
            <a:headEnd/>
            <a:tailEnd/>
          </a:ln>
        </p:spPr>
        <p:txBody>
          <a:bodyPr wrap="square">
            <a:spAutoFit/>
          </a:bodyPr>
          <a:lstStyle/>
          <a:p>
            <a:r>
              <a:rPr lang="ru-RU" sz="2400" b="1" dirty="0">
                <a:latin typeface="Arial" pitchFamily="34" charset="0"/>
                <a:cs typeface="Arial" pitchFamily="34" charset="0"/>
              </a:rPr>
              <a:t/>
            </a:r>
            <a:br>
              <a:rPr lang="ru-RU" sz="2400" b="1" dirty="0">
                <a:latin typeface="Arial" pitchFamily="34" charset="0"/>
                <a:cs typeface="Arial" pitchFamily="34" charset="0"/>
              </a:rPr>
            </a:br>
            <a:endParaRPr lang="ru-RU" sz="2400" b="1" dirty="0">
              <a:latin typeface="Arial" pitchFamily="34" charset="0"/>
              <a:cs typeface="Arial" pitchFamily="34" charset="0"/>
            </a:endParaRPr>
          </a:p>
        </p:txBody>
      </p:sp>
      <p:pic>
        <p:nvPicPr>
          <p:cNvPr id="19461" name="Picture 2"/>
          <p:cNvPicPr>
            <a:picLocks noChangeAspect="1" noChangeArrowheads="1"/>
          </p:cNvPicPr>
          <p:nvPr/>
        </p:nvPicPr>
        <p:blipFill>
          <a:blip r:embed="rId2" cstate="print"/>
          <a:srcRect/>
          <a:stretch>
            <a:fillRect/>
          </a:stretch>
        </p:blipFill>
        <p:spPr bwMode="auto">
          <a:xfrm>
            <a:off x="10272464" y="3501008"/>
            <a:ext cx="1656184" cy="3023816"/>
          </a:xfrm>
          <a:prstGeom prst="rect">
            <a:avLst/>
          </a:prstGeom>
          <a:noFill/>
          <a:ln w="9525">
            <a:noFill/>
            <a:miter lim="800000"/>
            <a:headEnd/>
            <a:tailEnd/>
          </a:ln>
        </p:spPr>
      </p:pic>
      <p:sp>
        <p:nvSpPr>
          <p:cNvPr id="7"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ОСОБЕННОСТИ ПИСЬМЕННОСТИ</a:t>
            </a:r>
            <a:endParaRPr lang="ru-RU" sz="4800" dirty="0">
              <a:solidFill>
                <a:schemeClr val="bg1"/>
              </a:solidFill>
            </a:endParaRPr>
          </a:p>
        </p:txBody>
      </p:sp>
      <p:sp>
        <p:nvSpPr>
          <p:cNvPr id="9" name="Rectangle 6"/>
          <p:cNvSpPr>
            <a:spLocks noChangeArrowheads="1"/>
          </p:cNvSpPr>
          <p:nvPr/>
        </p:nvSpPr>
        <p:spPr bwMode="auto">
          <a:xfrm>
            <a:off x="479376" y="908720"/>
            <a:ext cx="11161240"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ru-RU" sz="3200" b="1" dirty="0" smtClean="0">
                <a:solidFill>
                  <a:srgbClr val="002060"/>
                </a:solidFill>
                <a:latin typeface="Arial" pitchFamily="34" charset="0"/>
                <a:cs typeface="Arial" pitchFamily="34" charset="0"/>
              </a:rPr>
              <a:t> </a:t>
            </a:r>
            <a:r>
              <a:rPr lang="ru-RU" sz="3200" b="1" dirty="0" smtClean="0">
                <a:latin typeface="Arial" pitchFamily="34" charset="0"/>
                <a:cs typeface="Arial" pitchFamily="34" charset="0"/>
              </a:rPr>
              <a:t>Не было иероглифов, обозначающих гласные звуки</a:t>
            </a:r>
            <a:endParaRPr lang="ru-RU" sz="3200" b="1" dirty="0">
              <a:solidFill>
                <a:srgbClr val="002060"/>
              </a:solidFill>
              <a:latin typeface="Arial" pitchFamily="34" charset="0"/>
              <a:cs typeface="Arial" pitchFamily="34" charset="0"/>
            </a:endParaRPr>
          </a:p>
        </p:txBody>
      </p:sp>
      <p:sp>
        <p:nvSpPr>
          <p:cNvPr id="10" name="Rectangle 6"/>
          <p:cNvSpPr>
            <a:spLocks noChangeArrowheads="1"/>
          </p:cNvSpPr>
          <p:nvPr/>
        </p:nvSpPr>
        <p:spPr bwMode="auto">
          <a:xfrm>
            <a:off x="479376" y="1628800"/>
            <a:ext cx="11305256" cy="4318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ru-RU" sz="3200" b="1" dirty="0" smtClean="0">
                <a:solidFill>
                  <a:srgbClr val="002060"/>
                </a:solidFill>
                <a:latin typeface="Arial" pitchFamily="34" charset="0"/>
                <a:cs typeface="Arial" pitchFamily="34" charset="0"/>
              </a:rPr>
              <a:t> </a:t>
            </a:r>
            <a:r>
              <a:rPr lang="ru-RU" sz="3200" b="1" dirty="0" smtClean="0">
                <a:latin typeface="Arial" pitchFamily="34" charset="0"/>
                <a:cs typeface="Arial" pitchFamily="34" charset="0"/>
              </a:rPr>
              <a:t>Одним иероглифом передавались два, три звука</a:t>
            </a:r>
            <a:endParaRPr lang="ru-RU" sz="3200" b="1" dirty="0">
              <a:solidFill>
                <a:srgbClr val="002060"/>
              </a:solidFill>
              <a:latin typeface="Arial" pitchFamily="34" charset="0"/>
              <a:cs typeface="Arial" pitchFamily="34" charset="0"/>
            </a:endParaRPr>
          </a:p>
        </p:txBody>
      </p:sp>
      <p:sp>
        <p:nvSpPr>
          <p:cNvPr id="11" name="Rectangle 6"/>
          <p:cNvSpPr>
            <a:spLocks noChangeArrowheads="1"/>
          </p:cNvSpPr>
          <p:nvPr/>
        </p:nvSpPr>
        <p:spPr bwMode="auto">
          <a:xfrm>
            <a:off x="479376" y="2276872"/>
            <a:ext cx="11305256" cy="93610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solidFill>
                  <a:srgbClr val="002060"/>
                </a:solidFill>
                <a:latin typeface="Arial" pitchFamily="34" charset="0"/>
                <a:cs typeface="Arial" pitchFamily="34" charset="0"/>
              </a:rPr>
              <a:t> </a:t>
            </a:r>
          </a:p>
          <a:p>
            <a:pPr algn="ctr">
              <a:defRPr/>
            </a:pPr>
            <a:r>
              <a:rPr lang="ru-RU" sz="3200" b="1" dirty="0" smtClean="0">
                <a:latin typeface="Arial" pitchFamily="34" charset="0"/>
                <a:cs typeface="Arial" pitchFamily="34" charset="0"/>
              </a:rPr>
              <a:t>Среди иероглифов были знаки-определители, они </a:t>
            </a:r>
          </a:p>
          <a:p>
            <a:pPr algn="ctr">
              <a:defRPr/>
            </a:pPr>
            <a:r>
              <a:rPr lang="ru-RU" sz="3200" b="1" dirty="0" smtClean="0">
                <a:latin typeface="Arial" pitchFamily="34" charset="0"/>
                <a:cs typeface="Arial" pitchFamily="34" charset="0"/>
              </a:rPr>
              <a:t>служили подсказкой при чтении текста</a:t>
            </a:r>
          </a:p>
          <a:p>
            <a:pPr algn="ctr">
              <a:defRPr/>
            </a:pPr>
            <a:endParaRPr lang="ru-RU" sz="3200" b="1" dirty="0">
              <a:solidFill>
                <a:srgbClr val="002060"/>
              </a:solidFill>
              <a:latin typeface="Arial" pitchFamily="34" charset="0"/>
              <a:cs typeface="Arial" pitchFamily="34" charset="0"/>
            </a:endParaRPr>
          </a:p>
        </p:txBody>
      </p:sp>
      <p:sp>
        <p:nvSpPr>
          <p:cNvPr id="13" name="Rectangle 6"/>
          <p:cNvSpPr>
            <a:spLocks noChangeArrowheads="1"/>
          </p:cNvSpPr>
          <p:nvPr/>
        </p:nvSpPr>
        <p:spPr bwMode="auto">
          <a:xfrm>
            <a:off x="479376" y="3356992"/>
            <a:ext cx="9721080" cy="331236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r>
              <a:rPr lang="ru-RU" sz="3200" b="1" dirty="0" smtClean="0">
                <a:latin typeface="Arial" pitchFamily="34" charset="0"/>
                <a:cs typeface="Arial" pitchFamily="34" charset="0"/>
              </a:rPr>
              <a:t>Давайте подумаем, как прочитать иероглифы</a:t>
            </a:r>
          </a:p>
          <a:p>
            <a:r>
              <a:rPr lang="ru-RU" sz="3200" b="1" dirty="0" smtClean="0">
                <a:solidFill>
                  <a:srgbClr val="0070C0"/>
                </a:solidFill>
                <a:latin typeface="Arial" pitchFamily="34" charset="0"/>
                <a:cs typeface="Arial" pitchFamily="34" charset="0"/>
              </a:rPr>
              <a:t>«СЛ» -</a:t>
            </a:r>
          </a:p>
          <a:p>
            <a:r>
              <a:rPr lang="ru-RU" sz="3200" b="1" dirty="0" smtClean="0">
                <a:solidFill>
                  <a:srgbClr val="0070C0"/>
                </a:solidFill>
                <a:latin typeface="Arial" pitchFamily="34" charset="0"/>
                <a:cs typeface="Arial" pitchFamily="34" charset="0"/>
              </a:rPr>
              <a:t>«ДМ» - </a:t>
            </a:r>
            <a:endParaRPr lang="ru-RU" sz="3200" b="1" dirty="0" smtClean="0">
              <a:latin typeface="Arial" pitchFamily="34" charset="0"/>
              <a:cs typeface="Arial" pitchFamily="34" charset="0"/>
            </a:endParaRPr>
          </a:p>
          <a:p>
            <a:r>
              <a:rPr lang="ru-RU" sz="3200" b="1" dirty="0" smtClean="0">
                <a:latin typeface="Arial" pitchFamily="34" charset="0"/>
                <a:cs typeface="Arial" pitchFamily="34" charset="0"/>
              </a:rPr>
              <a:t>какие слова они могут  обозначать?</a:t>
            </a:r>
          </a:p>
          <a:p>
            <a:r>
              <a:rPr lang="ru-RU" sz="3200" b="1" dirty="0" smtClean="0">
                <a:solidFill>
                  <a:srgbClr val="0070C0"/>
                </a:solidFill>
                <a:latin typeface="Arial" pitchFamily="34" charset="0"/>
                <a:cs typeface="Arial" pitchFamily="34" charset="0"/>
              </a:rPr>
              <a:t>Село, сало, сила,  осел, если,  сел,  соло …</a:t>
            </a:r>
          </a:p>
          <a:p>
            <a:r>
              <a:rPr lang="ru-RU" sz="3200" b="1" dirty="0" smtClean="0">
                <a:solidFill>
                  <a:srgbClr val="0070C0"/>
                </a:solidFill>
                <a:latin typeface="Arial" pitchFamily="34" charset="0"/>
                <a:cs typeface="Arial" pitchFamily="34" charset="0"/>
              </a:rPr>
              <a:t>Дом,  дым,  дама…. </a:t>
            </a:r>
            <a:endParaRPr lang="ru-RU" sz="3200" b="1" dirty="0">
              <a:solidFill>
                <a:srgbClr val="002060"/>
              </a:solidFill>
              <a:latin typeface="Arial" pitchFamily="34" charset="0"/>
              <a:cs typeface="Arial" pitchFamily="34" charset="0"/>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rcRect l="10190" t="2399" r="4218" b="2399"/>
          <a:stretch>
            <a:fillRect/>
          </a:stretch>
        </p:blipFill>
        <p:spPr bwMode="auto">
          <a:xfrm>
            <a:off x="7968208" y="692696"/>
            <a:ext cx="3810741" cy="6023744"/>
          </a:xfrm>
          <a:prstGeom prst="rect">
            <a:avLst/>
          </a:prstGeom>
          <a:noFill/>
          <a:ln w="9525">
            <a:noFill/>
            <a:miter lim="800000"/>
            <a:headEnd/>
            <a:tailEnd/>
          </a:ln>
        </p:spPr>
      </p:pic>
      <p:pic>
        <p:nvPicPr>
          <p:cNvPr id="14" name="Picture 2" descr="E:\ОЛЯ\КОМПЭДУ\Рабочие материалы\Изображения\Общие рисунки\w128h1281390856477MapMarkerMarkerOutsideChartreuse.png"/>
          <p:cNvPicPr>
            <a:picLocks noChangeAspect="1" noChangeArrowheads="1"/>
          </p:cNvPicPr>
          <p:nvPr/>
        </p:nvPicPr>
        <p:blipFill>
          <a:blip r:embed="rId3" cstate="print"/>
          <a:srcRect/>
          <a:stretch>
            <a:fillRect/>
          </a:stretch>
        </p:blipFill>
        <p:spPr bwMode="auto">
          <a:xfrm>
            <a:off x="8688314" y="1196792"/>
            <a:ext cx="537633" cy="537633"/>
          </a:xfrm>
          <a:prstGeom prst="rect">
            <a:avLst/>
          </a:prstGeom>
          <a:noFill/>
          <a:ln w="9525">
            <a:noFill/>
            <a:miter lim="800000"/>
            <a:headEnd/>
            <a:tailEnd/>
          </a:ln>
        </p:spPr>
      </p:pic>
      <p:sp>
        <p:nvSpPr>
          <p:cNvPr id="15" name="TextBox 14"/>
          <p:cNvSpPr txBox="1"/>
          <p:nvPr/>
        </p:nvSpPr>
        <p:spPr>
          <a:xfrm>
            <a:off x="8328248" y="1700810"/>
            <a:ext cx="1152160" cy="461665"/>
          </a:xfrm>
          <a:prstGeom prst="rect">
            <a:avLst/>
          </a:prstGeom>
          <a:ln/>
          <a:effectLst>
            <a:outerShdw blurRad="40000" dist="20000" dir="5400000" rotWithShape="0">
              <a:srgbClr val="000000">
                <a:alpha val="38000"/>
              </a:srgbClr>
            </a:outerShdw>
            <a:softEdge rad="31750"/>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ru-RU" sz="1200" b="1" dirty="0"/>
              <a:t>Розетта</a:t>
            </a:r>
          </a:p>
          <a:p>
            <a:pPr algn="ctr" fontAlgn="auto">
              <a:spcBef>
                <a:spcPts val="0"/>
              </a:spcBef>
              <a:spcAft>
                <a:spcPts val="0"/>
              </a:spcAft>
              <a:defRPr/>
            </a:pPr>
            <a:r>
              <a:rPr lang="ru-RU" sz="1200" dirty="0"/>
              <a:t>(Рашид)</a:t>
            </a:r>
          </a:p>
        </p:txBody>
      </p:sp>
      <p:sp>
        <p:nvSpPr>
          <p:cNvPr id="9"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ПИСЬМЕННОСТЬ</a:t>
            </a:r>
            <a:endParaRPr lang="ru-RU" sz="4800" dirty="0">
              <a:solidFill>
                <a:schemeClr val="bg1"/>
              </a:solidFill>
            </a:endParaRPr>
          </a:p>
        </p:txBody>
      </p:sp>
      <p:sp>
        <p:nvSpPr>
          <p:cNvPr id="10" name="Rectangle 2"/>
          <p:cNvSpPr txBox="1">
            <a:spLocks noChangeArrowheads="1"/>
          </p:cNvSpPr>
          <p:nvPr/>
        </p:nvSpPr>
        <p:spPr>
          <a:xfrm>
            <a:off x="191344" y="692696"/>
            <a:ext cx="7776864" cy="108012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ru-RU"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Почему было так сложно расшифровать египетскую письменность?</a:t>
            </a:r>
          </a:p>
        </p:txBody>
      </p:sp>
      <p:sp>
        <p:nvSpPr>
          <p:cNvPr id="11" name="Прямоугольник 3"/>
          <p:cNvSpPr>
            <a:spLocks noChangeArrowheads="1"/>
          </p:cNvSpPr>
          <p:nvPr/>
        </p:nvSpPr>
        <p:spPr bwMode="auto">
          <a:xfrm>
            <a:off x="335360" y="1844824"/>
            <a:ext cx="7010400" cy="4832092"/>
          </a:xfrm>
          <a:prstGeom prst="rect">
            <a:avLst/>
          </a:prstGeom>
          <a:noFill/>
          <a:ln>
            <a:noFill/>
          </a:ln>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r>
              <a:rPr lang="ru-RU" altLang="ru-RU" sz="2800" b="1" dirty="0" smtClean="0">
                <a:solidFill>
                  <a:srgbClr val="0070C0"/>
                </a:solidFill>
                <a:latin typeface="Arial" pitchFamily="34" charset="0"/>
                <a:cs typeface="Arial" pitchFamily="34" charset="0"/>
              </a:rPr>
              <a:t>15 июля 1799</a:t>
            </a:r>
            <a:r>
              <a:rPr lang="ru-RU" altLang="ru-RU" sz="2800" b="1" dirty="0" smtClean="0">
                <a:solidFill>
                  <a:schemeClr val="accent6">
                    <a:lumMod val="50000"/>
                  </a:schemeClr>
                </a:solidFill>
                <a:latin typeface="Arial" pitchFamily="34" charset="0"/>
                <a:cs typeface="Arial" pitchFamily="34" charset="0"/>
              </a:rPr>
              <a:t> </a:t>
            </a:r>
            <a:r>
              <a:rPr lang="ru-RU" altLang="ru-RU" sz="2800" b="1" dirty="0" smtClean="0">
                <a:latin typeface="Arial" pitchFamily="34" charset="0"/>
                <a:cs typeface="Arial" pitchFamily="34" charset="0"/>
              </a:rPr>
              <a:t>группе французских солдат, под командованием капитана </a:t>
            </a:r>
            <a:r>
              <a:rPr lang="ru-RU" altLang="ru-RU" sz="2800" b="1" dirty="0" smtClean="0">
                <a:solidFill>
                  <a:srgbClr val="0070C0"/>
                </a:solidFill>
                <a:latin typeface="Arial" pitchFamily="34" charset="0"/>
                <a:cs typeface="Arial" pitchFamily="34" charset="0"/>
              </a:rPr>
              <a:t>Пьера-Франсуа Бушара, </a:t>
            </a:r>
            <a:r>
              <a:rPr lang="ru-RU" altLang="ru-RU" sz="2800" b="1" dirty="0" smtClean="0">
                <a:latin typeface="Arial" pitchFamily="34" charset="0"/>
                <a:cs typeface="Arial" pitchFamily="34" charset="0"/>
              </a:rPr>
              <a:t>при сооружении форта Сен - Жюльен, </a:t>
            </a:r>
            <a:r>
              <a:rPr lang="ru-RU" altLang="ru-RU" sz="2800" b="1" dirty="0" smtClean="0">
                <a:solidFill>
                  <a:srgbClr val="0070C0"/>
                </a:solidFill>
                <a:latin typeface="Arial" pitchFamily="34" charset="0"/>
                <a:cs typeface="Arial" pitchFamily="34" charset="0"/>
              </a:rPr>
              <a:t>близ города Розетты,</a:t>
            </a:r>
            <a:r>
              <a:rPr lang="ru-RU" altLang="ru-RU" sz="2800" b="1" dirty="0" smtClean="0">
                <a:solidFill>
                  <a:srgbClr val="FF0000"/>
                </a:solidFill>
                <a:latin typeface="Arial" pitchFamily="34" charset="0"/>
                <a:cs typeface="Arial" pitchFamily="34" charset="0"/>
              </a:rPr>
              <a:t> </a:t>
            </a:r>
            <a:r>
              <a:rPr lang="ru-RU" altLang="ru-RU" sz="2800" b="1" dirty="0" smtClean="0">
                <a:latin typeface="Arial" pitchFamily="34" charset="0"/>
                <a:cs typeface="Arial" pitchFamily="34" charset="0"/>
              </a:rPr>
              <a:t>была обнаружена каменная плита  с выбитыми на ней тремя идентичными по смыслу текстами (два текста на древнеегипетском языке и один на древнегреческом языке.</a:t>
            </a: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1000"/>
                                        <p:tgtEl>
                                          <p:spTgt spid="14"/>
                                        </p:tgtEl>
                                      </p:cBhvr>
                                    </p:animEffect>
                                  </p:childTnLst>
                                </p:cTn>
                              </p:par>
                              <p:par>
                                <p:cTn id="13" presetID="16" presetClass="entr" presetSubtype="37"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Картинки по запросу розеттский камень">
            <a:extLst>
              <a:ext uri="{FF2B5EF4-FFF2-40B4-BE49-F238E27FC236}">
                <a16:creationId xmlns:a16="http://schemas.microsoft.com/office/drawing/2014/main" xmlns="" id="{994E31B1-D3F0-4138-9D0B-1185D553531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196" name="Picture 4" descr="Картинки по запросу розеттский камень">
            <a:extLst>
              <a:ext uri="{FF2B5EF4-FFF2-40B4-BE49-F238E27FC236}">
                <a16:creationId xmlns:a16="http://schemas.microsoft.com/office/drawing/2014/main" xmlns="" id="{DD314DDE-33CA-4D37-B974-250B8A0C0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392" y="908720"/>
            <a:ext cx="3960440" cy="576173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Картинки по запросу розеттский камень">
            <a:extLst>
              <a:ext uri="{FF2B5EF4-FFF2-40B4-BE49-F238E27FC236}">
                <a16:creationId xmlns:a16="http://schemas.microsoft.com/office/drawing/2014/main" xmlns="" id="{731D2ADF-83E2-4501-81B2-0832272C64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873" y="1052736"/>
            <a:ext cx="3240360" cy="237626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Картинки по запросу розеттский камень">
            <a:extLst>
              <a:ext uri="{FF2B5EF4-FFF2-40B4-BE49-F238E27FC236}">
                <a16:creationId xmlns:a16="http://schemas.microsoft.com/office/drawing/2014/main" xmlns="" id="{79A62AA1-DAFA-456A-B79A-028C3E1575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425" y="3789040"/>
            <a:ext cx="3380883" cy="253566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xmlns="" id="{5DC72039-FAF5-4CE0-AD51-350AD9A16A83}"/>
              </a:ext>
            </a:extLst>
          </p:cNvPr>
          <p:cNvSpPr/>
          <p:nvPr/>
        </p:nvSpPr>
        <p:spPr>
          <a:xfrm>
            <a:off x="4799856" y="3645064"/>
            <a:ext cx="7128792"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Aft>
                <a:spcPts val="0"/>
              </a:spcAft>
            </a:pPr>
            <a:r>
              <a:rPr lang="ru-RU" sz="2800" b="1" dirty="0" smtClean="0">
                <a:solidFill>
                  <a:schemeClr val="tx1"/>
                </a:solidFill>
                <a:latin typeface="Arial" pitchFamily="34" charset="0"/>
                <a:ea typeface="Times New Roman" panose="02020603050405020304" pitchFamily="18" charset="0"/>
                <a:cs typeface="Arial" pitchFamily="34" charset="0"/>
              </a:rPr>
              <a:t>По </a:t>
            </a:r>
            <a:r>
              <a:rPr lang="ru-RU" sz="2800" b="1" dirty="0">
                <a:solidFill>
                  <a:schemeClr val="tx1"/>
                </a:solidFill>
                <a:latin typeface="Arial" pitchFamily="34" charset="0"/>
                <a:ea typeface="Times New Roman" panose="02020603050405020304" pitchFamily="18" charset="0"/>
                <a:cs typeface="Arial" pitchFamily="34" charset="0"/>
              </a:rPr>
              <a:t>приказу Наполеона эту плиту перевезли во Францию. Многие ученые пытались разгадать эти надписи, но безуспешно. Это удалось сделать Франсуа Шампольону только через 23 года после того, как была найдена эта плита.</a:t>
            </a:r>
            <a:endParaRPr lang="ru-RU" sz="2800" b="1" dirty="0">
              <a:solidFill>
                <a:schemeClr val="tx1"/>
              </a:solidFill>
              <a:latin typeface="Arial" pitchFamily="34" charset="0"/>
              <a:ea typeface="Calibri" panose="020F0502020204030204" pitchFamily="34" charset="0"/>
              <a:cs typeface="Arial" pitchFamily="34" charset="0"/>
            </a:endParaRPr>
          </a:p>
        </p:txBody>
      </p:sp>
      <p:sp>
        <p:nvSpPr>
          <p:cNvPr id="7"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ПИСЬМЕННОСТЬ</a:t>
            </a:r>
            <a:endParaRPr lang="ru-RU" sz="4800" dirty="0">
              <a:solidFill>
                <a:schemeClr val="bg1"/>
              </a:solidFill>
            </a:endParaRPr>
          </a:p>
        </p:txBody>
      </p:sp>
    </p:spTree>
    <p:extLst>
      <p:ext uri="{BB962C8B-B14F-4D97-AF65-F5344CB8AC3E}">
        <p14:creationId xmlns:p14="http://schemas.microsoft.com/office/powerpoint/2010/main" val="172684784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wipe(down)">
                                      <p:cBhvr>
                                        <p:cTn id="7"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body" idx="4294967295"/>
          </p:nvPr>
        </p:nvSpPr>
        <p:spPr>
          <a:xfrm>
            <a:off x="551384" y="908721"/>
            <a:ext cx="11017224" cy="3744416"/>
          </a:xfrm>
        </p:spPr>
        <p:txBody>
          <a:bodyPr>
            <a:normAutofit fontScale="92500" lnSpcReduction="10000"/>
          </a:bodyPr>
          <a:lstStyle/>
          <a:p>
            <a:pPr algn="just">
              <a:buNone/>
            </a:pPr>
            <a:r>
              <a:rPr lang="ru-RU" b="1" dirty="0" smtClean="0">
                <a:latin typeface="Arial" pitchFamily="34" charset="0"/>
                <a:cs typeface="Arial" pitchFamily="34" charset="0"/>
              </a:rPr>
              <a:t>     Казалось</a:t>
            </a:r>
            <a:r>
              <a:rPr lang="ru-RU" b="1" dirty="0">
                <a:latin typeface="Arial" pitchFamily="34" charset="0"/>
                <a:cs typeface="Arial" pitchFamily="34" charset="0"/>
              </a:rPr>
              <a:t>, что это не так уж трудно. Ведь </a:t>
            </a:r>
            <a:r>
              <a:rPr lang="ru-RU" b="1" dirty="0" smtClean="0">
                <a:latin typeface="Arial" pitchFamily="34" charset="0"/>
                <a:cs typeface="Arial" pitchFamily="34" charset="0"/>
              </a:rPr>
              <a:t>рядом</a:t>
            </a:r>
          </a:p>
          <a:p>
            <a:pPr algn="just">
              <a:buNone/>
            </a:pPr>
            <a:r>
              <a:rPr lang="ru-RU" b="1" dirty="0" smtClean="0">
                <a:latin typeface="Arial" pitchFamily="34" charset="0"/>
                <a:cs typeface="Arial" pitchFamily="34" charset="0"/>
              </a:rPr>
              <a:t>был </a:t>
            </a:r>
            <a:r>
              <a:rPr lang="ru-RU" b="1" dirty="0">
                <a:latin typeface="Arial" pitchFamily="34" charset="0"/>
                <a:cs typeface="Arial" pitchFamily="34" charset="0"/>
              </a:rPr>
              <a:t>греческий перевод.</a:t>
            </a:r>
          </a:p>
          <a:p>
            <a:pPr algn="just">
              <a:buNone/>
            </a:pPr>
            <a:r>
              <a:rPr lang="ru-RU" b="1" dirty="0" smtClean="0">
                <a:latin typeface="Arial" pitchFamily="34" charset="0"/>
                <a:cs typeface="Arial" pitchFamily="34" charset="0"/>
              </a:rPr>
              <a:t>     На </a:t>
            </a:r>
            <a:r>
              <a:rPr lang="ru-RU" b="1" dirty="0">
                <a:latin typeface="Arial" pitchFamily="34" charset="0"/>
                <a:cs typeface="Arial" pitchFamily="34" charset="0"/>
              </a:rPr>
              <a:t>деле загадка оказалась значительно сложнее</a:t>
            </a:r>
            <a:r>
              <a:rPr lang="ru-RU" b="1" dirty="0" smtClean="0">
                <a:latin typeface="Arial" pitchFamily="34" charset="0"/>
                <a:cs typeface="Arial" pitchFamily="34" charset="0"/>
              </a:rPr>
              <a:t>.</a:t>
            </a:r>
          </a:p>
          <a:p>
            <a:pPr algn="just">
              <a:buNone/>
            </a:pPr>
            <a:r>
              <a:rPr lang="ru-RU" b="1" dirty="0" smtClean="0">
                <a:latin typeface="Arial" pitchFamily="34" charset="0"/>
                <a:cs typeface="Arial" pitchFamily="34" charset="0"/>
              </a:rPr>
              <a:t>Многие </a:t>
            </a:r>
            <a:r>
              <a:rPr lang="ru-RU" b="1" dirty="0">
                <a:latin typeface="Arial" pitchFamily="34" charset="0"/>
                <a:cs typeface="Arial" pitchFamily="34" charset="0"/>
              </a:rPr>
              <a:t>ученые из разных стран пытались </a:t>
            </a:r>
            <a:r>
              <a:rPr lang="ru-RU" b="1" dirty="0" smtClean="0">
                <a:latin typeface="Arial" pitchFamily="34" charset="0"/>
                <a:cs typeface="Arial" pitchFamily="34" charset="0"/>
              </a:rPr>
              <a:t>ее</a:t>
            </a:r>
          </a:p>
          <a:p>
            <a:pPr algn="just">
              <a:buNone/>
            </a:pPr>
            <a:r>
              <a:rPr lang="ru-RU" b="1" dirty="0" smtClean="0">
                <a:latin typeface="Arial" pitchFamily="34" charset="0"/>
                <a:cs typeface="Arial" pitchFamily="34" charset="0"/>
              </a:rPr>
              <a:t>разрешить</a:t>
            </a:r>
            <a:r>
              <a:rPr lang="ru-RU" b="1" dirty="0">
                <a:latin typeface="Arial" pitchFamily="34" charset="0"/>
                <a:cs typeface="Arial" pitchFamily="34" charset="0"/>
              </a:rPr>
              <a:t>, но неудачно.</a:t>
            </a:r>
          </a:p>
          <a:p>
            <a:pPr algn="just">
              <a:buNone/>
            </a:pPr>
            <a:r>
              <a:rPr lang="ru-RU" b="1" dirty="0" smtClean="0">
                <a:latin typeface="Arial" pitchFamily="34" charset="0"/>
                <a:cs typeface="Arial" pitchFamily="34" charset="0"/>
              </a:rPr>
              <a:t>     Сам </a:t>
            </a:r>
            <a:r>
              <a:rPr lang="ru-RU" b="1" dirty="0">
                <a:latin typeface="Arial" pitchFamily="34" charset="0"/>
                <a:cs typeface="Arial" pitchFamily="34" charset="0"/>
              </a:rPr>
              <a:t>Шампольон далеко не сразу </a:t>
            </a:r>
            <a:r>
              <a:rPr lang="ru-RU" b="1" dirty="0" smtClean="0">
                <a:latin typeface="Arial" pitchFamily="34" charset="0"/>
                <a:cs typeface="Arial" pitchFamily="34" charset="0"/>
              </a:rPr>
              <a:t>нашел правильный</a:t>
            </a:r>
          </a:p>
          <a:p>
            <a:pPr algn="just">
              <a:buNone/>
            </a:pPr>
            <a:r>
              <a:rPr lang="ru-RU" b="1" dirty="0" smtClean="0">
                <a:latin typeface="Arial" pitchFamily="34" charset="0"/>
                <a:cs typeface="Arial" pitchFamily="34" charset="0"/>
              </a:rPr>
              <a:t>путь</a:t>
            </a:r>
            <a:r>
              <a:rPr lang="ru-RU" b="1" dirty="0">
                <a:latin typeface="Arial" pitchFamily="34" charset="0"/>
                <a:cs typeface="Arial" pitchFamily="34" charset="0"/>
              </a:rPr>
              <a:t>.</a:t>
            </a:r>
          </a:p>
        </p:txBody>
      </p:sp>
      <p:pic>
        <p:nvPicPr>
          <p:cNvPr id="3" name="Picture 6" descr="Картинки по запросу франсуа шампольон">
            <a:extLst>
              <a:ext uri="{FF2B5EF4-FFF2-40B4-BE49-F238E27FC236}">
                <a16:creationId xmlns:a16="http://schemas.microsoft.com/office/drawing/2014/main" xmlns="" id="{80CC47DA-7327-46B4-AB55-3C04925FFA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136" y="4293132"/>
            <a:ext cx="4032448" cy="2242617"/>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ПИСЬМЕННОСТЬ</a:t>
            </a:r>
            <a:endParaRPr lang="ru-RU" sz="4800" dirty="0">
              <a:solidFill>
                <a:schemeClr val="bg1"/>
              </a:solidFill>
            </a:endParaRPr>
          </a:p>
        </p:txBody>
      </p:sp>
      <p:pic>
        <p:nvPicPr>
          <p:cNvPr id="5" name="Picture 7" descr="pto"/>
          <p:cNvPicPr>
            <a:picLocks noChangeAspect="1" noChangeArrowheads="1"/>
          </p:cNvPicPr>
          <p:nvPr/>
        </p:nvPicPr>
        <p:blipFill>
          <a:blip r:embed="rId3" cstate="print"/>
          <a:srcRect/>
          <a:stretch>
            <a:fillRect/>
          </a:stretch>
        </p:blipFill>
        <p:spPr>
          <a:xfrm>
            <a:off x="1199456" y="4653172"/>
            <a:ext cx="5184576" cy="1908857"/>
          </a:xfrm>
          <a:prstGeom prst="rect">
            <a:avLst/>
          </a:prstGeom>
          <a:noFill/>
          <a:ln/>
        </p:spPr>
      </p:pic>
    </p:spTree>
  </p:cSld>
  <p:clrMapOvr>
    <a:masterClrMapping/>
  </p:clrMapOvr>
  <p:transition spd="slow">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body" idx="4294967295"/>
          </p:nvPr>
        </p:nvSpPr>
        <p:spPr>
          <a:xfrm>
            <a:off x="263352" y="908720"/>
            <a:ext cx="8136904" cy="5328592"/>
          </a:xfrm>
        </p:spPr>
        <p:txBody>
          <a:bodyPr>
            <a:normAutofit fontScale="92500"/>
          </a:bodyPr>
          <a:lstStyle/>
          <a:p>
            <a:pPr algn="ctr">
              <a:buNone/>
            </a:pPr>
            <a:r>
              <a:rPr lang="ru-RU" b="1" dirty="0">
                <a:latin typeface="Arial" pitchFamily="34" charset="0"/>
                <a:cs typeface="Arial" pitchFamily="34" charset="0"/>
              </a:rPr>
              <a:t>14 сентября 1822 г. Шампольон впервые убедился, что может читать и переводить любой древнеегипетский иероглифический текст. </a:t>
            </a:r>
          </a:p>
          <a:p>
            <a:pPr algn="ctr">
              <a:buNone/>
            </a:pPr>
            <a:r>
              <a:rPr lang="ru-RU" b="1" dirty="0">
                <a:latin typeface="Arial" pitchFamily="34" charset="0"/>
                <a:cs typeface="Arial" pitchFamily="34" charset="0"/>
              </a:rPr>
              <a:t>Взволнованный, он вбежал в кабинет своего брата - профессора </a:t>
            </a:r>
            <a:r>
              <a:rPr lang="ru-RU" b="1" dirty="0" smtClean="0">
                <a:latin typeface="Arial" pitchFamily="34" charset="0"/>
                <a:cs typeface="Arial" pitchFamily="34" charset="0"/>
              </a:rPr>
              <a:t>Жака </a:t>
            </a:r>
            <a:r>
              <a:rPr lang="ru-RU" b="1" dirty="0">
                <a:latin typeface="Arial" pitchFamily="34" charset="0"/>
                <a:cs typeface="Arial" pitchFamily="34" charset="0"/>
              </a:rPr>
              <a:t>Шампольона - и бросил ему на стол несколько исписанных листков с криком: </a:t>
            </a:r>
            <a:r>
              <a:rPr lang="ru-RU" b="1" dirty="0">
                <a:solidFill>
                  <a:srgbClr val="0070C0"/>
                </a:solidFill>
                <a:latin typeface="Arial" pitchFamily="34" charset="0"/>
                <a:cs typeface="Arial" pitchFamily="34" charset="0"/>
              </a:rPr>
              <a:t>"В твоих руках открытие!" </a:t>
            </a:r>
            <a:r>
              <a:rPr lang="ru-RU" b="1" dirty="0">
                <a:latin typeface="Arial" pitchFamily="34" charset="0"/>
                <a:cs typeface="Arial" pitchFamily="34" charset="0"/>
              </a:rPr>
              <a:t>- после чего он потерял сознание от переутомления.</a:t>
            </a:r>
          </a:p>
        </p:txBody>
      </p:sp>
      <p:sp>
        <p:nvSpPr>
          <p:cNvPr id="3"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ПИСЬМЕННОСТЬ</a:t>
            </a:r>
            <a:endParaRPr lang="ru-RU" sz="4800" dirty="0">
              <a:solidFill>
                <a:schemeClr val="bg1"/>
              </a:solidFill>
            </a:endParaRPr>
          </a:p>
        </p:txBody>
      </p:sp>
      <p:pic>
        <p:nvPicPr>
          <p:cNvPr id="4" name="Picture 5"/>
          <p:cNvPicPr>
            <a:picLocks noChangeAspect="1" noChangeArrowheads="1"/>
          </p:cNvPicPr>
          <p:nvPr/>
        </p:nvPicPr>
        <p:blipFill>
          <a:blip r:embed="rId2" cstate="print"/>
          <a:srcRect/>
          <a:stretch>
            <a:fillRect/>
          </a:stretch>
        </p:blipFill>
        <p:spPr bwMode="auto">
          <a:xfrm>
            <a:off x="8544272" y="908720"/>
            <a:ext cx="3240360" cy="3384376"/>
          </a:xfrm>
          <a:prstGeom prst="rect">
            <a:avLst/>
          </a:prstGeom>
          <a:ln>
            <a:noFill/>
          </a:ln>
          <a:effectLst>
            <a:softEdge rad="112500"/>
          </a:effectLst>
        </p:spPr>
      </p:pic>
    </p:spTree>
  </p:cSld>
  <p:clrMapOvr>
    <a:masterClrMapping/>
  </p:clrMapOvr>
  <p:transition spd="slow">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Rot="1" noChangeArrowheads="1"/>
          </p:cNvSpPr>
          <p:nvPr>
            <p:ph type="body" idx="1"/>
          </p:nvPr>
        </p:nvSpPr>
        <p:spPr>
          <a:xfrm>
            <a:off x="191357" y="764704"/>
            <a:ext cx="11550649" cy="3672408"/>
          </a:xfrm>
        </p:spPr>
        <p:txBody>
          <a:bodyPr>
            <a:normAutofit fontScale="40000" lnSpcReduction="20000"/>
          </a:bodyPr>
          <a:lstStyle/>
          <a:p>
            <a:pPr algn="ctr">
              <a:lnSpc>
                <a:spcPct val="120000"/>
              </a:lnSpc>
              <a:buFont typeface="Arial" pitchFamily="34" charset="0"/>
              <a:buNone/>
            </a:pPr>
            <a:r>
              <a:rPr lang="ru-RU" sz="2800" dirty="0"/>
              <a:t>   </a:t>
            </a:r>
            <a:r>
              <a:rPr lang="ru-RU" sz="7000" b="1" dirty="0">
                <a:latin typeface="Arial" pitchFamily="34" charset="0"/>
                <a:cs typeface="Arial" pitchFamily="34" charset="0"/>
              </a:rPr>
              <a:t>Все </a:t>
            </a:r>
            <a:r>
              <a:rPr lang="ru-RU" sz="7000" b="1" dirty="0" smtClean="0">
                <a:latin typeface="Arial" pitchFamily="34" charset="0"/>
                <a:cs typeface="Arial" pitchFamily="34" charset="0"/>
              </a:rPr>
              <a:t>культурные </a:t>
            </a:r>
            <a:r>
              <a:rPr lang="ru-RU" sz="7000" b="1" dirty="0">
                <a:latin typeface="Arial" pitchFamily="34" charset="0"/>
                <a:cs typeface="Arial" pitchFamily="34" charset="0"/>
              </a:rPr>
              <a:t>открытия египтяне сделали первыми в мире. Им не у кого было учиться. У них рано появилось представление обо всех основных отраслях знаний. Об этом говорит создание первой в мире энциклопедии около </a:t>
            </a:r>
            <a:endParaRPr lang="ru-RU" sz="7000" b="1" dirty="0" smtClean="0">
              <a:latin typeface="Arial" pitchFamily="34" charset="0"/>
              <a:cs typeface="Arial" pitchFamily="34" charset="0"/>
            </a:endParaRPr>
          </a:p>
          <a:p>
            <a:pPr algn="ctr">
              <a:lnSpc>
                <a:spcPct val="120000"/>
              </a:lnSpc>
              <a:buFont typeface="Arial" pitchFamily="34" charset="0"/>
              <a:buNone/>
            </a:pPr>
            <a:r>
              <a:rPr lang="ru-RU" sz="7000" b="1" dirty="0" smtClean="0">
                <a:latin typeface="Arial" pitchFamily="34" charset="0"/>
                <a:cs typeface="Arial" pitchFamily="34" charset="0"/>
              </a:rPr>
              <a:t> </a:t>
            </a:r>
            <a:r>
              <a:rPr lang="ru-RU" sz="7000" b="1" dirty="0" smtClean="0">
                <a:latin typeface="Arial" pitchFamily="34" charset="0"/>
                <a:cs typeface="Arial" pitchFamily="34" charset="0"/>
              </a:rPr>
              <a:t>3 тысяч лет назад</a:t>
            </a:r>
            <a:r>
              <a:rPr lang="ru-RU" sz="7000" b="1" dirty="0">
                <a:latin typeface="Arial" pitchFamily="34" charset="0"/>
                <a:cs typeface="Arial" pitchFamily="34" charset="0"/>
              </a:rPr>
              <a:t>. Она имела разделы: небо, вода, растения, животные, города, иностранные народы.        </a:t>
            </a:r>
            <a:r>
              <a:rPr lang="ru-RU" sz="7000" b="1" dirty="0" smtClean="0">
                <a:latin typeface="Arial" pitchFamily="34" charset="0"/>
                <a:cs typeface="Arial" pitchFamily="34" charset="0"/>
              </a:rPr>
              <a:t>                                            </a:t>
            </a:r>
            <a:r>
              <a:rPr lang="ru-RU" sz="7000" b="1" dirty="0">
                <a:latin typeface="Arial" pitchFamily="34" charset="0"/>
                <a:cs typeface="Arial" pitchFamily="34" charset="0"/>
              </a:rPr>
              <a:t>До нашего времени сохранились труды по медицине, астрономии, математике. </a:t>
            </a:r>
            <a:endParaRPr lang="ru-RU" sz="7000" dirty="0">
              <a:latin typeface="Arial" pitchFamily="34" charset="0"/>
              <a:cs typeface="Arial" pitchFamily="34" charset="0"/>
            </a:endParaRPr>
          </a:p>
        </p:txBody>
      </p:sp>
      <p:pic>
        <p:nvPicPr>
          <p:cNvPr id="21508" name="Picture 4" descr="909001"/>
          <p:cNvPicPr>
            <a:picLocks noChangeAspect="1" noChangeArrowheads="1"/>
          </p:cNvPicPr>
          <p:nvPr/>
        </p:nvPicPr>
        <p:blipFill>
          <a:blip r:embed="rId2" cstate="print"/>
          <a:srcRect/>
          <a:stretch>
            <a:fillRect/>
          </a:stretch>
        </p:blipFill>
        <p:spPr bwMode="auto">
          <a:xfrm>
            <a:off x="551398" y="4365104"/>
            <a:ext cx="4643967" cy="2123306"/>
          </a:xfrm>
          <a:prstGeom prst="rect">
            <a:avLst/>
          </a:prstGeom>
          <a:noFill/>
        </p:spPr>
      </p:pic>
      <p:pic>
        <p:nvPicPr>
          <p:cNvPr id="21510" name="Picture 6" descr="жив 3"/>
          <p:cNvPicPr>
            <a:picLocks noChangeAspect="1" noChangeArrowheads="1"/>
          </p:cNvPicPr>
          <p:nvPr/>
        </p:nvPicPr>
        <p:blipFill>
          <a:blip r:embed="rId3" cstate="print"/>
          <a:srcRect/>
          <a:stretch>
            <a:fillRect/>
          </a:stretch>
        </p:blipFill>
        <p:spPr bwMode="auto">
          <a:xfrm>
            <a:off x="5591957" y="4437112"/>
            <a:ext cx="6176433" cy="1979290"/>
          </a:xfrm>
          <a:prstGeom prst="rect">
            <a:avLst/>
          </a:prstGeom>
          <a:noFill/>
        </p:spPr>
      </p:pic>
      <p:sp>
        <p:nvSpPr>
          <p:cNvPr id="7"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НАУКА</a:t>
            </a:r>
            <a:endParaRPr lang="ru-RU" sz="48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Rot="1" noChangeArrowheads="1"/>
          </p:cNvSpPr>
          <p:nvPr>
            <p:ph type="body" idx="1"/>
          </p:nvPr>
        </p:nvSpPr>
        <p:spPr>
          <a:xfrm>
            <a:off x="191344" y="836631"/>
            <a:ext cx="11737304" cy="3528491"/>
          </a:xfrm>
        </p:spPr>
        <p:txBody>
          <a:bodyPr>
            <a:normAutofit fontScale="92500" lnSpcReduction="10000"/>
          </a:bodyPr>
          <a:lstStyle/>
          <a:p>
            <a:pPr algn="ctr">
              <a:buFont typeface="Arial" pitchFamily="34" charset="0"/>
              <a:buNone/>
            </a:pPr>
            <a:r>
              <a:rPr lang="ru-RU" sz="2400" dirty="0"/>
              <a:t>    </a:t>
            </a:r>
            <a:r>
              <a:rPr lang="ru-RU" sz="2800" b="1" dirty="0">
                <a:latin typeface="Arial" pitchFamily="34" charset="0"/>
                <a:cs typeface="Arial" pitchFamily="34" charset="0"/>
              </a:rPr>
              <a:t>Египетские врачи славились во всем древнем мире. </a:t>
            </a:r>
            <a:br>
              <a:rPr lang="ru-RU" sz="2800" b="1" dirty="0">
                <a:latin typeface="Arial" pitchFamily="34" charset="0"/>
                <a:cs typeface="Arial" pitchFamily="34" charset="0"/>
              </a:rPr>
            </a:br>
            <a:r>
              <a:rPr lang="ru-RU" sz="2800" b="1" dirty="0">
                <a:latin typeface="Arial" pitchFamily="34" charset="0"/>
                <a:cs typeface="Arial" pitchFamily="34" charset="0"/>
              </a:rPr>
              <a:t>У египтян были врачи по различным болезням.                 </a:t>
            </a:r>
            <a:r>
              <a:rPr lang="ru-RU" sz="2800" b="1" dirty="0" smtClean="0">
                <a:latin typeface="Arial" pitchFamily="34" charset="0"/>
                <a:cs typeface="Arial" pitchFamily="34" charset="0"/>
              </a:rPr>
              <a:t>                 Это </a:t>
            </a:r>
            <a:r>
              <a:rPr lang="ru-RU" sz="2800" b="1" dirty="0">
                <a:latin typeface="Arial" pitchFamily="34" charset="0"/>
                <a:cs typeface="Arial" pitchFamily="34" charset="0"/>
              </a:rPr>
              <a:t>заметил уже грек Геродот, когда был в Египте: </a:t>
            </a:r>
            <a:r>
              <a:rPr lang="ru-RU" sz="2800" b="1" i="1" dirty="0">
                <a:solidFill>
                  <a:srgbClr val="0070C0"/>
                </a:solidFill>
                <a:latin typeface="Arial" pitchFamily="34" charset="0"/>
                <a:cs typeface="Arial" pitchFamily="34" charset="0"/>
              </a:rPr>
              <a:t>«Каждый врач лечит только одну болезнь. Поэтому везде у них много врачей. Одни лечат глаза, другие голову, третьи зубы, четвертые желудок, пятые - внутренние болезни». </a:t>
            </a:r>
            <a:r>
              <a:rPr lang="ru-RU" sz="2800" b="1" dirty="0">
                <a:latin typeface="Arial" pitchFamily="34" charset="0"/>
                <a:cs typeface="Arial" pitchFamily="34" charset="0"/>
              </a:rPr>
              <a:t>Египетские врачи правильно поняли важную роль сердца. Они имели знания о ходе «сердца, из которого идут сосуды для любой части тела».</a:t>
            </a:r>
            <a:br>
              <a:rPr lang="ru-RU" sz="2800" b="1" dirty="0">
                <a:latin typeface="Arial" pitchFamily="34" charset="0"/>
                <a:cs typeface="Arial" pitchFamily="34" charset="0"/>
              </a:rPr>
            </a:br>
            <a:endParaRPr lang="ru-RU" sz="2800" b="1" dirty="0">
              <a:latin typeface="Arial" pitchFamily="34" charset="0"/>
              <a:cs typeface="Arial" pitchFamily="34" charset="0"/>
            </a:endParaRPr>
          </a:p>
        </p:txBody>
      </p:sp>
      <p:pic>
        <p:nvPicPr>
          <p:cNvPr id="28677" name="Picture 5" descr="Картинка 1 из 1200">
            <a:hlinkClick r:id="rId2"/>
          </p:cNvPr>
          <p:cNvPicPr>
            <a:picLocks noChangeAspect="1" noChangeArrowheads="1"/>
          </p:cNvPicPr>
          <p:nvPr/>
        </p:nvPicPr>
        <p:blipFill>
          <a:blip r:embed="rId3" cstate="print"/>
          <a:srcRect/>
          <a:stretch>
            <a:fillRect/>
          </a:stretch>
        </p:blipFill>
        <p:spPr bwMode="auto">
          <a:xfrm>
            <a:off x="1271464" y="3962265"/>
            <a:ext cx="3312368" cy="2520280"/>
          </a:xfrm>
          <a:prstGeom prst="rect">
            <a:avLst/>
          </a:prstGeom>
          <a:noFill/>
        </p:spPr>
      </p:pic>
      <p:sp>
        <p:nvSpPr>
          <p:cNvPr id="6"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МЕДИЦИНА</a:t>
            </a:r>
            <a:endParaRPr lang="ru-RU" sz="4800" dirty="0">
              <a:solidFill>
                <a:schemeClr val="bg1"/>
              </a:solidFill>
            </a:endParaRPr>
          </a:p>
        </p:txBody>
      </p:sp>
      <p:pic>
        <p:nvPicPr>
          <p:cNvPr id="7" name="Picture 2" descr="E:\ОЛЯ\КОМПЭДУ\Рабочие материалы\Изображения\медицина.jpg"/>
          <p:cNvPicPr>
            <a:picLocks noChangeAspect="1" noChangeArrowheads="1"/>
          </p:cNvPicPr>
          <p:nvPr/>
        </p:nvPicPr>
        <p:blipFill>
          <a:blip r:embed="rId4" cstate="print"/>
          <a:srcRect/>
          <a:stretch>
            <a:fillRect/>
          </a:stretch>
        </p:blipFill>
        <p:spPr bwMode="auto">
          <a:xfrm>
            <a:off x="7032104" y="3962265"/>
            <a:ext cx="2941240" cy="2606895"/>
          </a:xfrm>
          <a:prstGeom prst="rect">
            <a:avLst/>
          </a:prstGeom>
          <a:noFill/>
          <a:ln w="9525">
            <a:noFill/>
            <a:miter lim="800000"/>
            <a:headEnd/>
            <a:tailEnd/>
          </a:ln>
        </p:spPr>
      </p:pic>
    </p:spTree>
  </p:cSld>
  <p:clrMapOvr>
    <a:masterClrMapping/>
  </p:clrMapOvr>
  <p:transition spd="slow">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6868" name="Text Box 4"/>
          <p:cNvSpPr txBox="1">
            <a:spLocks noChangeArrowheads="1"/>
          </p:cNvSpPr>
          <p:nvPr/>
        </p:nvSpPr>
        <p:spPr bwMode="auto">
          <a:xfrm>
            <a:off x="623392" y="1484806"/>
            <a:ext cx="11137237" cy="707886"/>
          </a:xfrm>
          <a:prstGeom prst="rect">
            <a:avLst/>
          </a:prstGeom>
          <a:solidFill>
            <a:schemeClr val="bg1"/>
          </a:solidFill>
          <a:ln w="57150" cap="sq">
            <a:solidFill>
              <a:schemeClr val="hlink"/>
            </a:solidFill>
            <a:miter lim="800000"/>
            <a:headEnd type="none" w="sm" len="sm"/>
            <a:tailEnd type="none" w="sm" len="sm"/>
          </a:ln>
          <a:effectLst/>
        </p:spPr>
        <p:txBody>
          <a:bodyPr wrap="square">
            <a:spAutoFit/>
          </a:bodyPr>
          <a:lstStyle/>
          <a:p>
            <a:pPr algn="ctr"/>
            <a:r>
              <a:rPr lang="ru-RU" sz="4000" b="1" dirty="0" smtClean="0">
                <a:latin typeface="Arial" pitchFamily="34" charset="0"/>
                <a:cs typeface="Arial" pitchFamily="34" charset="0"/>
              </a:rPr>
              <a:t>ПИСЬМЕННОСТЬ ЕГИПТЯН</a:t>
            </a:r>
            <a:endParaRPr lang="ru-RU" sz="4000" dirty="0">
              <a:latin typeface="Arial" pitchFamily="34" charset="0"/>
              <a:cs typeface="Arial" pitchFamily="34" charset="0"/>
            </a:endParaRPr>
          </a:p>
        </p:txBody>
      </p:sp>
      <p:sp>
        <p:nvSpPr>
          <p:cNvPr id="676869" name="Text Box 5"/>
          <p:cNvSpPr txBox="1">
            <a:spLocks noChangeArrowheads="1"/>
          </p:cNvSpPr>
          <p:nvPr/>
        </p:nvSpPr>
        <p:spPr bwMode="auto">
          <a:xfrm>
            <a:off x="623416" y="2780931"/>
            <a:ext cx="11233247" cy="707886"/>
          </a:xfrm>
          <a:prstGeom prst="rect">
            <a:avLst/>
          </a:prstGeom>
          <a:solidFill>
            <a:schemeClr val="bg1"/>
          </a:solidFill>
          <a:ln w="57150" cap="sq">
            <a:solidFill>
              <a:schemeClr val="hlink"/>
            </a:solidFill>
            <a:miter lim="800000"/>
            <a:headEnd type="none" w="sm" len="sm"/>
            <a:tailEnd type="none" w="sm" len="sm"/>
          </a:ln>
          <a:effectLst/>
        </p:spPr>
        <p:txBody>
          <a:bodyPr wrap="square">
            <a:spAutoFit/>
          </a:bodyPr>
          <a:lstStyle/>
          <a:p>
            <a:pPr algn="ctr"/>
            <a:r>
              <a:rPr lang="ru-RU" sz="4000" b="1" dirty="0" smtClean="0">
                <a:latin typeface="Arial" pitchFamily="34" charset="0"/>
                <a:cs typeface="Arial" pitchFamily="34" charset="0"/>
              </a:rPr>
              <a:t>ТАЙНА ИЕРОГЛИФОВ РАСКРЫТА</a:t>
            </a:r>
          </a:p>
        </p:txBody>
      </p:sp>
      <p:sp>
        <p:nvSpPr>
          <p:cNvPr id="6" name="Text Box 6"/>
          <p:cNvSpPr txBox="1">
            <a:spLocks noChangeArrowheads="1"/>
          </p:cNvSpPr>
          <p:nvPr/>
        </p:nvSpPr>
        <p:spPr bwMode="auto">
          <a:xfrm>
            <a:off x="551384" y="4365131"/>
            <a:ext cx="11137237" cy="707886"/>
          </a:xfrm>
          <a:prstGeom prst="rect">
            <a:avLst/>
          </a:prstGeom>
          <a:solidFill>
            <a:schemeClr val="bg1"/>
          </a:solidFill>
          <a:ln w="57150" cap="sq">
            <a:solidFill>
              <a:schemeClr val="hlink"/>
            </a:solidFill>
            <a:miter lim="800000"/>
            <a:headEnd type="none" w="sm" len="sm"/>
            <a:tailEnd type="none" w="sm" len="sm"/>
          </a:ln>
          <a:effectLst/>
        </p:spPr>
        <p:txBody>
          <a:bodyPr wrap="square">
            <a:spAutoFit/>
          </a:bodyPr>
          <a:lstStyle/>
          <a:p>
            <a:pPr algn="ctr"/>
            <a:r>
              <a:rPr lang="ru-RU" sz="4000" b="1" dirty="0" smtClean="0">
                <a:latin typeface="Arial" pitchFamily="34" charset="0"/>
                <a:cs typeface="Arial" pitchFamily="34" charset="0"/>
              </a:rPr>
              <a:t>ЗАРОЖДЕНИЕ НАУЧНЫХ ЗНАНИЙ</a:t>
            </a:r>
            <a:endParaRPr lang="ru-RU" sz="4000" dirty="0" smtClean="0"/>
          </a:p>
        </p:txBody>
      </p:sp>
      <p:sp>
        <p:nvSpPr>
          <p:cNvPr id="7" name="Заголовок 6"/>
          <p:cNvSpPr>
            <a:spLocks noGrp="1"/>
          </p:cNvSpPr>
          <p:nvPr>
            <p:ph type="title"/>
          </p:nvPr>
        </p:nvSpPr>
        <p:spPr/>
        <p:txBody>
          <a:bodyPr/>
          <a:lstStyle/>
          <a:p>
            <a:endParaRPr lang="ru-RU"/>
          </a:p>
        </p:txBody>
      </p:sp>
      <p:sp>
        <p:nvSpPr>
          <p:cNvPr id="8" name="object 2"/>
          <p:cNvSpPr>
            <a:spLocks/>
          </p:cNvSpPr>
          <p:nvPr/>
        </p:nvSpPr>
        <p:spPr bwMode="auto">
          <a:xfrm>
            <a:off x="1" y="1"/>
            <a:ext cx="12177184" cy="980728"/>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ПЛАН</a:t>
            </a:r>
            <a:endParaRPr lang="ru-RU" sz="5400" dirty="0">
              <a:solidFill>
                <a:schemeClr val="bg1"/>
              </a:solidFill>
            </a:endParaRPr>
          </a:p>
        </p:txBody>
      </p:sp>
    </p:spTree>
    <p:extLst>
      <p:ext uri="{BB962C8B-B14F-4D97-AF65-F5344CB8AC3E}">
        <p14:creationId xmlns:p14="http://schemas.microsoft.com/office/powerpoint/2010/main" val="2333991977"/>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6868"/>
                                        </p:tgtEl>
                                        <p:attrNameLst>
                                          <p:attrName>style.visibility</p:attrName>
                                        </p:attrNameLst>
                                      </p:cBhvr>
                                      <p:to>
                                        <p:strVal val="visible"/>
                                      </p:to>
                                    </p:set>
                                    <p:animEffect transition="in" filter="fade">
                                      <p:cBhvr>
                                        <p:cTn id="7" dur="2000"/>
                                        <p:tgtEl>
                                          <p:spTgt spid="67686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76869"/>
                                        </p:tgtEl>
                                        <p:attrNameLst>
                                          <p:attrName>style.visibility</p:attrName>
                                        </p:attrNameLst>
                                      </p:cBhvr>
                                      <p:to>
                                        <p:strVal val="visible"/>
                                      </p:to>
                                    </p:set>
                                    <p:animEffect transition="in" filter="fade">
                                      <p:cBhvr>
                                        <p:cTn id="11" dur="2000"/>
                                        <p:tgtEl>
                                          <p:spTgt spid="67686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8" grpId="0" animBg="1" autoUpdateAnimBg="0"/>
      <p:bldP spid="676869" grpId="0" animBg="1" autoUpdateAnimBg="0"/>
      <p:bldP spid="6"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E:\ОЛЯ\КОМПЭДУ\Рабочие материалы\Изображения\хирургический папирус.jpg"/>
          <p:cNvPicPr>
            <a:picLocks noChangeAspect="1" noChangeArrowheads="1"/>
          </p:cNvPicPr>
          <p:nvPr/>
        </p:nvPicPr>
        <p:blipFill>
          <a:blip r:embed="rId2" cstate="print"/>
          <a:srcRect/>
          <a:stretch>
            <a:fillRect/>
          </a:stretch>
        </p:blipFill>
        <p:spPr bwMode="auto">
          <a:xfrm>
            <a:off x="8832305" y="1700808"/>
            <a:ext cx="2842147" cy="4184404"/>
          </a:xfrm>
          <a:prstGeom prst="rect">
            <a:avLst/>
          </a:prstGeom>
          <a:noFill/>
          <a:ln w="9525">
            <a:noFill/>
            <a:miter lim="800000"/>
            <a:headEnd/>
            <a:tailEnd/>
          </a:ln>
        </p:spPr>
      </p:pic>
      <p:sp>
        <p:nvSpPr>
          <p:cNvPr id="11" name="Прямоугольник 10"/>
          <p:cNvSpPr/>
          <p:nvPr/>
        </p:nvSpPr>
        <p:spPr>
          <a:xfrm>
            <a:off x="8832305" y="6021304"/>
            <a:ext cx="2842147" cy="57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solidFill>
                  <a:schemeClr val="tx1"/>
                </a:solidFill>
                <a:latin typeface="Arkhip" pitchFamily="50" charset="-52"/>
              </a:rPr>
              <a:t>Хирургический папирус</a:t>
            </a:r>
          </a:p>
        </p:txBody>
      </p:sp>
      <p:pic>
        <p:nvPicPr>
          <p:cNvPr id="17" name="Picture 4"/>
          <p:cNvPicPr>
            <a:picLocks noChangeAspect="1" noChangeArrowheads="1"/>
          </p:cNvPicPr>
          <p:nvPr/>
        </p:nvPicPr>
        <p:blipFill>
          <a:blip r:embed="rId3" cstate="print"/>
          <a:srcRect/>
          <a:stretch>
            <a:fillRect/>
          </a:stretch>
        </p:blipFill>
        <p:spPr bwMode="auto">
          <a:xfrm>
            <a:off x="263352" y="1844827"/>
            <a:ext cx="4372413" cy="3690451"/>
          </a:xfrm>
          <a:prstGeom prst="rect">
            <a:avLst/>
          </a:prstGeom>
          <a:noFill/>
          <a:ln w="9525">
            <a:noFill/>
            <a:miter lim="800000"/>
            <a:headEnd/>
            <a:tailEnd/>
          </a:ln>
        </p:spPr>
      </p:pic>
      <p:sp>
        <p:nvSpPr>
          <p:cNvPr id="18" name="Прямоугольник 17"/>
          <p:cNvSpPr/>
          <p:nvPr/>
        </p:nvSpPr>
        <p:spPr>
          <a:xfrm>
            <a:off x="191355" y="5949296"/>
            <a:ext cx="7992887" cy="57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solidFill>
                  <a:schemeClr val="tx1"/>
                </a:solidFill>
                <a:latin typeface="Arial" panose="020B0604020202020204" pitchFamily="34" charset="0"/>
                <a:cs typeface="Arial" panose="020B0604020202020204" pitchFamily="34" charset="0"/>
              </a:rPr>
              <a:t>Медицинские инструменты из бронзы</a:t>
            </a:r>
          </a:p>
        </p:txBody>
      </p:sp>
      <p:pic>
        <p:nvPicPr>
          <p:cNvPr id="19" name="Picture 4" descr="1"/>
          <p:cNvPicPr>
            <a:picLocks noChangeAspect="1" noChangeArrowheads="1"/>
          </p:cNvPicPr>
          <p:nvPr/>
        </p:nvPicPr>
        <p:blipFill>
          <a:blip r:embed="rId4" cstate="print">
            <a:lum bright="6000" contrast="6000"/>
          </a:blip>
          <a:srcRect/>
          <a:stretch>
            <a:fillRect/>
          </a:stretch>
        </p:blipFill>
        <p:spPr bwMode="auto">
          <a:xfrm>
            <a:off x="5303915" y="1844825"/>
            <a:ext cx="2951932" cy="3960440"/>
          </a:xfrm>
          <a:prstGeom prst="rect">
            <a:avLst/>
          </a:prstGeom>
          <a:noFill/>
          <a:ln w="76200">
            <a:solidFill>
              <a:schemeClr val="bg1"/>
            </a:solidFill>
            <a:miter lim="800000"/>
            <a:headEnd/>
            <a:tailEnd/>
          </a:ln>
        </p:spPr>
      </p:pic>
      <p:sp>
        <p:nvSpPr>
          <p:cNvPr id="20" name="Прямоугольник 19"/>
          <p:cNvSpPr/>
          <p:nvPr/>
        </p:nvSpPr>
        <p:spPr>
          <a:xfrm>
            <a:off x="335360" y="908720"/>
            <a:ext cx="11339092" cy="387798"/>
          </a:xfrm>
          <a:prstGeom prst="rect">
            <a:avLst/>
          </a:prstGeom>
        </p:spPr>
        <p:txBody>
          <a:bodyPr wrap="square">
            <a:spAutoFit/>
          </a:bodyPr>
          <a:lstStyle/>
          <a:p>
            <a:pPr algn="ctr" eaLnBrk="0" hangingPunct="0">
              <a:lnSpc>
                <a:spcPct val="80000"/>
              </a:lnSpc>
              <a:buFont typeface="Symbol" pitchFamily="18" charset="2"/>
              <a:buNone/>
            </a:pPr>
            <a:r>
              <a:rPr lang="ru-RU" sz="2400" b="1" dirty="0" smtClean="0">
                <a:latin typeface="Arial" panose="020B0604020202020204" pitchFamily="34" charset="0"/>
                <a:cs typeface="Arial" panose="020B0604020202020204" pitchFamily="34" charset="0"/>
              </a:rPr>
              <a:t>Египтяне изготавливали медицинские инструменты из бронзы.</a:t>
            </a:r>
            <a:endParaRPr lang="ru-RU" sz="2400" b="1" dirty="0">
              <a:latin typeface="Arial" panose="020B0604020202020204" pitchFamily="34" charset="0"/>
              <a:cs typeface="Arial" panose="020B0604020202020204" pitchFamily="34" charset="0"/>
            </a:endParaRPr>
          </a:p>
        </p:txBody>
      </p:sp>
      <p:sp>
        <p:nvSpPr>
          <p:cNvPr id="21"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МЕДИЦИНА</a:t>
            </a:r>
            <a:endParaRPr lang="ru-RU" sz="4800" dirty="0">
              <a:solidFill>
                <a:schemeClr val="bg1"/>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991544" y="1556792"/>
            <a:ext cx="7344816" cy="5232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spcBef>
                <a:spcPct val="50000"/>
              </a:spcBef>
            </a:pPr>
            <a:r>
              <a:rPr lang="ru-RU" sz="2800" b="1" dirty="0">
                <a:latin typeface="Arial" pitchFamily="34" charset="0"/>
                <a:cs typeface="Arial" pitchFamily="34" charset="0"/>
              </a:rPr>
              <a:t>Медицинские специальности</a:t>
            </a:r>
          </a:p>
        </p:txBody>
      </p:sp>
      <p:sp>
        <p:nvSpPr>
          <p:cNvPr id="32771" name="AutoShape 3"/>
          <p:cNvSpPr>
            <a:spLocks noChangeArrowheads="1"/>
          </p:cNvSpPr>
          <p:nvPr/>
        </p:nvSpPr>
        <p:spPr bwMode="auto">
          <a:xfrm rot="13195508">
            <a:off x="1961387" y="2141204"/>
            <a:ext cx="366184" cy="936625"/>
          </a:xfrm>
          <a:prstGeom prst="upArrow">
            <a:avLst>
              <a:gd name="adj1" fmla="val 47074"/>
              <a:gd name="adj2" fmla="val 98412"/>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endParaRPr lang="ru-RU"/>
          </a:p>
        </p:txBody>
      </p:sp>
      <p:sp>
        <p:nvSpPr>
          <p:cNvPr id="32772" name="AutoShape 4"/>
          <p:cNvSpPr>
            <a:spLocks noChangeArrowheads="1"/>
          </p:cNvSpPr>
          <p:nvPr/>
        </p:nvSpPr>
        <p:spPr bwMode="auto">
          <a:xfrm rot="10800000">
            <a:off x="5375920" y="764718"/>
            <a:ext cx="1153584" cy="796827"/>
          </a:xfrm>
          <a:prstGeom prst="upArrow">
            <a:avLst>
              <a:gd name="adj1" fmla="val 29917"/>
              <a:gd name="adj2" fmla="val 28653"/>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ru-RU"/>
          </a:p>
        </p:txBody>
      </p:sp>
      <p:sp>
        <p:nvSpPr>
          <p:cNvPr id="32773" name="Text Box 5"/>
          <p:cNvSpPr txBox="1">
            <a:spLocks noChangeArrowheads="1"/>
          </p:cNvSpPr>
          <p:nvPr/>
        </p:nvSpPr>
        <p:spPr bwMode="auto">
          <a:xfrm>
            <a:off x="479376" y="3140968"/>
            <a:ext cx="2232248" cy="400110"/>
          </a:xfrm>
          <a:prstGeom prst="rect">
            <a:avLst/>
          </a:prstGeom>
          <a:noFill/>
          <a:ln w="9525">
            <a:noFill/>
            <a:miter lim="800000"/>
            <a:headEnd/>
            <a:tailEnd/>
          </a:ln>
          <a:effectLst/>
        </p:spPr>
        <p:txBody>
          <a:bodyPr wrap="square">
            <a:spAutoFit/>
          </a:bodyPr>
          <a:lstStyle/>
          <a:p>
            <a:pPr>
              <a:spcBef>
                <a:spcPct val="50000"/>
              </a:spcBef>
            </a:pPr>
            <a:r>
              <a:rPr lang="ru-RU" sz="2000" b="1" dirty="0">
                <a:latin typeface="Arial" pitchFamily="34" charset="0"/>
                <a:cs typeface="Arial" pitchFamily="34" charset="0"/>
              </a:rPr>
              <a:t>Зубные врачи</a:t>
            </a:r>
          </a:p>
        </p:txBody>
      </p:sp>
      <p:sp>
        <p:nvSpPr>
          <p:cNvPr id="32774" name="AutoShape 6"/>
          <p:cNvSpPr>
            <a:spLocks noChangeArrowheads="1"/>
          </p:cNvSpPr>
          <p:nvPr/>
        </p:nvSpPr>
        <p:spPr bwMode="auto">
          <a:xfrm rot="10800000">
            <a:off x="4007768" y="2204864"/>
            <a:ext cx="366184" cy="863600"/>
          </a:xfrm>
          <a:prstGeom prst="upArrow">
            <a:avLst>
              <a:gd name="adj1" fmla="val 47074"/>
              <a:gd name="adj2" fmla="val 90739"/>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endParaRPr lang="ru-RU"/>
          </a:p>
        </p:txBody>
      </p:sp>
      <p:sp>
        <p:nvSpPr>
          <p:cNvPr id="32775" name="Text Box 7"/>
          <p:cNvSpPr txBox="1">
            <a:spLocks noChangeArrowheads="1"/>
          </p:cNvSpPr>
          <p:nvPr/>
        </p:nvSpPr>
        <p:spPr bwMode="auto">
          <a:xfrm>
            <a:off x="2783641" y="3068967"/>
            <a:ext cx="2736305" cy="1938992"/>
          </a:xfrm>
          <a:prstGeom prst="rect">
            <a:avLst/>
          </a:prstGeom>
          <a:noFill/>
          <a:ln w="9525">
            <a:noFill/>
            <a:miter lim="800000"/>
            <a:headEnd/>
            <a:tailEnd/>
          </a:ln>
          <a:effectLst/>
        </p:spPr>
        <p:txBody>
          <a:bodyPr wrap="square">
            <a:spAutoFit/>
          </a:bodyPr>
          <a:lstStyle/>
          <a:p>
            <a:pPr algn="ctr">
              <a:spcBef>
                <a:spcPct val="50000"/>
              </a:spcBef>
            </a:pPr>
            <a:r>
              <a:rPr lang="ru-RU" sz="2000" b="1" dirty="0">
                <a:latin typeface="Arial" pitchFamily="34" charset="0"/>
                <a:cs typeface="Arial" pitchFamily="34" charset="0"/>
              </a:rPr>
              <a:t>Хирурги                                            (использовали скальпель</a:t>
            </a:r>
            <a:r>
              <a:rPr lang="en-US" sz="2000" b="1" dirty="0">
                <a:latin typeface="Arial" pitchFamily="34" charset="0"/>
                <a:cs typeface="Arial" pitchFamily="34" charset="0"/>
              </a:rPr>
              <a:t>,</a:t>
            </a:r>
            <a:r>
              <a:rPr lang="ru-RU" sz="2000" b="1" dirty="0">
                <a:latin typeface="Arial" pitchFamily="34" charset="0"/>
                <a:cs typeface="Arial" pitchFamily="34" charset="0"/>
              </a:rPr>
              <a:t> бинты</a:t>
            </a:r>
            <a:r>
              <a:rPr lang="en-US" sz="2000" b="1" dirty="0">
                <a:latin typeface="Arial" pitchFamily="34" charset="0"/>
                <a:cs typeface="Arial" pitchFamily="34" charset="0"/>
              </a:rPr>
              <a:t>, </a:t>
            </a:r>
            <a:r>
              <a:rPr lang="ru-RU" sz="2000" b="1" dirty="0">
                <a:latin typeface="Arial" pitchFamily="34" charset="0"/>
                <a:cs typeface="Arial" pitchFamily="34" charset="0"/>
              </a:rPr>
              <a:t>накладывали швы</a:t>
            </a:r>
            <a:r>
              <a:rPr lang="en-US" sz="2000" b="1" dirty="0">
                <a:latin typeface="Arial" pitchFamily="34" charset="0"/>
                <a:cs typeface="Arial" pitchFamily="34" charset="0"/>
              </a:rPr>
              <a:t>,</a:t>
            </a:r>
            <a:r>
              <a:rPr lang="ru-RU" sz="2000" b="1" dirty="0">
                <a:latin typeface="Arial" pitchFamily="34" charset="0"/>
                <a:cs typeface="Arial" pitchFamily="34" charset="0"/>
              </a:rPr>
              <a:t> лубки при переломах)</a:t>
            </a:r>
          </a:p>
        </p:txBody>
      </p:sp>
      <p:sp>
        <p:nvSpPr>
          <p:cNvPr id="32776" name="AutoShape 8"/>
          <p:cNvSpPr>
            <a:spLocks noChangeArrowheads="1"/>
          </p:cNvSpPr>
          <p:nvPr/>
        </p:nvSpPr>
        <p:spPr bwMode="auto">
          <a:xfrm rot="10800000">
            <a:off x="6479127" y="2208213"/>
            <a:ext cx="366183" cy="863600"/>
          </a:xfrm>
          <a:prstGeom prst="upArrow">
            <a:avLst>
              <a:gd name="adj1" fmla="val 47074"/>
              <a:gd name="adj2" fmla="val 90740"/>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32777" name="AutoShape 9"/>
          <p:cNvSpPr>
            <a:spLocks noChangeArrowheads="1"/>
          </p:cNvSpPr>
          <p:nvPr/>
        </p:nvSpPr>
        <p:spPr bwMode="auto">
          <a:xfrm rot="9114183">
            <a:off x="8015827" y="2136775"/>
            <a:ext cx="366183" cy="863600"/>
          </a:xfrm>
          <a:prstGeom prst="upArrow">
            <a:avLst>
              <a:gd name="adj1" fmla="val 47074"/>
              <a:gd name="adj2" fmla="val 90740"/>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ru-RU"/>
          </a:p>
        </p:txBody>
      </p:sp>
      <p:sp>
        <p:nvSpPr>
          <p:cNvPr id="32778" name="Text Box 10"/>
          <p:cNvSpPr txBox="1">
            <a:spLocks noChangeArrowheads="1"/>
          </p:cNvSpPr>
          <p:nvPr/>
        </p:nvSpPr>
        <p:spPr bwMode="auto">
          <a:xfrm>
            <a:off x="5951985" y="3140968"/>
            <a:ext cx="1368152" cy="400110"/>
          </a:xfrm>
          <a:prstGeom prst="rect">
            <a:avLst/>
          </a:prstGeom>
          <a:noFill/>
          <a:ln w="9525">
            <a:noFill/>
            <a:miter lim="800000"/>
            <a:headEnd/>
            <a:tailEnd/>
          </a:ln>
          <a:effectLst/>
        </p:spPr>
        <p:txBody>
          <a:bodyPr wrap="square">
            <a:spAutoFit/>
          </a:bodyPr>
          <a:lstStyle/>
          <a:p>
            <a:pPr>
              <a:spcBef>
                <a:spcPct val="50000"/>
              </a:spcBef>
            </a:pPr>
            <a:r>
              <a:rPr lang="ru-RU" sz="2000" b="1" dirty="0">
                <a:latin typeface="Arial" pitchFamily="34" charset="0"/>
                <a:cs typeface="Arial" pitchFamily="34" charset="0"/>
              </a:rPr>
              <a:t>Глазники</a:t>
            </a:r>
          </a:p>
        </p:txBody>
      </p:sp>
      <p:sp>
        <p:nvSpPr>
          <p:cNvPr id="32779" name="Text Box 11"/>
          <p:cNvSpPr txBox="1">
            <a:spLocks noChangeArrowheads="1"/>
          </p:cNvSpPr>
          <p:nvPr/>
        </p:nvSpPr>
        <p:spPr bwMode="auto">
          <a:xfrm>
            <a:off x="8208433" y="3073401"/>
            <a:ext cx="2015067" cy="400110"/>
          </a:xfrm>
          <a:prstGeom prst="rect">
            <a:avLst/>
          </a:prstGeom>
          <a:noFill/>
          <a:ln w="9525">
            <a:noFill/>
            <a:miter lim="800000"/>
            <a:headEnd/>
            <a:tailEnd/>
          </a:ln>
          <a:effectLst/>
        </p:spPr>
        <p:txBody>
          <a:bodyPr>
            <a:spAutoFit/>
          </a:bodyPr>
          <a:lstStyle/>
          <a:p>
            <a:pPr>
              <a:spcBef>
                <a:spcPct val="50000"/>
              </a:spcBef>
            </a:pPr>
            <a:r>
              <a:rPr lang="ru-RU" sz="2000" b="1" dirty="0">
                <a:latin typeface="Arial" pitchFamily="34" charset="0"/>
                <a:cs typeface="Arial" pitchFamily="34" charset="0"/>
              </a:rPr>
              <a:t>Ветеринары</a:t>
            </a:r>
          </a:p>
        </p:txBody>
      </p:sp>
      <p:sp>
        <p:nvSpPr>
          <p:cNvPr id="32780" name="Text Box 12"/>
          <p:cNvSpPr txBox="1">
            <a:spLocks noChangeArrowheads="1"/>
          </p:cNvSpPr>
          <p:nvPr/>
        </p:nvSpPr>
        <p:spPr bwMode="auto">
          <a:xfrm>
            <a:off x="767408" y="5805271"/>
            <a:ext cx="6264696"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50000"/>
              </a:spcBef>
            </a:pPr>
            <a:r>
              <a:rPr lang="ru-RU" sz="2000" b="1" dirty="0">
                <a:latin typeface="Arial" pitchFamily="34" charset="0"/>
                <a:cs typeface="Arial" pitchFamily="34" charset="0"/>
              </a:rPr>
              <a:t>На своём опыте в медицине египтяне создали медицинские справочники</a:t>
            </a:r>
            <a:r>
              <a:rPr lang="en-US" sz="2000" b="1" dirty="0">
                <a:latin typeface="Arial" pitchFamily="34" charset="0"/>
                <a:cs typeface="Arial" pitchFamily="34" charset="0"/>
              </a:rPr>
              <a:t>,</a:t>
            </a:r>
            <a:r>
              <a:rPr lang="ru-RU" sz="2000" b="1" dirty="0">
                <a:latin typeface="Arial" pitchFamily="34" charset="0"/>
                <a:cs typeface="Arial" pitchFamily="34" charset="0"/>
              </a:rPr>
              <a:t> книги</a:t>
            </a:r>
            <a:r>
              <a:rPr lang="en-US" sz="2000" b="1" dirty="0">
                <a:latin typeface="Arial" pitchFamily="34" charset="0"/>
                <a:cs typeface="Arial" pitchFamily="34" charset="0"/>
              </a:rPr>
              <a:t>.</a:t>
            </a:r>
            <a:r>
              <a:rPr lang="ru-RU" sz="2000" b="1" dirty="0">
                <a:latin typeface="Arial" pitchFamily="34" charset="0"/>
                <a:cs typeface="Arial" pitchFamily="34" charset="0"/>
              </a:rPr>
              <a:t> </a:t>
            </a:r>
          </a:p>
        </p:txBody>
      </p:sp>
      <p:pic>
        <p:nvPicPr>
          <p:cNvPr id="32782" name="Picture 14" descr="rameses2-l"/>
          <p:cNvPicPr>
            <a:picLocks noChangeAspect="1" noChangeArrowheads="1"/>
          </p:cNvPicPr>
          <p:nvPr/>
        </p:nvPicPr>
        <p:blipFill>
          <a:blip r:embed="rId2" cstate="print"/>
          <a:srcRect/>
          <a:stretch>
            <a:fillRect/>
          </a:stretch>
        </p:blipFill>
        <p:spPr bwMode="auto">
          <a:xfrm>
            <a:off x="7248138" y="3861048"/>
            <a:ext cx="4478247" cy="2381250"/>
          </a:xfrm>
          <a:prstGeom prst="rect">
            <a:avLst/>
          </a:prstGeom>
          <a:noFill/>
          <a:ln w="57150">
            <a:solidFill>
              <a:srgbClr val="993300"/>
            </a:solidFill>
            <a:miter lim="800000"/>
            <a:headEnd/>
            <a:tailEnd/>
          </a:ln>
        </p:spPr>
      </p:pic>
      <p:sp>
        <p:nvSpPr>
          <p:cNvPr id="32783" name="Text Box 15"/>
          <p:cNvSpPr txBox="1">
            <a:spLocks noChangeArrowheads="1"/>
          </p:cNvSpPr>
          <p:nvPr/>
        </p:nvSpPr>
        <p:spPr bwMode="auto">
          <a:xfrm>
            <a:off x="719668" y="4945063"/>
            <a:ext cx="6671733" cy="707886"/>
          </a:xfrm>
          <a:prstGeom prst="rect">
            <a:avLst/>
          </a:prstGeom>
          <a:noFill/>
          <a:ln w="9525">
            <a:noFill/>
            <a:miter lim="800000"/>
            <a:headEnd/>
            <a:tailEnd/>
          </a:ln>
          <a:effectLst/>
        </p:spPr>
        <p:txBody>
          <a:bodyPr>
            <a:spAutoFit/>
          </a:bodyPr>
          <a:lstStyle/>
          <a:p>
            <a:pPr>
              <a:spcBef>
                <a:spcPct val="50000"/>
              </a:spcBef>
            </a:pPr>
            <a:r>
              <a:rPr lang="ru-RU" sz="2000" b="1" dirty="0">
                <a:solidFill>
                  <a:srgbClr val="002060"/>
                </a:solidFill>
                <a:latin typeface="Arial" pitchFamily="34" charset="0"/>
                <a:cs typeface="Arial" pitchFamily="34" charset="0"/>
              </a:rPr>
              <a:t>Египтяне бальзамировали (мумифицировали) умерших</a:t>
            </a:r>
            <a:r>
              <a:rPr lang="en-US" sz="2000" b="1" dirty="0">
                <a:solidFill>
                  <a:srgbClr val="002060"/>
                </a:solidFill>
                <a:latin typeface="Arial" pitchFamily="34" charset="0"/>
                <a:cs typeface="Arial" pitchFamily="34" charset="0"/>
              </a:rPr>
              <a:t>.</a:t>
            </a:r>
            <a:endParaRPr lang="ru-RU" sz="2000" b="1" dirty="0">
              <a:solidFill>
                <a:srgbClr val="002060"/>
              </a:solidFill>
              <a:latin typeface="Arial" pitchFamily="34" charset="0"/>
              <a:cs typeface="Arial" pitchFamily="34" charset="0"/>
            </a:endParaRPr>
          </a:p>
        </p:txBody>
      </p:sp>
      <p:sp>
        <p:nvSpPr>
          <p:cNvPr id="32784" name="AutoShape 16"/>
          <p:cNvSpPr>
            <a:spLocks noChangeArrowheads="1"/>
          </p:cNvSpPr>
          <p:nvPr/>
        </p:nvSpPr>
        <p:spPr bwMode="auto">
          <a:xfrm rot="-313491">
            <a:off x="5749674" y="4567657"/>
            <a:ext cx="1301751" cy="360363"/>
          </a:xfrm>
          <a:prstGeom prst="rightArrow">
            <a:avLst>
              <a:gd name="adj1" fmla="val 50000"/>
              <a:gd name="adj2" fmla="val 67731"/>
            </a:avLst>
          </a:prstGeom>
          <a:solidFill>
            <a:schemeClr val="bg1"/>
          </a:solidFill>
          <a:ln w="63500">
            <a:solidFill>
              <a:srgbClr val="993300"/>
            </a:solidFill>
            <a:miter lim="800000"/>
            <a:headEnd/>
            <a:tailEnd/>
          </a:ln>
          <a:effectLst/>
        </p:spPr>
        <p:txBody>
          <a:bodyPr wrap="none" anchor="ctr"/>
          <a:lstStyle/>
          <a:p>
            <a:endParaRPr lang="ru-RU"/>
          </a:p>
        </p:txBody>
      </p:sp>
      <p:sp>
        <p:nvSpPr>
          <p:cNvPr id="17"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МЕДИЦИНА</a:t>
            </a:r>
            <a:endParaRPr lang="ru-RU" sz="48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Rot="1" noChangeArrowheads="1"/>
          </p:cNvSpPr>
          <p:nvPr>
            <p:ph type="body" idx="1"/>
          </p:nvPr>
        </p:nvSpPr>
        <p:spPr>
          <a:xfrm>
            <a:off x="2832100" y="765187"/>
            <a:ext cx="8957733" cy="3671937"/>
          </a:xfrm>
        </p:spPr>
        <p:style>
          <a:lnRef idx="1">
            <a:schemeClr val="accent4"/>
          </a:lnRef>
          <a:fillRef idx="2">
            <a:schemeClr val="accent4"/>
          </a:fillRef>
          <a:effectRef idx="1">
            <a:schemeClr val="accent4"/>
          </a:effectRef>
          <a:fontRef idx="minor">
            <a:schemeClr val="dk1"/>
          </a:fontRef>
        </p:style>
        <p:txBody>
          <a:bodyPr>
            <a:noAutofit/>
          </a:bodyPr>
          <a:lstStyle/>
          <a:p>
            <a:pPr algn="ctr">
              <a:lnSpc>
                <a:spcPct val="90000"/>
              </a:lnSpc>
              <a:buFont typeface="Arial" pitchFamily="34" charset="0"/>
              <a:buNone/>
            </a:pPr>
            <a:r>
              <a:rPr lang="ru-RU" b="1" dirty="0">
                <a:solidFill>
                  <a:srgbClr val="002060"/>
                </a:solidFill>
                <a:latin typeface="Arial" pitchFamily="34" charset="0"/>
                <a:cs typeface="Arial" pitchFamily="34" charset="0"/>
              </a:rPr>
              <a:t>Математика зародилась из практических нужд. </a:t>
            </a:r>
            <a:r>
              <a:rPr lang="ru-RU" b="1" dirty="0" smtClean="0">
                <a:solidFill>
                  <a:srgbClr val="002060"/>
                </a:solidFill>
                <a:latin typeface="Arial" pitchFamily="34" charset="0"/>
                <a:cs typeface="Arial" pitchFamily="34" charset="0"/>
              </a:rPr>
              <a:t>С </a:t>
            </a:r>
            <a:r>
              <a:rPr lang="ru-RU" b="1" dirty="0">
                <a:solidFill>
                  <a:srgbClr val="002060"/>
                </a:solidFill>
                <a:latin typeface="Arial" pitchFamily="34" charset="0"/>
                <a:cs typeface="Arial" pitchFamily="34" charset="0"/>
              </a:rPr>
              <a:t>возникновением государства         по деревням ходили чиновники </a:t>
            </a:r>
            <a:r>
              <a:rPr lang="ru-RU" b="1" dirty="0" smtClean="0">
                <a:solidFill>
                  <a:srgbClr val="002060"/>
                </a:solidFill>
                <a:latin typeface="Arial" pitchFamily="34" charset="0"/>
                <a:cs typeface="Arial" pitchFamily="34" charset="0"/>
              </a:rPr>
              <a:t> </a:t>
            </a:r>
            <a:r>
              <a:rPr lang="ru-RU" b="1" dirty="0">
                <a:solidFill>
                  <a:srgbClr val="002060"/>
                </a:solidFill>
                <a:latin typeface="Arial" pitchFamily="34" charset="0"/>
                <a:cs typeface="Arial" pitchFamily="34" charset="0"/>
              </a:rPr>
              <a:t>с помощниками. </a:t>
            </a:r>
            <a:r>
              <a:rPr lang="ru-RU" b="1" dirty="0" smtClean="0">
                <a:solidFill>
                  <a:srgbClr val="002060"/>
                </a:solidFill>
                <a:latin typeface="Arial" pitchFamily="34" charset="0"/>
                <a:cs typeface="Arial" pitchFamily="34" charset="0"/>
              </a:rPr>
              <a:t> </a:t>
            </a:r>
            <a:r>
              <a:rPr lang="ru-RU" b="1" dirty="0">
                <a:solidFill>
                  <a:srgbClr val="002060"/>
                </a:solidFill>
                <a:latin typeface="Arial" pitchFamily="34" charset="0"/>
                <a:cs typeface="Arial" pitchFamily="34" charset="0"/>
              </a:rPr>
              <a:t>Они пересчитывали животных, измеряли засеянные поля,            чтобы вычислить величину  налога с каждого крестьянина. Так возникла потребность в арифметике. </a:t>
            </a:r>
          </a:p>
        </p:txBody>
      </p:sp>
      <p:pic>
        <p:nvPicPr>
          <p:cNvPr id="30724" name="Picture 4" descr="2"/>
          <p:cNvPicPr>
            <a:picLocks noChangeAspect="1" noChangeArrowheads="1"/>
          </p:cNvPicPr>
          <p:nvPr/>
        </p:nvPicPr>
        <p:blipFill>
          <a:blip r:embed="rId2" cstate="print">
            <a:lum bright="-18000" contrast="48000"/>
          </a:blip>
          <a:srcRect l="7005" r="5182"/>
          <a:stretch>
            <a:fillRect/>
          </a:stretch>
        </p:blipFill>
        <p:spPr bwMode="auto">
          <a:xfrm>
            <a:off x="239193" y="836613"/>
            <a:ext cx="2328423" cy="3744912"/>
          </a:xfrm>
          <a:prstGeom prst="rect">
            <a:avLst/>
          </a:prstGeom>
          <a:noFill/>
          <a:ln w="76200">
            <a:solidFill>
              <a:schemeClr val="bg1"/>
            </a:solidFill>
            <a:miter lim="800000"/>
            <a:headEnd/>
            <a:tailEnd/>
          </a:ln>
        </p:spPr>
      </p:pic>
      <p:pic>
        <p:nvPicPr>
          <p:cNvPr id="30726" name="Picture 6" descr="Картинка 1 из 116">
            <a:hlinkClick r:id="rId3"/>
          </p:cNvPr>
          <p:cNvPicPr>
            <a:picLocks noChangeAspect="1" noChangeArrowheads="1"/>
          </p:cNvPicPr>
          <p:nvPr/>
        </p:nvPicPr>
        <p:blipFill>
          <a:blip r:embed="rId4" cstate="print"/>
          <a:srcRect/>
          <a:stretch>
            <a:fillRect/>
          </a:stretch>
        </p:blipFill>
        <p:spPr bwMode="auto">
          <a:xfrm>
            <a:off x="239193" y="4724413"/>
            <a:ext cx="4582583" cy="1978025"/>
          </a:xfrm>
          <a:prstGeom prst="rect">
            <a:avLst/>
          </a:prstGeom>
          <a:noFill/>
        </p:spPr>
      </p:pic>
      <p:pic>
        <p:nvPicPr>
          <p:cNvPr id="30728" name="Picture 8" descr="Картинка 3 из 116">
            <a:hlinkClick r:id="rId5"/>
          </p:cNvPr>
          <p:cNvPicPr>
            <a:picLocks noChangeAspect="1" noChangeArrowheads="1"/>
          </p:cNvPicPr>
          <p:nvPr/>
        </p:nvPicPr>
        <p:blipFill>
          <a:blip r:embed="rId6" cstate="print"/>
          <a:srcRect/>
          <a:stretch>
            <a:fillRect/>
          </a:stretch>
        </p:blipFill>
        <p:spPr bwMode="auto">
          <a:xfrm>
            <a:off x="5039792" y="4724413"/>
            <a:ext cx="2764367" cy="1979613"/>
          </a:xfrm>
          <a:prstGeom prst="rect">
            <a:avLst/>
          </a:prstGeom>
          <a:noFill/>
        </p:spPr>
      </p:pic>
      <p:pic>
        <p:nvPicPr>
          <p:cNvPr id="30730" name="Picture 10" descr="Картинка 12 из 116">
            <a:hlinkClick r:id="rId7"/>
          </p:cNvPr>
          <p:cNvPicPr>
            <a:picLocks noChangeAspect="1" noChangeArrowheads="1"/>
          </p:cNvPicPr>
          <p:nvPr/>
        </p:nvPicPr>
        <p:blipFill>
          <a:blip r:embed="rId8" cstate="print"/>
          <a:srcRect/>
          <a:stretch>
            <a:fillRect/>
          </a:stretch>
        </p:blipFill>
        <p:spPr bwMode="auto">
          <a:xfrm>
            <a:off x="7920568" y="4724413"/>
            <a:ext cx="4040717" cy="1978025"/>
          </a:xfrm>
          <a:prstGeom prst="rect">
            <a:avLst/>
          </a:prstGeom>
          <a:noFill/>
        </p:spPr>
      </p:pic>
      <p:sp>
        <p:nvSpPr>
          <p:cNvPr id="9"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МАТЕМАТИКА</a:t>
            </a:r>
            <a:endParaRPr lang="ru-RU" sz="48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2" name="Text Box 24"/>
          <p:cNvSpPr txBox="1">
            <a:spLocks noChangeArrowheads="1"/>
          </p:cNvSpPr>
          <p:nvPr/>
        </p:nvSpPr>
        <p:spPr bwMode="auto">
          <a:xfrm>
            <a:off x="3" y="2492386"/>
            <a:ext cx="4559300" cy="366713"/>
          </a:xfrm>
          <a:prstGeom prst="rect">
            <a:avLst/>
          </a:prstGeom>
          <a:noFill/>
          <a:ln w="9525">
            <a:noFill/>
            <a:miter lim="800000"/>
            <a:headEnd/>
            <a:tailEnd/>
          </a:ln>
          <a:effectLst/>
        </p:spPr>
        <p:txBody>
          <a:bodyPr>
            <a:spAutoFit/>
          </a:bodyPr>
          <a:lstStyle/>
          <a:p>
            <a:pPr>
              <a:spcBef>
                <a:spcPct val="50000"/>
              </a:spcBef>
            </a:pPr>
            <a:r>
              <a:rPr lang="ru-RU" sz="1800"/>
              <a:t> </a:t>
            </a:r>
          </a:p>
        </p:txBody>
      </p:sp>
      <p:sp>
        <p:nvSpPr>
          <p:cNvPr id="7176" name="AutoShape 8"/>
          <p:cNvSpPr>
            <a:spLocks noChangeArrowheads="1"/>
          </p:cNvSpPr>
          <p:nvPr/>
        </p:nvSpPr>
        <p:spPr bwMode="auto">
          <a:xfrm rot="1908191">
            <a:off x="2483464" y="926023"/>
            <a:ext cx="693509" cy="1244600"/>
          </a:xfrm>
          <a:prstGeom prst="downArrow">
            <a:avLst>
              <a:gd name="adj1" fmla="val 50000"/>
              <a:gd name="adj2" fmla="val 144118"/>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endParaRPr lang="ru-RU"/>
          </a:p>
        </p:txBody>
      </p:sp>
      <p:sp>
        <p:nvSpPr>
          <p:cNvPr id="7177" name="AutoShape 9"/>
          <p:cNvSpPr>
            <a:spLocks noChangeArrowheads="1"/>
          </p:cNvSpPr>
          <p:nvPr/>
        </p:nvSpPr>
        <p:spPr bwMode="auto">
          <a:xfrm rot="-1406037">
            <a:off x="8259265" y="850477"/>
            <a:ext cx="689483" cy="1244600"/>
          </a:xfrm>
          <a:prstGeom prst="downArrow">
            <a:avLst>
              <a:gd name="adj1" fmla="val 50000"/>
              <a:gd name="adj2" fmla="val 144118"/>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179" name="Text Box 11"/>
          <p:cNvSpPr txBox="1">
            <a:spLocks noChangeArrowheads="1"/>
          </p:cNvSpPr>
          <p:nvPr/>
        </p:nvSpPr>
        <p:spPr bwMode="auto">
          <a:xfrm>
            <a:off x="1127448" y="2132861"/>
            <a:ext cx="2088232"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pPr>
            <a:r>
              <a:rPr lang="ru-RU" sz="3200" b="1" dirty="0">
                <a:latin typeface="Arial" pitchFamily="34" charset="0"/>
                <a:cs typeface="Arial" pitchFamily="34" charset="0"/>
              </a:rPr>
              <a:t>Алгебра</a:t>
            </a:r>
          </a:p>
        </p:txBody>
      </p:sp>
      <p:sp>
        <p:nvSpPr>
          <p:cNvPr id="7180" name="Text Box 12"/>
          <p:cNvSpPr txBox="1">
            <a:spLocks noChangeArrowheads="1"/>
          </p:cNvSpPr>
          <p:nvPr/>
        </p:nvSpPr>
        <p:spPr bwMode="auto">
          <a:xfrm>
            <a:off x="8472264" y="2132860"/>
            <a:ext cx="2376264" cy="5847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r>
              <a:rPr lang="ru-RU" sz="3200" b="1" dirty="0">
                <a:latin typeface="Arial" pitchFamily="34" charset="0"/>
                <a:cs typeface="Arial" pitchFamily="34" charset="0"/>
              </a:rPr>
              <a:t>Геометрия</a:t>
            </a:r>
          </a:p>
        </p:txBody>
      </p:sp>
      <p:sp>
        <p:nvSpPr>
          <p:cNvPr id="7198" name="Text Box 30"/>
          <p:cNvSpPr txBox="1">
            <a:spLocks noChangeArrowheads="1"/>
          </p:cNvSpPr>
          <p:nvPr/>
        </p:nvSpPr>
        <p:spPr bwMode="auto">
          <a:xfrm>
            <a:off x="263352" y="3212982"/>
            <a:ext cx="11496848" cy="30469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pPr>
            <a:r>
              <a:rPr lang="ru-RU" sz="3200" b="1" dirty="0">
                <a:solidFill>
                  <a:srgbClr val="0070C0"/>
                </a:solidFill>
                <a:latin typeface="Arial" pitchFamily="34" charset="0"/>
                <a:cs typeface="Arial" pitchFamily="34" charset="0"/>
              </a:rPr>
              <a:t>Математика египтян развивалась по мере надобности вместе с цивилизацией</a:t>
            </a:r>
            <a:r>
              <a:rPr lang="en-US" sz="3200" b="1" dirty="0">
                <a:solidFill>
                  <a:srgbClr val="0070C0"/>
                </a:solidFill>
                <a:latin typeface="Arial" pitchFamily="34" charset="0"/>
                <a:cs typeface="Arial" pitchFamily="34" charset="0"/>
              </a:rPr>
              <a:t>.</a:t>
            </a:r>
            <a:endParaRPr lang="ru-RU" sz="3200" b="1" dirty="0">
              <a:solidFill>
                <a:srgbClr val="0070C0"/>
              </a:solidFill>
              <a:latin typeface="Arial" pitchFamily="34" charset="0"/>
              <a:cs typeface="Arial" pitchFamily="34" charset="0"/>
            </a:endParaRPr>
          </a:p>
          <a:p>
            <a:pPr algn="ctr">
              <a:spcBef>
                <a:spcPct val="50000"/>
              </a:spcBef>
            </a:pPr>
            <a:r>
              <a:rPr lang="ru-RU" sz="3200" b="1" dirty="0">
                <a:solidFill>
                  <a:srgbClr val="002060"/>
                </a:solidFill>
                <a:latin typeface="Arial" pitchFamily="34" charset="0"/>
                <a:cs typeface="Arial" pitchFamily="34" charset="0"/>
              </a:rPr>
              <a:t>Математика помогала египтянам в архитектуре</a:t>
            </a:r>
            <a:r>
              <a:rPr lang="en-US" sz="3200" b="1" dirty="0">
                <a:solidFill>
                  <a:srgbClr val="002060"/>
                </a:solidFill>
                <a:latin typeface="Arial" pitchFamily="34" charset="0"/>
                <a:cs typeface="Arial" pitchFamily="34" charset="0"/>
              </a:rPr>
              <a:t>,</a:t>
            </a:r>
            <a:r>
              <a:rPr lang="ru-RU" sz="3200" b="1" dirty="0">
                <a:solidFill>
                  <a:srgbClr val="002060"/>
                </a:solidFill>
                <a:latin typeface="Arial" pitchFamily="34" charset="0"/>
                <a:cs typeface="Arial" pitchFamily="34" charset="0"/>
              </a:rPr>
              <a:t> торговле</a:t>
            </a:r>
            <a:r>
              <a:rPr lang="en-US" sz="3200" b="1" dirty="0">
                <a:solidFill>
                  <a:srgbClr val="002060"/>
                </a:solidFill>
                <a:latin typeface="Arial" pitchFamily="34" charset="0"/>
                <a:cs typeface="Arial" pitchFamily="34" charset="0"/>
              </a:rPr>
              <a:t> </a:t>
            </a:r>
            <a:r>
              <a:rPr lang="ru-RU" sz="3200" b="1" dirty="0">
                <a:solidFill>
                  <a:srgbClr val="002060"/>
                </a:solidFill>
                <a:latin typeface="Arial" pitchFamily="34" charset="0"/>
                <a:cs typeface="Arial" pitchFamily="34" charset="0"/>
              </a:rPr>
              <a:t>и даже</a:t>
            </a:r>
            <a:r>
              <a:rPr lang="en-US" sz="3200" b="1" dirty="0">
                <a:solidFill>
                  <a:srgbClr val="002060"/>
                </a:solidFill>
                <a:latin typeface="Arial" pitchFamily="34" charset="0"/>
                <a:cs typeface="Arial" pitchFamily="34" charset="0"/>
              </a:rPr>
              <a:t> </a:t>
            </a:r>
            <a:r>
              <a:rPr lang="ru-RU" sz="3200" b="1" dirty="0">
                <a:solidFill>
                  <a:srgbClr val="002060"/>
                </a:solidFill>
                <a:latin typeface="Arial" pitchFamily="34" charset="0"/>
                <a:cs typeface="Arial" pitchFamily="34" charset="0"/>
              </a:rPr>
              <a:t>в астрономии</a:t>
            </a:r>
            <a:r>
              <a:rPr lang="en-US" sz="3200" b="1" dirty="0" smtClean="0">
                <a:solidFill>
                  <a:srgbClr val="0070C0"/>
                </a:solidFill>
                <a:latin typeface="Arial" pitchFamily="34" charset="0"/>
                <a:cs typeface="Arial" pitchFamily="34" charset="0"/>
              </a:rPr>
              <a:t>.</a:t>
            </a:r>
            <a:r>
              <a:rPr lang="ru-RU" altLang="ru-RU" sz="3200" b="1" dirty="0" smtClean="0">
                <a:solidFill>
                  <a:srgbClr val="0070C0"/>
                </a:solidFill>
                <a:latin typeface="Arial" pitchFamily="34" charset="0"/>
                <a:cs typeface="Arial" pitchFamily="34" charset="0"/>
              </a:rPr>
              <a:t> </a:t>
            </a:r>
          </a:p>
          <a:p>
            <a:pPr algn="ctr">
              <a:spcBef>
                <a:spcPct val="50000"/>
              </a:spcBef>
            </a:pPr>
            <a:r>
              <a:rPr lang="ru-RU" altLang="ru-RU" sz="3200" b="1" dirty="0" smtClean="0">
                <a:solidFill>
                  <a:srgbClr val="7030A0"/>
                </a:solidFill>
                <a:latin typeface="Arial" pitchFamily="34" charset="0"/>
                <a:cs typeface="Arial" pitchFamily="34" charset="0"/>
              </a:rPr>
              <a:t>Геометрия - “</a:t>
            </a:r>
            <a:r>
              <a:rPr lang="ru-RU" altLang="ru-RU" sz="3200" b="1" dirty="0" err="1" smtClean="0">
                <a:solidFill>
                  <a:srgbClr val="7030A0"/>
                </a:solidFill>
                <a:latin typeface="Arial" pitchFamily="34" charset="0"/>
                <a:cs typeface="Arial" pitchFamily="34" charset="0"/>
              </a:rPr>
              <a:t>гео</a:t>
            </a:r>
            <a:r>
              <a:rPr lang="ru-RU" altLang="ru-RU" sz="3200" b="1" dirty="0" smtClean="0">
                <a:solidFill>
                  <a:srgbClr val="7030A0"/>
                </a:solidFill>
                <a:latin typeface="Arial" pitchFamily="34" charset="0"/>
                <a:cs typeface="Arial" pitchFamily="34" charset="0"/>
              </a:rPr>
              <a:t>” – земля и “</a:t>
            </a:r>
            <a:r>
              <a:rPr lang="ru-RU" altLang="ru-RU" sz="3200" b="1" dirty="0" err="1" smtClean="0">
                <a:solidFill>
                  <a:srgbClr val="7030A0"/>
                </a:solidFill>
                <a:latin typeface="Arial" pitchFamily="34" charset="0"/>
                <a:cs typeface="Arial" pitchFamily="34" charset="0"/>
              </a:rPr>
              <a:t>метрос</a:t>
            </a:r>
            <a:r>
              <a:rPr lang="ru-RU" altLang="ru-RU" sz="3200" b="1" dirty="0" smtClean="0">
                <a:solidFill>
                  <a:srgbClr val="7030A0"/>
                </a:solidFill>
                <a:latin typeface="Arial" pitchFamily="34" charset="0"/>
                <a:cs typeface="Arial" pitchFamily="34" charset="0"/>
              </a:rPr>
              <a:t>”. </a:t>
            </a:r>
          </a:p>
        </p:txBody>
      </p:sp>
      <p:sp>
        <p:nvSpPr>
          <p:cNvPr id="9"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МАТЕМАТИКА</a:t>
            </a:r>
            <a:endParaRPr lang="ru-RU" sz="4800" dirty="0">
              <a:solidFill>
                <a:schemeClr val="bg1"/>
              </a:solidFill>
            </a:endParaRPr>
          </a:p>
        </p:txBody>
      </p:sp>
      <p:pic>
        <p:nvPicPr>
          <p:cNvPr id="11" name="Picture 10" descr="http://historylib.org/historybooks/Siril-Aldred_Egiptyane--Velikie-stroiteli-piramid/image24.jpg"/>
          <p:cNvPicPr>
            <a:picLocks noChangeAspect="1" noChangeArrowheads="1"/>
          </p:cNvPicPr>
          <p:nvPr/>
        </p:nvPicPr>
        <p:blipFill>
          <a:blip r:embed="rId2" cstate="print"/>
          <a:srcRect b="16805"/>
          <a:stretch>
            <a:fillRect/>
          </a:stretch>
        </p:blipFill>
        <p:spPr bwMode="auto">
          <a:xfrm>
            <a:off x="4151784" y="1052736"/>
            <a:ext cx="3456384" cy="1872208"/>
          </a:xfrm>
          <a:prstGeom prst="rect">
            <a:avLst/>
          </a:prstGeom>
          <a:noFill/>
          <a:ln w="9525">
            <a:noFill/>
            <a:miter lim="800000"/>
            <a:headEnd/>
            <a:tailEnd/>
          </a:ln>
        </p:spPr>
      </p:pic>
      <p:pic>
        <p:nvPicPr>
          <p:cNvPr id="12" name="Picture 8" descr="http://www.almosafr.com/forum/uploaded/59458_11289177071.jpg"/>
          <p:cNvPicPr>
            <a:picLocks noChangeAspect="1" noChangeArrowheads="1"/>
          </p:cNvPicPr>
          <p:nvPr/>
        </p:nvPicPr>
        <p:blipFill>
          <a:blip r:embed="rId3" cstate="print"/>
          <a:srcRect l="4179" t="4732" r="4384" b="5573"/>
          <a:stretch>
            <a:fillRect/>
          </a:stretch>
        </p:blipFill>
        <p:spPr bwMode="auto">
          <a:xfrm>
            <a:off x="335360" y="908730"/>
            <a:ext cx="1656184" cy="1076307"/>
          </a:xfrm>
          <a:prstGeom prst="rect">
            <a:avLst/>
          </a:prstGeom>
          <a:noFill/>
          <a:ln w="9525">
            <a:noFill/>
            <a:miter lim="800000"/>
            <a:headEnd/>
            <a:tailEnd/>
          </a:ln>
        </p:spPr>
      </p:pic>
      <p:pic>
        <p:nvPicPr>
          <p:cNvPr id="13" name="Picture 4" descr="http://xreferat.ru/image/47/1306218416_16.gif"/>
          <p:cNvPicPr>
            <a:picLocks noChangeAspect="1" noChangeArrowheads="1"/>
          </p:cNvPicPr>
          <p:nvPr/>
        </p:nvPicPr>
        <p:blipFill>
          <a:blip r:embed="rId4" cstate="print"/>
          <a:srcRect t="14108"/>
          <a:stretch>
            <a:fillRect/>
          </a:stretch>
        </p:blipFill>
        <p:spPr bwMode="auto">
          <a:xfrm>
            <a:off x="9480376" y="836722"/>
            <a:ext cx="1906960" cy="1053199"/>
          </a:xfrm>
          <a:prstGeom prst="rect">
            <a:avLst/>
          </a:prstGeom>
          <a:noFill/>
          <a:ln w="9525">
            <a:noFill/>
            <a:miter lim="800000"/>
            <a:headEnd/>
            <a:tailEnd/>
          </a:ln>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fade">
                                      <p:cBhvr>
                                        <p:cTn id="7" dur="1000"/>
                                        <p:tgtEl>
                                          <p:spTgt spid="7177"/>
                                        </p:tgtEl>
                                      </p:cBhvr>
                                    </p:animEffect>
                                    <p:anim calcmode="lin" valueType="num">
                                      <p:cBhvr>
                                        <p:cTn id="8" dur="1000" fill="hold"/>
                                        <p:tgtEl>
                                          <p:spTgt spid="7177"/>
                                        </p:tgtEl>
                                        <p:attrNameLst>
                                          <p:attrName>ppt_x</p:attrName>
                                        </p:attrNameLst>
                                      </p:cBhvr>
                                      <p:tavLst>
                                        <p:tav tm="0">
                                          <p:val>
                                            <p:strVal val="#ppt_x"/>
                                          </p:val>
                                        </p:tav>
                                        <p:tav tm="100000">
                                          <p:val>
                                            <p:strVal val="#ppt_x"/>
                                          </p:val>
                                        </p:tav>
                                      </p:tavLst>
                                    </p:anim>
                                    <p:anim calcmode="lin" valueType="num">
                                      <p:cBhvr>
                                        <p:cTn id="9" dur="900" decel="100000" fill="hold"/>
                                        <p:tgtEl>
                                          <p:spTgt spid="717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7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176"/>
                                        </p:tgtEl>
                                        <p:attrNameLst>
                                          <p:attrName>style.visibility</p:attrName>
                                        </p:attrNameLst>
                                      </p:cBhvr>
                                      <p:to>
                                        <p:strVal val="visible"/>
                                      </p:to>
                                    </p:set>
                                    <p:animEffect transition="in" filter="fade">
                                      <p:cBhvr>
                                        <p:cTn id="13" dur="1000"/>
                                        <p:tgtEl>
                                          <p:spTgt spid="7176"/>
                                        </p:tgtEl>
                                      </p:cBhvr>
                                    </p:animEffect>
                                    <p:anim calcmode="lin" valueType="num">
                                      <p:cBhvr>
                                        <p:cTn id="14" dur="1000" fill="hold"/>
                                        <p:tgtEl>
                                          <p:spTgt spid="7176"/>
                                        </p:tgtEl>
                                        <p:attrNameLst>
                                          <p:attrName>ppt_x</p:attrName>
                                        </p:attrNameLst>
                                      </p:cBhvr>
                                      <p:tavLst>
                                        <p:tav tm="0">
                                          <p:val>
                                            <p:strVal val="#ppt_x"/>
                                          </p:val>
                                        </p:tav>
                                        <p:tav tm="100000">
                                          <p:val>
                                            <p:strVal val="#ppt_x"/>
                                          </p:val>
                                        </p:tav>
                                      </p:tavLst>
                                    </p:anim>
                                    <p:anim calcmode="lin" valueType="num">
                                      <p:cBhvr>
                                        <p:cTn id="15" dur="900" decel="100000" fill="hold"/>
                                        <p:tgtEl>
                                          <p:spTgt spid="717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17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7179"/>
                                        </p:tgtEl>
                                        <p:attrNameLst>
                                          <p:attrName>style.visibility</p:attrName>
                                        </p:attrNameLst>
                                      </p:cBhvr>
                                      <p:to>
                                        <p:strVal val="visible"/>
                                      </p:to>
                                    </p:set>
                                    <p:animEffect transition="in" filter="fade">
                                      <p:cBhvr>
                                        <p:cTn id="21" dur="1000"/>
                                        <p:tgtEl>
                                          <p:spTgt spid="7179"/>
                                        </p:tgtEl>
                                      </p:cBhvr>
                                    </p:animEffect>
                                    <p:anim calcmode="lin" valueType="num">
                                      <p:cBhvr>
                                        <p:cTn id="22" dur="1000" fill="hold"/>
                                        <p:tgtEl>
                                          <p:spTgt spid="7179"/>
                                        </p:tgtEl>
                                        <p:attrNameLst>
                                          <p:attrName>ppt_x</p:attrName>
                                        </p:attrNameLst>
                                      </p:cBhvr>
                                      <p:tavLst>
                                        <p:tav tm="0">
                                          <p:val>
                                            <p:strVal val="#ppt_x"/>
                                          </p:val>
                                        </p:tav>
                                        <p:tav tm="100000">
                                          <p:val>
                                            <p:strVal val="#ppt_x"/>
                                          </p:val>
                                        </p:tav>
                                      </p:tavLst>
                                    </p:anim>
                                    <p:anim calcmode="lin" valueType="num">
                                      <p:cBhvr>
                                        <p:cTn id="23" dur="900" decel="100000" fill="hold"/>
                                        <p:tgtEl>
                                          <p:spTgt spid="717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179"/>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7180"/>
                                        </p:tgtEl>
                                        <p:attrNameLst>
                                          <p:attrName>style.visibility</p:attrName>
                                        </p:attrNameLst>
                                      </p:cBhvr>
                                      <p:to>
                                        <p:strVal val="visible"/>
                                      </p:to>
                                    </p:set>
                                    <p:animEffect transition="in" filter="fade">
                                      <p:cBhvr>
                                        <p:cTn id="27" dur="1000"/>
                                        <p:tgtEl>
                                          <p:spTgt spid="7180"/>
                                        </p:tgtEl>
                                      </p:cBhvr>
                                    </p:animEffect>
                                    <p:anim calcmode="lin" valueType="num">
                                      <p:cBhvr>
                                        <p:cTn id="28" dur="1000" fill="hold"/>
                                        <p:tgtEl>
                                          <p:spTgt spid="7180"/>
                                        </p:tgtEl>
                                        <p:attrNameLst>
                                          <p:attrName>ppt_x</p:attrName>
                                        </p:attrNameLst>
                                      </p:cBhvr>
                                      <p:tavLst>
                                        <p:tav tm="0">
                                          <p:val>
                                            <p:strVal val="#ppt_x"/>
                                          </p:val>
                                        </p:tav>
                                        <p:tav tm="100000">
                                          <p:val>
                                            <p:strVal val="#ppt_x"/>
                                          </p:val>
                                        </p:tav>
                                      </p:tavLst>
                                    </p:anim>
                                    <p:anim calcmode="lin" valueType="num">
                                      <p:cBhvr>
                                        <p:cTn id="29" dur="900" decel="100000" fill="hold"/>
                                        <p:tgtEl>
                                          <p:spTgt spid="718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180"/>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7198"/>
                                        </p:tgtEl>
                                        <p:attrNameLst>
                                          <p:attrName>style.visibility</p:attrName>
                                        </p:attrNameLst>
                                      </p:cBhvr>
                                      <p:to>
                                        <p:strVal val="visible"/>
                                      </p:to>
                                    </p:set>
                                    <p:animEffect transition="in" filter="fade">
                                      <p:cBhvr>
                                        <p:cTn id="35" dur="1000"/>
                                        <p:tgtEl>
                                          <p:spTgt spid="7198"/>
                                        </p:tgtEl>
                                      </p:cBhvr>
                                    </p:animEffect>
                                    <p:anim calcmode="lin" valueType="num">
                                      <p:cBhvr>
                                        <p:cTn id="36" dur="1000" fill="hold"/>
                                        <p:tgtEl>
                                          <p:spTgt spid="7198"/>
                                        </p:tgtEl>
                                        <p:attrNameLst>
                                          <p:attrName>ppt_x</p:attrName>
                                        </p:attrNameLst>
                                      </p:cBhvr>
                                      <p:tavLst>
                                        <p:tav tm="0">
                                          <p:val>
                                            <p:strVal val="#ppt_x"/>
                                          </p:val>
                                        </p:tav>
                                        <p:tav tm="100000">
                                          <p:val>
                                            <p:strVal val="#ppt_x"/>
                                          </p:val>
                                        </p:tav>
                                      </p:tavLst>
                                    </p:anim>
                                    <p:anim calcmode="lin" valueType="num">
                                      <p:cBhvr>
                                        <p:cTn id="37" dur="900" decel="100000" fill="hold"/>
                                        <p:tgtEl>
                                          <p:spTgt spid="719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1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animBg="1"/>
      <p:bldP spid="7177" grpId="0" animBg="1"/>
      <p:bldP spid="7179" grpId="0" animBg="1"/>
      <p:bldP spid="7180" grpId="0" animBg="1"/>
      <p:bldP spid="719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3"/>
          <p:cNvPicPr>
            <a:picLocks noChangeAspect="1" noChangeArrowheads="1"/>
          </p:cNvPicPr>
          <p:nvPr/>
        </p:nvPicPr>
        <p:blipFill>
          <a:blip r:embed="rId2" cstate="print">
            <a:lum bright="12000" contrast="30000"/>
          </a:blip>
          <a:srcRect/>
          <a:stretch>
            <a:fillRect/>
          </a:stretch>
        </p:blipFill>
        <p:spPr bwMode="auto">
          <a:xfrm>
            <a:off x="191344" y="836720"/>
            <a:ext cx="11805840" cy="3454475"/>
          </a:xfrm>
          <a:prstGeom prst="rect">
            <a:avLst/>
          </a:prstGeom>
          <a:noFill/>
          <a:ln w="76200">
            <a:solidFill>
              <a:schemeClr val="bg1"/>
            </a:solidFill>
            <a:miter lim="800000"/>
            <a:headEnd/>
            <a:tailEnd/>
          </a:ln>
        </p:spPr>
      </p:pic>
      <p:sp>
        <p:nvSpPr>
          <p:cNvPr id="33797" name="Text Box 5"/>
          <p:cNvSpPr txBox="1">
            <a:spLocks noChangeArrowheads="1"/>
          </p:cNvSpPr>
          <p:nvPr/>
        </p:nvSpPr>
        <p:spPr bwMode="auto">
          <a:xfrm>
            <a:off x="263357" y="4437120"/>
            <a:ext cx="11713633" cy="224676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a:spcBef>
                <a:spcPct val="50000"/>
              </a:spcBef>
            </a:pPr>
            <a:r>
              <a:rPr lang="ru-RU" sz="2800" b="1" dirty="0">
                <a:latin typeface="Arial" pitchFamily="34" charset="0"/>
                <a:cs typeface="Arial" pitchFamily="34" charset="0"/>
              </a:rPr>
              <a:t>Астрономией  стали заниматься для улучшения календаря             с развитием земледелия. Также необходимо было точно определять начало разлива Нила, который наступает ровно   через год. Египтяне составили карту звездного неба.                     По звездам находили путь в море и пустыне.</a:t>
            </a:r>
            <a:r>
              <a:rPr lang="ru-RU" sz="2400" b="1" dirty="0">
                <a:latin typeface="Arial" pitchFamily="34" charset="0"/>
                <a:cs typeface="Arial" pitchFamily="34" charset="0"/>
              </a:rPr>
              <a:t> </a:t>
            </a:r>
          </a:p>
        </p:txBody>
      </p:sp>
      <p:sp>
        <p:nvSpPr>
          <p:cNvPr id="6"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АСТРОНОМИЯ</a:t>
            </a:r>
            <a:endParaRPr lang="ru-RU" sz="48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263357" y="836718"/>
            <a:ext cx="8544983" cy="5706177"/>
          </a:xfrm>
          <a:prstGeom prst="rect">
            <a:avLst/>
          </a:prstGeom>
          <a:noFill/>
          <a:ln w="9525">
            <a:noFill/>
            <a:miter lim="800000"/>
            <a:headEnd/>
            <a:tailEnd/>
          </a:ln>
          <a:effectLst/>
        </p:spPr>
        <p:txBody>
          <a:bodyPr>
            <a:spAutoFit/>
          </a:bodyPr>
          <a:lstStyle/>
          <a:p>
            <a:r>
              <a:rPr lang="ru-RU" sz="2400" b="1" dirty="0" smtClean="0">
                <a:latin typeface="Arial" pitchFamily="34" charset="0"/>
                <a:cs typeface="Arial" pitchFamily="34" charset="0"/>
              </a:rPr>
              <a:t>     Наблюдая </a:t>
            </a:r>
            <a:r>
              <a:rPr lang="ru-RU" sz="2400" b="1" dirty="0">
                <a:latin typeface="Arial" pitchFamily="34" charset="0"/>
                <a:cs typeface="Arial" pitchFamily="34" charset="0"/>
              </a:rPr>
              <a:t>за движением Солнца египтяне создали солнечный календарь. </a:t>
            </a:r>
            <a:endParaRPr lang="ru-RU" sz="2400" b="1" dirty="0" smtClean="0">
              <a:latin typeface="Arial" pitchFamily="34" charset="0"/>
              <a:cs typeface="Arial" pitchFamily="34" charset="0"/>
            </a:endParaRPr>
          </a:p>
          <a:p>
            <a:r>
              <a:rPr lang="ru-RU" sz="2400" b="1" dirty="0" smtClean="0">
                <a:latin typeface="Arial" pitchFamily="34" charset="0"/>
                <a:cs typeface="Arial" pitchFamily="34" charset="0"/>
              </a:rPr>
              <a:t>     Год  </a:t>
            </a:r>
            <a:r>
              <a:rPr lang="ru-RU" sz="2400" b="1" dirty="0">
                <a:latin typeface="Arial" pitchFamily="34" charset="0"/>
                <a:cs typeface="Arial" pitchFamily="34" charset="0"/>
              </a:rPr>
              <a:t>насчитывал 365 дней, </a:t>
            </a:r>
            <a:r>
              <a:rPr lang="ru-RU" sz="2400" b="1" dirty="0" smtClean="0">
                <a:latin typeface="Arial" pitchFamily="34" charset="0"/>
                <a:cs typeface="Arial" pitchFamily="34" charset="0"/>
              </a:rPr>
              <a:t>он был  разделен </a:t>
            </a:r>
            <a:r>
              <a:rPr lang="ru-RU" sz="2400" b="1" dirty="0">
                <a:latin typeface="Arial" pitchFamily="34" charset="0"/>
                <a:cs typeface="Arial" pitchFamily="34" charset="0"/>
              </a:rPr>
              <a:t>на 12 месяцев. Год в делился на три сезона по 4 месяца каждый:</a:t>
            </a:r>
          </a:p>
          <a:p>
            <a:r>
              <a:rPr lang="ru-RU" sz="2400" b="1" i="1" dirty="0" smtClean="0">
                <a:latin typeface="Arial" pitchFamily="34" charset="0"/>
                <a:cs typeface="Arial" pitchFamily="34" charset="0"/>
              </a:rPr>
              <a:t>     Время </a:t>
            </a:r>
            <a:r>
              <a:rPr lang="ru-RU" sz="2400" b="1" i="1" dirty="0">
                <a:latin typeface="Arial" pitchFamily="34" charset="0"/>
                <a:cs typeface="Arial" pitchFamily="34" charset="0"/>
              </a:rPr>
              <a:t>половодья (</a:t>
            </a:r>
            <a:r>
              <a:rPr lang="ru-RU" sz="2400" b="1" i="1" dirty="0" err="1">
                <a:latin typeface="Arial" pitchFamily="34" charset="0"/>
                <a:cs typeface="Arial" pitchFamily="34" charset="0"/>
              </a:rPr>
              <a:t>ахет</a:t>
            </a:r>
            <a:r>
              <a:rPr lang="ru-RU" sz="2400" b="1" i="1" dirty="0">
                <a:latin typeface="Arial" pitchFamily="34" charset="0"/>
                <a:cs typeface="Arial" pitchFamily="34" charset="0"/>
              </a:rPr>
              <a:t>)</a:t>
            </a:r>
            <a:r>
              <a:rPr lang="ru-RU" sz="2400" b="1" dirty="0">
                <a:latin typeface="Arial" pitchFamily="34" charset="0"/>
                <a:cs typeface="Arial" pitchFamily="34" charset="0"/>
              </a:rPr>
              <a:t> — с середины июля до середины </a:t>
            </a:r>
            <a:r>
              <a:rPr lang="ru-RU" sz="2400" b="1" dirty="0" smtClean="0">
                <a:latin typeface="Arial" pitchFamily="34" charset="0"/>
                <a:cs typeface="Arial" pitchFamily="34" charset="0"/>
              </a:rPr>
              <a:t>ноября. </a:t>
            </a:r>
            <a:endParaRPr lang="ru-RU" sz="2400" b="1" dirty="0">
              <a:latin typeface="Arial" pitchFamily="34" charset="0"/>
              <a:cs typeface="Arial" pitchFamily="34" charset="0"/>
            </a:endParaRPr>
          </a:p>
          <a:p>
            <a:r>
              <a:rPr lang="ru-RU" sz="2400" b="1" i="1" dirty="0" smtClean="0">
                <a:latin typeface="Arial" pitchFamily="34" charset="0"/>
                <a:cs typeface="Arial" pitchFamily="34" charset="0"/>
              </a:rPr>
              <a:t>     Время </a:t>
            </a:r>
            <a:r>
              <a:rPr lang="ru-RU" sz="2400" b="1" i="1" dirty="0">
                <a:latin typeface="Arial" pitchFamily="34" charset="0"/>
                <a:cs typeface="Arial" pitchFamily="34" charset="0"/>
              </a:rPr>
              <a:t>восходов (</a:t>
            </a:r>
            <a:r>
              <a:rPr lang="ru-RU" sz="2400" b="1" i="1" dirty="0" err="1">
                <a:latin typeface="Arial" pitchFamily="34" charset="0"/>
                <a:cs typeface="Arial" pitchFamily="34" charset="0"/>
              </a:rPr>
              <a:t>перет</a:t>
            </a:r>
            <a:r>
              <a:rPr lang="ru-RU" sz="2400" b="1" i="1" dirty="0">
                <a:latin typeface="Arial" pitchFamily="34" charset="0"/>
                <a:cs typeface="Arial" pitchFamily="34" charset="0"/>
              </a:rPr>
              <a:t>)</a:t>
            </a:r>
            <a:r>
              <a:rPr lang="ru-RU" sz="2400" b="1" dirty="0">
                <a:latin typeface="Arial" pitchFamily="34" charset="0"/>
                <a:cs typeface="Arial" pitchFamily="34" charset="0"/>
              </a:rPr>
              <a:t> — с середины ноября до середины </a:t>
            </a:r>
            <a:r>
              <a:rPr lang="ru-RU" sz="2400" b="1" dirty="0" smtClean="0">
                <a:latin typeface="Arial" pitchFamily="34" charset="0"/>
                <a:cs typeface="Arial" pitchFamily="34" charset="0"/>
              </a:rPr>
              <a:t>марта. </a:t>
            </a:r>
            <a:endParaRPr lang="ru-RU" sz="2400" b="1" dirty="0">
              <a:latin typeface="Arial" pitchFamily="34" charset="0"/>
              <a:cs typeface="Arial" pitchFamily="34" charset="0"/>
            </a:endParaRPr>
          </a:p>
          <a:p>
            <a:r>
              <a:rPr lang="ru-RU" sz="2400" b="1" i="1" dirty="0" smtClean="0">
                <a:latin typeface="Arial" pitchFamily="34" charset="0"/>
                <a:cs typeface="Arial" pitchFamily="34" charset="0"/>
              </a:rPr>
              <a:t>     Время </a:t>
            </a:r>
            <a:r>
              <a:rPr lang="ru-RU" sz="2400" b="1" i="1" dirty="0">
                <a:latin typeface="Arial" pitchFamily="34" charset="0"/>
                <a:cs typeface="Arial" pitchFamily="34" charset="0"/>
              </a:rPr>
              <a:t>засухи</a:t>
            </a:r>
            <a:r>
              <a:rPr lang="ru-RU" sz="2400" b="1" dirty="0">
                <a:latin typeface="Arial" pitchFamily="34" charset="0"/>
                <a:cs typeface="Arial" pitchFamily="34" charset="0"/>
              </a:rPr>
              <a:t> — с середины марта до середины июля.           Каждый месяц имел 30 дней. Остальные 5 дней не входили в календарь и добавлялись в конце последнего месяца.</a:t>
            </a:r>
            <a:r>
              <a:rPr lang="ru-RU" sz="2000" b="1" dirty="0">
                <a:latin typeface="Arial" pitchFamily="34" charset="0"/>
                <a:cs typeface="Arial" pitchFamily="34" charset="0"/>
              </a:rPr>
              <a:t> </a:t>
            </a:r>
            <a:r>
              <a:rPr lang="ru-RU" sz="2400" b="1" dirty="0">
                <a:latin typeface="Arial" pitchFamily="34" charset="0"/>
                <a:cs typeface="Arial" pitchFamily="34" charset="0"/>
              </a:rPr>
              <a:t> </a:t>
            </a:r>
          </a:p>
          <a:p>
            <a:pPr>
              <a:spcBef>
                <a:spcPct val="20000"/>
              </a:spcBef>
              <a:buClr>
                <a:schemeClr val="tx2"/>
              </a:buClr>
              <a:buSzPct val="75000"/>
              <a:buFont typeface="Monotype Sorts" pitchFamily="2" charset="2"/>
              <a:buNone/>
            </a:pPr>
            <a:r>
              <a:rPr lang="ru-RU" sz="2400" b="1" dirty="0" smtClean="0">
                <a:latin typeface="Arial" pitchFamily="34" charset="0"/>
                <a:cs typeface="Arial" pitchFamily="34" charset="0"/>
              </a:rPr>
              <a:t>     Ночь </a:t>
            </a:r>
            <a:r>
              <a:rPr lang="ru-RU" sz="2400" b="1" dirty="0">
                <a:latin typeface="Arial" pitchFamily="34" charset="0"/>
                <a:cs typeface="Arial" pitchFamily="34" charset="0"/>
              </a:rPr>
              <a:t>состояла из 12 часов. День также делился на 12 часов.</a:t>
            </a:r>
          </a:p>
        </p:txBody>
      </p:sp>
      <p:pic>
        <p:nvPicPr>
          <p:cNvPr id="34822" name="Picture 6" descr="220px-Seshat">
            <a:hlinkClick r:id="rId2"/>
          </p:cNvPr>
          <p:cNvPicPr>
            <a:picLocks noChangeAspect="1" noChangeArrowheads="1"/>
          </p:cNvPicPr>
          <p:nvPr/>
        </p:nvPicPr>
        <p:blipFill>
          <a:blip r:embed="rId3" cstate="print"/>
          <a:srcRect/>
          <a:stretch>
            <a:fillRect/>
          </a:stretch>
        </p:blipFill>
        <p:spPr bwMode="auto">
          <a:xfrm>
            <a:off x="8976784" y="836620"/>
            <a:ext cx="2794000" cy="4733925"/>
          </a:xfrm>
          <a:prstGeom prst="rect">
            <a:avLst/>
          </a:prstGeom>
          <a:noFill/>
        </p:spPr>
      </p:pic>
      <p:sp>
        <p:nvSpPr>
          <p:cNvPr id="6"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АСТРОНОМИЯ</a:t>
            </a:r>
            <a:endParaRPr lang="ru-RU" sz="48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AutoShape 4"/>
          <p:cNvSpPr>
            <a:spLocks noChangeArrowheads="1"/>
          </p:cNvSpPr>
          <p:nvPr/>
        </p:nvSpPr>
        <p:spPr bwMode="auto">
          <a:xfrm rot="3129442">
            <a:off x="2948177" y="615127"/>
            <a:ext cx="769617" cy="1973855"/>
          </a:xfrm>
          <a:prstGeom prst="downArrow">
            <a:avLst>
              <a:gd name="adj1" fmla="val 50000"/>
              <a:gd name="adj2" fmla="val 90969"/>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33798" name="AutoShape 6"/>
          <p:cNvSpPr>
            <a:spLocks noChangeArrowheads="1"/>
          </p:cNvSpPr>
          <p:nvPr/>
        </p:nvSpPr>
        <p:spPr bwMode="auto">
          <a:xfrm rot="40308351">
            <a:off x="8182801" y="510691"/>
            <a:ext cx="843876" cy="2112433"/>
          </a:xfrm>
          <a:prstGeom prst="downArrow">
            <a:avLst>
              <a:gd name="adj1" fmla="val 50000"/>
              <a:gd name="adj2" fmla="val 109912"/>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endParaRPr lang="ru-RU"/>
          </a:p>
        </p:txBody>
      </p:sp>
      <p:sp>
        <p:nvSpPr>
          <p:cNvPr id="33799" name="Text Box 7"/>
          <p:cNvSpPr txBox="1">
            <a:spLocks noChangeArrowheads="1"/>
          </p:cNvSpPr>
          <p:nvPr/>
        </p:nvSpPr>
        <p:spPr bwMode="auto">
          <a:xfrm>
            <a:off x="3407836" y="2492378"/>
            <a:ext cx="2112433" cy="366713"/>
          </a:xfrm>
          <a:prstGeom prst="rect">
            <a:avLst/>
          </a:prstGeom>
          <a:noFill/>
          <a:ln w="9525">
            <a:noFill/>
            <a:miter lim="800000"/>
            <a:headEnd/>
            <a:tailEnd/>
          </a:ln>
          <a:effectLst/>
        </p:spPr>
        <p:txBody>
          <a:bodyPr>
            <a:spAutoFit/>
          </a:bodyPr>
          <a:lstStyle/>
          <a:p>
            <a:pPr>
              <a:spcBef>
                <a:spcPct val="50000"/>
              </a:spcBef>
            </a:pPr>
            <a:endParaRPr lang="ru-RU" sz="1800"/>
          </a:p>
        </p:txBody>
      </p:sp>
      <p:sp>
        <p:nvSpPr>
          <p:cNvPr id="33801" name="AutoShape 9"/>
          <p:cNvSpPr>
            <a:spLocks noChangeArrowheads="1"/>
          </p:cNvSpPr>
          <p:nvPr/>
        </p:nvSpPr>
        <p:spPr bwMode="auto">
          <a:xfrm>
            <a:off x="5375920" y="836712"/>
            <a:ext cx="864096" cy="1512168"/>
          </a:xfrm>
          <a:prstGeom prst="downArrow">
            <a:avLst>
              <a:gd name="adj1" fmla="val 50000"/>
              <a:gd name="adj2" fmla="val 85903"/>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ru-RU"/>
          </a:p>
        </p:txBody>
      </p:sp>
      <p:sp>
        <p:nvSpPr>
          <p:cNvPr id="33803" name="AutoShape 11"/>
          <p:cNvSpPr>
            <a:spLocks noChangeArrowheads="1"/>
          </p:cNvSpPr>
          <p:nvPr/>
        </p:nvSpPr>
        <p:spPr bwMode="auto">
          <a:xfrm>
            <a:off x="8256240" y="2420888"/>
            <a:ext cx="3744384" cy="2063228"/>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ru-RU" sz="2400" b="1" dirty="0">
                <a:latin typeface="Arial" pitchFamily="34" charset="0"/>
                <a:cs typeface="Arial" pitchFamily="34" charset="0"/>
              </a:rPr>
              <a:t>Египтяне знали, чем</a:t>
            </a:r>
          </a:p>
          <a:p>
            <a:pPr algn="ctr"/>
            <a:r>
              <a:rPr lang="ru-RU" sz="2400" b="1" dirty="0">
                <a:latin typeface="Arial" pitchFamily="34" charset="0"/>
                <a:cs typeface="Arial" pitchFamily="34" charset="0"/>
              </a:rPr>
              <a:t>планеты отличаются от</a:t>
            </a:r>
          </a:p>
          <a:p>
            <a:pPr algn="ctr"/>
            <a:r>
              <a:rPr lang="ru-RU" sz="2400" b="1" dirty="0">
                <a:latin typeface="Arial" pitchFamily="34" charset="0"/>
                <a:cs typeface="Arial" pitchFamily="34" charset="0"/>
              </a:rPr>
              <a:t>звёзд</a:t>
            </a:r>
            <a:r>
              <a:rPr lang="en-US" sz="2400" b="1" dirty="0">
                <a:latin typeface="Arial" pitchFamily="34" charset="0"/>
                <a:cs typeface="Arial" pitchFamily="34" charset="0"/>
              </a:rPr>
              <a:t>, </a:t>
            </a:r>
            <a:r>
              <a:rPr lang="ru-RU" sz="2400" b="1" dirty="0">
                <a:latin typeface="Arial" pitchFamily="34" charset="0"/>
                <a:cs typeface="Arial" pitchFamily="34" charset="0"/>
              </a:rPr>
              <a:t>умели находить</a:t>
            </a:r>
          </a:p>
          <a:p>
            <a:pPr algn="ctr"/>
            <a:r>
              <a:rPr lang="ru-RU" sz="2400" b="1" dirty="0">
                <a:latin typeface="Arial" pitchFamily="34" charset="0"/>
                <a:cs typeface="Arial" pitchFamily="34" charset="0"/>
              </a:rPr>
              <a:t>на небе Меркурий</a:t>
            </a:r>
            <a:r>
              <a:rPr lang="en-US" sz="2400" b="1" dirty="0">
                <a:latin typeface="Arial" pitchFamily="34" charset="0"/>
                <a:cs typeface="Arial" pitchFamily="34" charset="0"/>
              </a:rPr>
              <a:t>,</a:t>
            </a:r>
            <a:endParaRPr lang="ru-RU" sz="2400" b="1" dirty="0">
              <a:latin typeface="Arial" pitchFamily="34" charset="0"/>
              <a:cs typeface="Arial" pitchFamily="34" charset="0"/>
            </a:endParaRPr>
          </a:p>
          <a:p>
            <a:pPr algn="ctr"/>
            <a:r>
              <a:rPr lang="ru-RU" sz="2400" b="1" dirty="0">
                <a:latin typeface="Arial" pitchFamily="34" charset="0"/>
                <a:cs typeface="Arial" pitchFamily="34" charset="0"/>
              </a:rPr>
              <a:t>Юпитер</a:t>
            </a:r>
            <a:r>
              <a:rPr lang="en-US" sz="2400" b="1" dirty="0">
                <a:latin typeface="Arial" pitchFamily="34" charset="0"/>
                <a:cs typeface="Arial" pitchFamily="34" charset="0"/>
              </a:rPr>
              <a:t>, </a:t>
            </a:r>
            <a:r>
              <a:rPr lang="ru-RU" sz="2400" b="1" dirty="0">
                <a:latin typeface="Arial" pitchFamily="34" charset="0"/>
                <a:cs typeface="Arial" pitchFamily="34" charset="0"/>
              </a:rPr>
              <a:t>Сатурн</a:t>
            </a:r>
            <a:r>
              <a:rPr lang="en-US" sz="2400" b="1" dirty="0">
                <a:latin typeface="Arial" pitchFamily="34" charset="0"/>
                <a:cs typeface="Arial" pitchFamily="34" charset="0"/>
              </a:rPr>
              <a:t>.</a:t>
            </a:r>
            <a:endParaRPr lang="ru-RU" sz="2400" b="1" dirty="0">
              <a:latin typeface="Arial" pitchFamily="34" charset="0"/>
              <a:cs typeface="Arial" pitchFamily="34" charset="0"/>
            </a:endParaRPr>
          </a:p>
        </p:txBody>
      </p:sp>
      <p:sp>
        <p:nvSpPr>
          <p:cNvPr id="33804" name="AutoShape 12"/>
          <p:cNvSpPr>
            <a:spLocks noChangeArrowheads="1"/>
          </p:cNvSpPr>
          <p:nvPr/>
        </p:nvSpPr>
        <p:spPr bwMode="auto">
          <a:xfrm>
            <a:off x="3865033" y="2708274"/>
            <a:ext cx="4224867" cy="309699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ru-RU" sz="2400" b="1" dirty="0">
                <a:latin typeface="Arial" pitchFamily="34" charset="0"/>
                <a:cs typeface="Arial" pitchFamily="34" charset="0"/>
              </a:rPr>
              <a:t>Египетские астрономы</a:t>
            </a:r>
          </a:p>
          <a:p>
            <a:pPr algn="ctr"/>
            <a:r>
              <a:rPr lang="ru-RU" sz="2400" b="1" dirty="0">
                <a:latin typeface="Arial" pitchFamily="34" charset="0"/>
                <a:cs typeface="Arial" pitchFamily="34" charset="0"/>
              </a:rPr>
              <a:t>высчитывали сколько </a:t>
            </a:r>
          </a:p>
          <a:p>
            <a:pPr algn="ctr"/>
            <a:r>
              <a:rPr lang="ru-RU" sz="2400" b="1" dirty="0">
                <a:latin typeface="Arial" pitchFamily="34" charset="0"/>
                <a:cs typeface="Arial" pitchFamily="34" charset="0"/>
              </a:rPr>
              <a:t>дней проходит между</a:t>
            </a:r>
          </a:p>
          <a:p>
            <a:pPr algn="ctr"/>
            <a:r>
              <a:rPr lang="ru-RU" sz="2400" b="1" dirty="0">
                <a:latin typeface="Arial" pitchFamily="34" charset="0"/>
                <a:cs typeface="Arial" pitchFamily="34" charset="0"/>
              </a:rPr>
              <a:t>разливами Нила</a:t>
            </a:r>
            <a:r>
              <a:rPr lang="en-US" sz="2400" b="1" dirty="0">
                <a:latin typeface="Arial" pitchFamily="34" charset="0"/>
                <a:cs typeface="Arial" pitchFamily="34" charset="0"/>
              </a:rPr>
              <a:t>.</a:t>
            </a:r>
            <a:r>
              <a:rPr lang="ru-RU" sz="2400" b="1" dirty="0">
                <a:latin typeface="Arial" pitchFamily="34" charset="0"/>
                <a:cs typeface="Arial" pitchFamily="34" charset="0"/>
              </a:rPr>
              <a:t> Свои</a:t>
            </a:r>
          </a:p>
          <a:p>
            <a:pPr algn="ctr"/>
            <a:r>
              <a:rPr lang="ru-RU" sz="2400" b="1" dirty="0">
                <a:latin typeface="Arial" pitchFamily="34" charset="0"/>
                <a:cs typeface="Arial" pitchFamily="34" charset="0"/>
              </a:rPr>
              <a:t>знания египтяне</a:t>
            </a:r>
          </a:p>
          <a:p>
            <a:pPr algn="ctr"/>
            <a:r>
              <a:rPr lang="ru-RU" sz="2400" b="1" dirty="0">
                <a:latin typeface="Arial" pitchFamily="34" charset="0"/>
                <a:cs typeface="Arial" pitchFamily="34" charset="0"/>
              </a:rPr>
              <a:t>использовали для</a:t>
            </a:r>
          </a:p>
          <a:p>
            <a:pPr algn="ctr"/>
            <a:r>
              <a:rPr lang="ru-RU" sz="2400" b="1" dirty="0">
                <a:latin typeface="Arial" pitchFamily="34" charset="0"/>
                <a:cs typeface="Arial" pitchFamily="34" charset="0"/>
              </a:rPr>
              <a:t>составления нескольких</a:t>
            </a:r>
          </a:p>
          <a:p>
            <a:pPr algn="ctr"/>
            <a:r>
              <a:rPr lang="ru-RU" sz="2400" b="1" dirty="0">
                <a:latin typeface="Arial" pitchFamily="34" charset="0"/>
                <a:cs typeface="Arial" pitchFamily="34" charset="0"/>
              </a:rPr>
              <a:t>календарей</a:t>
            </a:r>
            <a:r>
              <a:rPr lang="en-US" sz="2400" b="1" dirty="0">
                <a:latin typeface="Arial" pitchFamily="34" charset="0"/>
                <a:cs typeface="Arial" pitchFamily="34" charset="0"/>
              </a:rPr>
              <a:t>.</a:t>
            </a:r>
            <a:endParaRPr lang="ru-RU" sz="2400" b="1" dirty="0">
              <a:latin typeface="Arial" pitchFamily="34" charset="0"/>
              <a:cs typeface="Arial" pitchFamily="34" charset="0"/>
            </a:endParaRPr>
          </a:p>
        </p:txBody>
      </p:sp>
      <p:sp>
        <p:nvSpPr>
          <p:cNvPr id="33805" name="AutoShape 13"/>
          <p:cNvSpPr>
            <a:spLocks noChangeArrowheads="1"/>
          </p:cNvSpPr>
          <p:nvPr/>
        </p:nvSpPr>
        <p:spPr bwMode="auto">
          <a:xfrm>
            <a:off x="239186" y="2420941"/>
            <a:ext cx="3456516" cy="2016173"/>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ru-RU" sz="2400" b="1" dirty="0">
                <a:latin typeface="Arial" pitchFamily="34" charset="0"/>
                <a:cs typeface="Arial" pitchFamily="34" charset="0"/>
              </a:rPr>
              <a:t>Многолетние</a:t>
            </a:r>
          </a:p>
          <a:p>
            <a:pPr algn="ctr"/>
            <a:r>
              <a:rPr lang="ru-RU" sz="2400" b="1" dirty="0">
                <a:latin typeface="Arial" pitchFamily="34" charset="0"/>
                <a:cs typeface="Arial" pitchFamily="34" charset="0"/>
              </a:rPr>
              <a:t>наблюдения помогли</a:t>
            </a:r>
          </a:p>
          <a:p>
            <a:pPr algn="ctr"/>
            <a:r>
              <a:rPr lang="ru-RU" sz="2400" b="1" dirty="0">
                <a:latin typeface="Arial" pitchFamily="34" charset="0"/>
                <a:cs typeface="Arial" pitchFamily="34" charset="0"/>
              </a:rPr>
              <a:t>египтянам</a:t>
            </a:r>
          </a:p>
          <a:p>
            <a:pPr algn="ctr"/>
            <a:r>
              <a:rPr lang="ru-RU" sz="2400" b="1" dirty="0">
                <a:latin typeface="Arial" pitchFamily="34" charset="0"/>
                <a:cs typeface="Arial" pitchFamily="34" charset="0"/>
              </a:rPr>
              <a:t>ориентироваться</a:t>
            </a:r>
          </a:p>
          <a:p>
            <a:pPr algn="ctr"/>
            <a:r>
              <a:rPr lang="ru-RU" sz="2400" b="1" dirty="0">
                <a:latin typeface="Arial" pitchFamily="34" charset="0"/>
                <a:cs typeface="Arial" pitchFamily="34" charset="0"/>
              </a:rPr>
              <a:t>по сторонам света</a:t>
            </a:r>
            <a:r>
              <a:rPr lang="en-US" sz="2400" b="1" dirty="0">
                <a:latin typeface="Arial" pitchFamily="34" charset="0"/>
                <a:cs typeface="Arial" pitchFamily="34" charset="0"/>
              </a:rPr>
              <a:t>.</a:t>
            </a:r>
            <a:endParaRPr lang="ru-RU" sz="2400" b="1" dirty="0">
              <a:latin typeface="Arial" pitchFamily="34" charset="0"/>
              <a:cs typeface="Arial" pitchFamily="34" charset="0"/>
            </a:endParaRPr>
          </a:p>
        </p:txBody>
      </p:sp>
      <p:sp>
        <p:nvSpPr>
          <p:cNvPr id="12"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АСТРОНОМИЯ</a:t>
            </a:r>
            <a:endParaRPr lang="ru-RU" sz="4800" dirty="0">
              <a:solidFill>
                <a:schemeClr val="bg1"/>
              </a:solidFill>
            </a:endParaRPr>
          </a:p>
        </p:txBody>
      </p:sp>
      <p:pic>
        <p:nvPicPr>
          <p:cNvPr id="13" name="Picture 4" descr="http://khanelkhalili.com.br/imagesnew3/calendarioegipcio.jpg"/>
          <p:cNvPicPr>
            <a:picLocks noChangeAspect="1" noChangeArrowheads="1"/>
          </p:cNvPicPr>
          <p:nvPr/>
        </p:nvPicPr>
        <p:blipFill>
          <a:blip r:embed="rId2" cstate="print"/>
          <a:srcRect/>
          <a:stretch>
            <a:fillRect/>
          </a:stretch>
        </p:blipFill>
        <p:spPr bwMode="auto">
          <a:xfrm>
            <a:off x="8544272" y="4797152"/>
            <a:ext cx="2956752" cy="1677504"/>
          </a:xfrm>
          <a:prstGeom prst="rect">
            <a:avLst/>
          </a:prstGeom>
          <a:noFill/>
          <a:ln w="9525">
            <a:noFill/>
            <a:miter lim="800000"/>
            <a:headEnd/>
            <a:tailEnd/>
          </a:ln>
        </p:spPr>
      </p:pic>
      <p:pic>
        <p:nvPicPr>
          <p:cNvPr id="14" name="Picture 6" descr="C:\Users\Админ\Desktop\0644910ebf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400" y="4725146"/>
            <a:ext cx="2880320" cy="1797301"/>
          </a:xfrm>
          <a:prstGeom prst="rect">
            <a:avLst/>
          </a:prstGeom>
          <a:noFill/>
          <a:extLst>
            <a:ext uri="{909E8E84-426E-40DD-AFC4-6F175D3DCCD1}">
              <a14:hiddenFill xmlns:a14="http://schemas.microsoft.com/office/drawing/2010/main">
                <a:solidFill>
                  <a:srgbClr val="FFFFFF"/>
                </a:solidFill>
              </a14:hiddenFill>
            </a:ext>
          </a:extLst>
        </p:spPr>
      </p:pic>
      <p:pic>
        <p:nvPicPr>
          <p:cNvPr id="15" name="Рисунок 14" descr="img551a.jpg"/>
          <p:cNvPicPr>
            <a:picLocks noChangeAspect="1"/>
          </p:cNvPicPr>
          <p:nvPr/>
        </p:nvPicPr>
        <p:blipFill>
          <a:blip r:embed="rId4" cstate="print"/>
          <a:stretch>
            <a:fillRect/>
          </a:stretch>
        </p:blipFill>
        <p:spPr>
          <a:xfrm>
            <a:off x="9696401" y="980728"/>
            <a:ext cx="2157068" cy="1224136"/>
          </a:xfrm>
          <a:prstGeom prst="rect">
            <a:avLst/>
          </a:prstGeom>
          <a:ln>
            <a:solidFill>
              <a:schemeClr val="tx1"/>
            </a:solidFill>
          </a:ln>
          <a:effectLst>
            <a:outerShdw blurRad="292100" dist="139700" dir="2700000" algn="tl" rotWithShape="0">
              <a:srgbClr val="333333">
                <a:alpha val="65000"/>
              </a:srgbClr>
            </a:outerShdw>
          </a:effectLst>
        </p:spPr>
      </p:pic>
      <p:pic>
        <p:nvPicPr>
          <p:cNvPr id="16" name="Picture 2" descr="История солнечных часов "/>
          <p:cNvPicPr>
            <a:picLocks noChangeAspect="1" noChangeArrowheads="1"/>
          </p:cNvPicPr>
          <p:nvPr/>
        </p:nvPicPr>
        <p:blipFill>
          <a:blip r:embed="rId5" cstate="print"/>
          <a:srcRect l="7054" r="7184"/>
          <a:stretch>
            <a:fillRect/>
          </a:stretch>
        </p:blipFill>
        <p:spPr bwMode="auto">
          <a:xfrm>
            <a:off x="551384" y="836712"/>
            <a:ext cx="1440160" cy="1403301"/>
          </a:xfrm>
          <a:prstGeom prst="rect">
            <a:avLst/>
          </a:prstGeom>
          <a:noFill/>
          <a:ln w="9525">
            <a:noFill/>
            <a:miter lim="800000"/>
            <a:headEnd/>
            <a:tailEnd/>
          </a:ln>
        </p:spPr>
      </p:pic>
    </p:spTree>
  </p:cSld>
  <p:clrMapOvr>
    <a:masterClrMapping/>
  </p:clrMapOvr>
  <p:transition spd="slow">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7" name="Содержимое 6"/>
          <p:cNvGraphicFramePr>
            <a:graphicFrameLocks noGrp="1"/>
          </p:cNvGraphicFramePr>
          <p:nvPr>
            <p:ph sz="half" idx="1"/>
            <p:extLst>
              <p:ext uri="{D42A27DB-BD31-4B8C-83A1-F6EECF244321}">
                <p14:modId xmlns:p14="http://schemas.microsoft.com/office/powerpoint/2010/main" val="193778233"/>
              </p:ext>
            </p:extLst>
          </p:nvPr>
        </p:nvGraphicFramePr>
        <p:xfrm>
          <a:off x="335360" y="836712"/>
          <a:ext cx="1144927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ВЫВОДЫ</a:t>
            </a:r>
            <a:endParaRPr lang="ru-RU" sz="48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672" y="247891"/>
            <a:ext cx="7439655" cy="583596"/>
          </a:xfrm>
          <a:prstGeom prst="rect">
            <a:avLst/>
          </a:prstGeom>
        </p:spPr>
        <p:txBody>
          <a:bodyPr vert="horz" wrap="square" lIns="0" tIns="29312" rIns="0" bIns="0" rtlCol="0" anchor="ctr">
            <a:spAutoFit/>
          </a:bodyPr>
          <a:lstStyle/>
          <a:p>
            <a:pPr marL="22547">
              <a:spcBef>
                <a:spcPts val="231"/>
              </a:spcBef>
            </a:pPr>
            <a:r>
              <a:rPr lang="ru-RU" sz="3600" dirty="0" smtClean="0"/>
              <a:t>  ЗАДАНИЯ</a:t>
            </a:r>
            <a:endParaRPr sz="3600" dirty="0"/>
          </a:p>
        </p:txBody>
      </p:sp>
      <p:sp>
        <p:nvSpPr>
          <p:cNvPr id="3" name="object 3"/>
          <p:cNvSpPr/>
          <p:nvPr/>
        </p:nvSpPr>
        <p:spPr>
          <a:xfrm>
            <a:off x="10897834" y="337196"/>
            <a:ext cx="751249" cy="534143"/>
          </a:xfrm>
          <a:custGeom>
            <a:avLst/>
            <a:gdLst/>
            <a:ahLst/>
            <a:cxnLst/>
            <a:rect l="l" t="t" r="r" b="b"/>
            <a:pathLst>
              <a:path w="252729" h="252729">
                <a:moveTo>
                  <a:pt x="252463" y="0"/>
                </a:moveTo>
                <a:lnTo>
                  <a:pt x="0" y="0"/>
                </a:lnTo>
                <a:lnTo>
                  <a:pt x="0" y="252463"/>
                </a:lnTo>
                <a:lnTo>
                  <a:pt x="252463" y="252463"/>
                </a:lnTo>
                <a:lnTo>
                  <a:pt x="252463" y="0"/>
                </a:lnTo>
                <a:close/>
              </a:path>
            </a:pathLst>
          </a:custGeom>
          <a:solidFill>
            <a:srgbClr val="FEFEFE"/>
          </a:solidFill>
        </p:spPr>
        <p:txBody>
          <a:bodyPr wrap="square" lIns="0" tIns="0" rIns="0" bIns="0" rtlCol="0"/>
          <a:lstStyle/>
          <a:p>
            <a:endParaRPr sz="2000" dirty="0"/>
          </a:p>
        </p:txBody>
      </p:sp>
      <p:sp>
        <p:nvSpPr>
          <p:cNvPr id="9" name="TextBox 8">
            <a:extLst>
              <a:ext uri="{FF2B5EF4-FFF2-40B4-BE49-F238E27FC236}">
                <a16:creationId xmlns="" xmlns:a16="http://schemas.microsoft.com/office/drawing/2014/main" id="{0987A88E-3E38-4657-A6CB-7252E760983A}"/>
              </a:ext>
            </a:extLst>
          </p:cNvPr>
          <p:cNvSpPr txBox="1"/>
          <p:nvPr/>
        </p:nvSpPr>
        <p:spPr>
          <a:xfrm>
            <a:off x="623393" y="3059908"/>
            <a:ext cx="3264363" cy="1684136"/>
          </a:xfrm>
          <a:prstGeom prst="rect">
            <a:avLst/>
          </a:prstGeom>
        </p:spPr>
        <p:style>
          <a:lnRef idx="1">
            <a:schemeClr val="accent1"/>
          </a:lnRef>
          <a:fillRef idx="2">
            <a:schemeClr val="accent1"/>
          </a:fillRef>
          <a:effectRef idx="1">
            <a:schemeClr val="accent1"/>
          </a:effectRef>
          <a:fontRef idx="minor">
            <a:schemeClr val="dk1"/>
          </a:fontRef>
        </p:style>
        <p:txBody>
          <a:bodyPr wrap="square" lIns="204806" tIns="102404" rIns="204806" bIns="102404" rtlCol="0">
            <a:spAutoFit/>
          </a:bodyPr>
          <a:lstStyle/>
          <a:p>
            <a:pPr algn="ctr"/>
            <a:r>
              <a:rPr lang="ru-RU" sz="2400" b="1" dirty="0" smtClean="0">
                <a:solidFill>
                  <a:srgbClr val="002060"/>
                </a:solidFill>
                <a:latin typeface="Arial" pitchFamily="34" charset="0"/>
                <a:cs typeface="Arial" pitchFamily="34" charset="0"/>
              </a:rPr>
              <a:t>Прочитайте учебник</a:t>
            </a:r>
          </a:p>
          <a:p>
            <a:pPr algn="ctr"/>
            <a:r>
              <a:rPr lang="ru-RU" sz="2400" b="1" smtClean="0">
                <a:solidFill>
                  <a:srgbClr val="0070C0"/>
                </a:solidFill>
                <a:latin typeface="Arial" pitchFamily="34" charset="0"/>
                <a:cs typeface="Arial" pitchFamily="34" charset="0"/>
              </a:rPr>
              <a:t>§10</a:t>
            </a:r>
            <a:r>
              <a:rPr lang="ru-RU" sz="2400" b="1" smtClean="0">
                <a:solidFill>
                  <a:srgbClr val="002060"/>
                </a:solidFill>
                <a:latin typeface="Arial" pitchFamily="34" charset="0"/>
                <a:cs typeface="Arial" pitchFamily="34" charset="0"/>
              </a:rPr>
              <a:t> </a:t>
            </a:r>
            <a:endParaRPr lang="ru-RU" sz="2400" b="1" dirty="0" smtClean="0">
              <a:solidFill>
                <a:srgbClr val="002060"/>
              </a:solidFill>
              <a:latin typeface="Arial" pitchFamily="34" charset="0"/>
              <a:cs typeface="Arial" pitchFamily="34" charset="0"/>
            </a:endParaRPr>
          </a:p>
          <a:p>
            <a:pPr algn="ctr"/>
            <a:r>
              <a:rPr lang="ru-RU" sz="2400" b="1" dirty="0" smtClean="0">
                <a:solidFill>
                  <a:srgbClr val="002060"/>
                </a:solidFill>
                <a:latin typeface="Arial" pitchFamily="34" charset="0"/>
                <a:cs typeface="Arial" pitchFamily="34" charset="0"/>
              </a:rPr>
              <a:t>Стр. 40 – 42.</a:t>
            </a:r>
          </a:p>
        </p:txBody>
      </p:sp>
      <p:sp>
        <p:nvSpPr>
          <p:cNvPr id="10" name="TextBox 9">
            <a:extLst>
              <a:ext uri="{FF2B5EF4-FFF2-40B4-BE49-F238E27FC236}">
                <a16:creationId xmlns="" xmlns:a16="http://schemas.microsoft.com/office/drawing/2014/main" id="{0A876B8A-D6F4-45DD-A7CB-4E0ADA116FEA}"/>
              </a:ext>
            </a:extLst>
          </p:cNvPr>
          <p:cNvSpPr txBox="1"/>
          <p:nvPr/>
        </p:nvSpPr>
        <p:spPr>
          <a:xfrm>
            <a:off x="4367809" y="3429078"/>
            <a:ext cx="3552395" cy="1684136"/>
          </a:xfrm>
          <a:prstGeom prst="rect">
            <a:avLst/>
          </a:prstGeom>
        </p:spPr>
        <p:style>
          <a:lnRef idx="1">
            <a:schemeClr val="accent2"/>
          </a:lnRef>
          <a:fillRef idx="2">
            <a:schemeClr val="accent2"/>
          </a:fillRef>
          <a:effectRef idx="1">
            <a:schemeClr val="accent2"/>
          </a:effectRef>
          <a:fontRef idx="minor">
            <a:schemeClr val="dk1"/>
          </a:fontRef>
        </p:style>
        <p:txBody>
          <a:bodyPr wrap="square" lIns="204806" tIns="102404" rIns="204806" bIns="102404" rtlCol="0">
            <a:spAutoFit/>
          </a:bodyPr>
          <a:lstStyle/>
          <a:p>
            <a:pPr algn="ctr"/>
            <a:r>
              <a:rPr lang="ru-RU" sz="2400" b="1" dirty="0" smtClean="0">
                <a:solidFill>
                  <a:srgbClr val="002060"/>
                </a:solidFill>
                <a:latin typeface="Arial" pitchFamily="34" charset="0"/>
                <a:cs typeface="Arial" pitchFamily="34" charset="0"/>
              </a:rPr>
              <a:t>Ответьте на вопрос.</a:t>
            </a:r>
          </a:p>
          <a:p>
            <a:pPr algn="ctr"/>
            <a:r>
              <a:rPr lang="ru-RU" sz="2400" b="1" dirty="0" smtClean="0">
                <a:solidFill>
                  <a:srgbClr val="002060"/>
                </a:solidFill>
                <a:latin typeface="Arial" pitchFamily="34" charset="0"/>
                <a:cs typeface="Arial" pitchFamily="34" charset="0"/>
              </a:rPr>
              <a:t>Почему иероглифы назывались</a:t>
            </a:r>
          </a:p>
          <a:p>
            <a:pPr algn="ctr"/>
            <a:r>
              <a:rPr lang="ru-RU" sz="2400" b="1" dirty="0" smtClean="0">
                <a:solidFill>
                  <a:srgbClr val="002060"/>
                </a:solidFill>
                <a:latin typeface="Arial" pitchFamily="34" charset="0"/>
                <a:cs typeface="Arial" pitchFamily="34" charset="0"/>
              </a:rPr>
              <a:t>«словами богов»?</a:t>
            </a:r>
            <a:endParaRPr lang="ru-RU" sz="2400" b="1" dirty="0">
              <a:solidFill>
                <a:srgbClr val="002060"/>
              </a:solidFill>
              <a:latin typeface="Arial" pitchFamily="34" charset="0"/>
              <a:cs typeface="Arial" pitchFamily="34" charset="0"/>
            </a:endParaRPr>
          </a:p>
        </p:txBody>
      </p:sp>
      <p:sp>
        <p:nvSpPr>
          <p:cNvPr id="11" name="TextBox 10">
            <a:extLst>
              <a:ext uri="{FF2B5EF4-FFF2-40B4-BE49-F238E27FC236}">
                <a16:creationId xmlns="" xmlns:a16="http://schemas.microsoft.com/office/drawing/2014/main" id="{9983BB7E-5EFA-4F55-818D-5990E5EC0F5E}"/>
              </a:ext>
            </a:extLst>
          </p:cNvPr>
          <p:cNvSpPr txBox="1"/>
          <p:nvPr/>
        </p:nvSpPr>
        <p:spPr>
          <a:xfrm>
            <a:off x="8472264" y="2852965"/>
            <a:ext cx="3312368" cy="1684136"/>
          </a:xfrm>
          <a:prstGeom prst="rect">
            <a:avLst/>
          </a:prstGeom>
        </p:spPr>
        <p:style>
          <a:lnRef idx="1">
            <a:schemeClr val="accent3"/>
          </a:lnRef>
          <a:fillRef idx="2">
            <a:schemeClr val="accent3"/>
          </a:fillRef>
          <a:effectRef idx="1">
            <a:schemeClr val="accent3"/>
          </a:effectRef>
          <a:fontRef idx="minor">
            <a:schemeClr val="dk1"/>
          </a:fontRef>
        </p:style>
        <p:txBody>
          <a:bodyPr wrap="square" lIns="204806" tIns="102404" rIns="204806" bIns="102404" rtlCol="0">
            <a:spAutoFit/>
          </a:bodyPr>
          <a:lstStyle/>
          <a:p>
            <a:pPr algn="ctr"/>
            <a:r>
              <a:rPr lang="ru-RU" sz="2400" b="1" dirty="0" smtClean="0">
                <a:solidFill>
                  <a:srgbClr val="002060"/>
                </a:solidFill>
                <a:latin typeface="Arial" pitchFamily="34" charset="0"/>
                <a:cs typeface="Arial" pitchFamily="34" charset="0"/>
              </a:rPr>
              <a:t>Перечислите главные достижения египтян в науке.</a:t>
            </a:r>
          </a:p>
        </p:txBody>
      </p:sp>
      <p:sp>
        <p:nvSpPr>
          <p:cNvPr id="13" name="Oval 7">
            <a:extLst>
              <a:ext uri="{FF2B5EF4-FFF2-40B4-BE49-F238E27FC236}">
                <a16:creationId xmlns="" xmlns:a16="http://schemas.microsoft.com/office/drawing/2014/main" id="{64D0C24B-9D0C-48A9-8DC5-96988E50BC38}"/>
              </a:ext>
            </a:extLst>
          </p:cNvPr>
          <p:cNvSpPr/>
          <p:nvPr/>
        </p:nvSpPr>
        <p:spPr>
          <a:xfrm>
            <a:off x="1583501" y="1700808"/>
            <a:ext cx="1385387" cy="1007270"/>
          </a:xfrm>
          <a:prstGeom prst="ellipse">
            <a:avLst/>
          </a:prstGeom>
          <a:ln/>
        </p:spPr>
        <p:style>
          <a:lnRef idx="3">
            <a:schemeClr val="lt1"/>
          </a:lnRef>
          <a:fillRef idx="1">
            <a:schemeClr val="accent5"/>
          </a:fillRef>
          <a:effectRef idx="1">
            <a:schemeClr val="accent5"/>
          </a:effectRef>
          <a:fontRef idx="minor">
            <a:schemeClr val="lt1"/>
          </a:fontRef>
        </p:style>
        <p:txBody>
          <a:bodyPr wrap="none" lIns="162580" tIns="81290" rIns="162580" bIns="81290" rtlCol="0" anchor="ctr"/>
          <a:lstStyle/>
          <a:p>
            <a:pPr algn="ctr"/>
            <a:r>
              <a:rPr lang="en-US" sz="3600" b="1" dirty="0">
                <a:solidFill>
                  <a:srgbClr val="002060"/>
                </a:solidFill>
                <a:latin typeface="Arial" panose="020B0604020202020204" pitchFamily="34" charset="0"/>
                <a:cs typeface="Arial" panose="020B0604020202020204" pitchFamily="34" charset="0"/>
              </a:rPr>
              <a:t>1</a:t>
            </a:r>
          </a:p>
        </p:txBody>
      </p:sp>
      <p:sp>
        <p:nvSpPr>
          <p:cNvPr id="18" name="Freeform 47"/>
          <p:cNvSpPr>
            <a:spLocks noEditPoints="1"/>
          </p:cNvSpPr>
          <p:nvPr/>
        </p:nvSpPr>
        <p:spPr bwMode="auto">
          <a:xfrm>
            <a:off x="8077612" y="244075"/>
            <a:ext cx="417671" cy="708844"/>
          </a:xfrm>
          <a:custGeom>
            <a:avLst/>
            <a:gdLst>
              <a:gd name="T0" fmla="*/ 237 w 271"/>
              <a:gd name="T1" fmla="*/ 184 h 461"/>
              <a:gd name="T2" fmla="*/ 221 w 271"/>
              <a:gd name="T3" fmla="*/ 188 h 461"/>
              <a:gd name="T4" fmla="*/ 221 w 271"/>
              <a:gd name="T5" fmla="*/ 182 h 461"/>
              <a:gd name="T6" fmla="*/ 187 w 271"/>
              <a:gd name="T7" fmla="*/ 148 h 461"/>
              <a:gd name="T8" fmla="*/ 171 w 271"/>
              <a:gd name="T9" fmla="*/ 152 h 461"/>
              <a:gd name="T10" fmla="*/ 171 w 271"/>
              <a:gd name="T11" fmla="*/ 146 h 461"/>
              <a:gd name="T12" fmla="*/ 137 w 271"/>
              <a:gd name="T13" fmla="*/ 112 h 461"/>
              <a:gd name="T14" fmla="*/ 119 w 271"/>
              <a:gd name="T15" fmla="*/ 117 h 461"/>
              <a:gd name="T16" fmla="*/ 119 w 271"/>
              <a:gd name="T17" fmla="*/ 34 h 461"/>
              <a:gd name="T18" fmla="*/ 85 w 271"/>
              <a:gd name="T19" fmla="*/ 0 h 461"/>
              <a:gd name="T20" fmla="*/ 51 w 271"/>
              <a:gd name="T21" fmla="*/ 34 h 461"/>
              <a:gd name="T22" fmla="*/ 51 w 271"/>
              <a:gd name="T23" fmla="*/ 178 h 461"/>
              <a:gd name="T24" fmla="*/ 34 w 271"/>
              <a:gd name="T25" fmla="*/ 174 h 461"/>
              <a:gd name="T26" fmla="*/ 0 w 271"/>
              <a:gd name="T27" fmla="*/ 208 h 461"/>
              <a:gd name="T28" fmla="*/ 0 w 271"/>
              <a:gd name="T29" fmla="*/ 325 h 461"/>
              <a:gd name="T30" fmla="*/ 136 w 271"/>
              <a:gd name="T31" fmla="*/ 461 h 461"/>
              <a:gd name="T32" fmla="*/ 271 w 271"/>
              <a:gd name="T33" fmla="*/ 325 h 461"/>
              <a:gd name="T34" fmla="*/ 271 w 271"/>
              <a:gd name="T35" fmla="*/ 218 h 461"/>
              <a:gd name="T36" fmla="*/ 237 w 271"/>
              <a:gd name="T37" fmla="*/ 184 h 461"/>
              <a:gd name="T38" fmla="*/ 262 w 271"/>
              <a:gd name="T39" fmla="*/ 325 h 461"/>
              <a:gd name="T40" fmla="*/ 136 w 271"/>
              <a:gd name="T41" fmla="*/ 451 h 461"/>
              <a:gd name="T42" fmla="*/ 10 w 271"/>
              <a:gd name="T43" fmla="*/ 325 h 461"/>
              <a:gd name="T44" fmla="*/ 10 w 271"/>
              <a:gd name="T45" fmla="*/ 208 h 461"/>
              <a:gd name="T46" fmla="*/ 34 w 271"/>
              <a:gd name="T47" fmla="*/ 183 h 461"/>
              <a:gd name="T48" fmla="*/ 51 w 271"/>
              <a:gd name="T49" fmla="*/ 190 h 461"/>
              <a:gd name="T50" fmla="*/ 51 w 271"/>
              <a:gd name="T51" fmla="*/ 290 h 461"/>
              <a:gd name="T52" fmla="*/ 56 w 271"/>
              <a:gd name="T53" fmla="*/ 295 h 461"/>
              <a:gd name="T54" fmla="*/ 60 w 271"/>
              <a:gd name="T55" fmla="*/ 290 h 461"/>
              <a:gd name="T56" fmla="*/ 60 w 271"/>
              <a:gd name="T57" fmla="*/ 34 h 461"/>
              <a:gd name="T58" fmla="*/ 85 w 271"/>
              <a:gd name="T59" fmla="*/ 9 h 461"/>
              <a:gd name="T60" fmla="*/ 110 w 271"/>
              <a:gd name="T61" fmla="*/ 34 h 461"/>
              <a:gd name="T62" fmla="*/ 110 w 271"/>
              <a:gd name="T63" fmla="*/ 187 h 461"/>
              <a:gd name="T64" fmla="*/ 115 w 271"/>
              <a:gd name="T65" fmla="*/ 191 h 461"/>
              <a:gd name="T66" fmla="*/ 119 w 271"/>
              <a:gd name="T67" fmla="*/ 187 h 461"/>
              <a:gd name="T68" fmla="*/ 119 w 271"/>
              <a:gd name="T69" fmla="*/ 128 h 461"/>
              <a:gd name="T70" fmla="*/ 137 w 271"/>
              <a:gd name="T71" fmla="*/ 121 h 461"/>
              <a:gd name="T72" fmla="*/ 162 w 271"/>
              <a:gd name="T73" fmla="*/ 146 h 461"/>
              <a:gd name="T74" fmla="*/ 162 w 271"/>
              <a:gd name="T75" fmla="*/ 160 h 461"/>
              <a:gd name="T76" fmla="*/ 162 w 271"/>
              <a:gd name="T77" fmla="*/ 161 h 461"/>
              <a:gd name="T78" fmla="*/ 162 w 271"/>
              <a:gd name="T79" fmla="*/ 202 h 461"/>
              <a:gd name="T80" fmla="*/ 166 w 271"/>
              <a:gd name="T81" fmla="*/ 207 h 461"/>
              <a:gd name="T82" fmla="*/ 171 w 271"/>
              <a:gd name="T83" fmla="*/ 202 h 461"/>
              <a:gd name="T84" fmla="*/ 171 w 271"/>
              <a:gd name="T85" fmla="*/ 163 h 461"/>
              <a:gd name="T86" fmla="*/ 187 w 271"/>
              <a:gd name="T87" fmla="*/ 157 h 461"/>
              <a:gd name="T88" fmla="*/ 211 w 271"/>
              <a:gd name="T89" fmla="*/ 182 h 461"/>
              <a:gd name="T90" fmla="*/ 211 w 271"/>
              <a:gd name="T91" fmla="*/ 197 h 461"/>
              <a:gd name="T92" fmla="*/ 211 w 271"/>
              <a:gd name="T93" fmla="*/ 197 h 461"/>
              <a:gd name="T94" fmla="*/ 211 w 271"/>
              <a:gd name="T95" fmla="*/ 219 h 461"/>
              <a:gd name="T96" fmla="*/ 216 w 271"/>
              <a:gd name="T97" fmla="*/ 224 h 461"/>
              <a:gd name="T98" fmla="*/ 221 w 271"/>
              <a:gd name="T99" fmla="*/ 219 h 461"/>
              <a:gd name="T100" fmla="*/ 221 w 271"/>
              <a:gd name="T101" fmla="*/ 199 h 461"/>
              <a:gd name="T102" fmla="*/ 237 w 271"/>
              <a:gd name="T103" fmla="*/ 193 h 461"/>
              <a:gd name="T104" fmla="*/ 262 w 271"/>
              <a:gd name="T105" fmla="*/ 218 h 461"/>
              <a:gd name="T106" fmla="*/ 262 w 271"/>
              <a:gd name="T107" fmla="*/ 325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1" h="461">
                <a:moveTo>
                  <a:pt x="237" y="184"/>
                </a:moveTo>
                <a:cubicBezTo>
                  <a:pt x="231" y="184"/>
                  <a:pt x="226" y="185"/>
                  <a:pt x="221" y="188"/>
                </a:cubicBezTo>
                <a:cubicBezTo>
                  <a:pt x="221" y="182"/>
                  <a:pt x="221" y="182"/>
                  <a:pt x="221" y="182"/>
                </a:cubicBezTo>
                <a:cubicBezTo>
                  <a:pt x="221" y="163"/>
                  <a:pt x="205" y="148"/>
                  <a:pt x="187" y="148"/>
                </a:cubicBezTo>
                <a:cubicBezTo>
                  <a:pt x="181" y="148"/>
                  <a:pt x="176" y="149"/>
                  <a:pt x="171" y="152"/>
                </a:cubicBezTo>
                <a:cubicBezTo>
                  <a:pt x="171" y="146"/>
                  <a:pt x="171" y="146"/>
                  <a:pt x="171" y="146"/>
                </a:cubicBezTo>
                <a:cubicBezTo>
                  <a:pt x="171" y="127"/>
                  <a:pt x="156" y="112"/>
                  <a:pt x="137" y="112"/>
                </a:cubicBezTo>
                <a:cubicBezTo>
                  <a:pt x="131" y="112"/>
                  <a:pt x="125" y="113"/>
                  <a:pt x="119" y="117"/>
                </a:cubicBezTo>
                <a:cubicBezTo>
                  <a:pt x="119" y="34"/>
                  <a:pt x="119" y="34"/>
                  <a:pt x="119" y="34"/>
                </a:cubicBezTo>
                <a:cubicBezTo>
                  <a:pt x="119" y="15"/>
                  <a:pt x="104" y="0"/>
                  <a:pt x="85" y="0"/>
                </a:cubicBezTo>
                <a:cubicBezTo>
                  <a:pt x="66" y="0"/>
                  <a:pt x="51" y="15"/>
                  <a:pt x="51" y="34"/>
                </a:cubicBezTo>
                <a:cubicBezTo>
                  <a:pt x="51" y="178"/>
                  <a:pt x="51" y="178"/>
                  <a:pt x="51" y="178"/>
                </a:cubicBezTo>
                <a:cubicBezTo>
                  <a:pt x="46" y="176"/>
                  <a:pt x="40" y="174"/>
                  <a:pt x="34" y="174"/>
                </a:cubicBezTo>
                <a:cubicBezTo>
                  <a:pt x="16" y="174"/>
                  <a:pt x="0" y="189"/>
                  <a:pt x="0" y="208"/>
                </a:cubicBezTo>
                <a:cubicBezTo>
                  <a:pt x="0" y="325"/>
                  <a:pt x="0" y="325"/>
                  <a:pt x="0" y="325"/>
                </a:cubicBezTo>
                <a:cubicBezTo>
                  <a:pt x="0" y="400"/>
                  <a:pt x="61" y="461"/>
                  <a:pt x="136" y="461"/>
                </a:cubicBezTo>
                <a:cubicBezTo>
                  <a:pt x="210" y="461"/>
                  <a:pt x="271" y="400"/>
                  <a:pt x="271" y="325"/>
                </a:cubicBezTo>
                <a:cubicBezTo>
                  <a:pt x="271" y="218"/>
                  <a:pt x="271" y="218"/>
                  <a:pt x="271" y="218"/>
                </a:cubicBezTo>
                <a:cubicBezTo>
                  <a:pt x="271" y="199"/>
                  <a:pt x="256" y="184"/>
                  <a:pt x="237" y="184"/>
                </a:cubicBezTo>
                <a:close/>
                <a:moveTo>
                  <a:pt x="262" y="325"/>
                </a:moveTo>
                <a:cubicBezTo>
                  <a:pt x="262" y="395"/>
                  <a:pt x="205" y="451"/>
                  <a:pt x="136" y="451"/>
                </a:cubicBezTo>
                <a:cubicBezTo>
                  <a:pt x="66" y="451"/>
                  <a:pt x="10" y="395"/>
                  <a:pt x="10" y="325"/>
                </a:cubicBezTo>
                <a:cubicBezTo>
                  <a:pt x="10" y="208"/>
                  <a:pt x="10" y="208"/>
                  <a:pt x="10" y="208"/>
                </a:cubicBezTo>
                <a:cubicBezTo>
                  <a:pt x="10" y="195"/>
                  <a:pt x="21" y="183"/>
                  <a:pt x="34" y="183"/>
                </a:cubicBezTo>
                <a:cubicBezTo>
                  <a:pt x="41" y="183"/>
                  <a:pt x="47" y="186"/>
                  <a:pt x="51" y="190"/>
                </a:cubicBezTo>
                <a:cubicBezTo>
                  <a:pt x="51" y="290"/>
                  <a:pt x="51" y="290"/>
                  <a:pt x="51" y="290"/>
                </a:cubicBezTo>
                <a:cubicBezTo>
                  <a:pt x="51" y="292"/>
                  <a:pt x="53" y="295"/>
                  <a:pt x="56" y="295"/>
                </a:cubicBezTo>
                <a:cubicBezTo>
                  <a:pt x="58" y="295"/>
                  <a:pt x="60" y="292"/>
                  <a:pt x="60" y="290"/>
                </a:cubicBezTo>
                <a:cubicBezTo>
                  <a:pt x="60" y="34"/>
                  <a:pt x="60" y="34"/>
                  <a:pt x="60" y="34"/>
                </a:cubicBezTo>
                <a:cubicBezTo>
                  <a:pt x="60" y="20"/>
                  <a:pt x="72" y="9"/>
                  <a:pt x="85" y="9"/>
                </a:cubicBezTo>
                <a:cubicBezTo>
                  <a:pt x="99" y="9"/>
                  <a:pt x="110" y="20"/>
                  <a:pt x="110" y="34"/>
                </a:cubicBezTo>
                <a:cubicBezTo>
                  <a:pt x="110" y="187"/>
                  <a:pt x="110" y="187"/>
                  <a:pt x="110" y="187"/>
                </a:cubicBezTo>
                <a:cubicBezTo>
                  <a:pt x="110" y="189"/>
                  <a:pt x="112" y="191"/>
                  <a:pt x="115" y="191"/>
                </a:cubicBezTo>
                <a:cubicBezTo>
                  <a:pt x="117" y="191"/>
                  <a:pt x="119" y="189"/>
                  <a:pt x="119" y="187"/>
                </a:cubicBezTo>
                <a:cubicBezTo>
                  <a:pt x="119" y="128"/>
                  <a:pt x="119" y="128"/>
                  <a:pt x="119" y="128"/>
                </a:cubicBezTo>
                <a:cubicBezTo>
                  <a:pt x="124" y="124"/>
                  <a:pt x="130" y="121"/>
                  <a:pt x="137" y="121"/>
                </a:cubicBezTo>
                <a:cubicBezTo>
                  <a:pt x="150" y="121"/>
                  <a:pt x="162" y="132"/>
                  <a:pt x="162" y="146"/>
                </a:cubicBezTo>
                <a:cubicBezTo>
                  <a:pt x="162" y="160"/>
                  <a:pt x="162" y="160"/>
                  <a:pt x="162" y="160"/>
                </a:cubicBezTo>
                <a:cubicBezTo>
                  <a:pt x="162" y="160"/>
                  <a:pt x="162" y="161"/>
                  <a:pt x="162" y="161"/>
                </a:cubicBezTo>
                <a:cubicBezTo>
                  <a:pt x="162" y="202"/>
                  <a:pt x="162" y="202"/>
                  <a:pt x="162" y="202"/>
                </a:cubicBezTo>
                <a:cubicBezTo>
                  <a:pt x="162" y="205"/>
                  <a:pt x="164" y="207"/>
                  <a:pt x="166" y="207"/>
                </a:cubicBezTo>
                <a:cubicBezTo>
                  <a:pt x="169" y="207"/>
                  <a:pt x="171" y="205"/>
                  <a:pt x="171" y="202"/>
                </a:cubicBezTo>
                <a:cubicBezTo>
                  <a:pt x="171" y="163"/>
                  <a:pt x="171" y="163"/>
                  <a:pt x="171" y="163"/>
                </a:cubicBezTo>
                <a:cubicBezTo>
                  <a:pt x="175" y="159"/>
                  <a:pt x="181" y="157"/>
                  <a:pt x="187" y="157"/>
                </a:cubicBezTo>
                <a:cubicBezTo>
                  <a:pt x="200" y="157"/>
                  <a:pt x="211" y="168"/>
                  <a:pt x="211" y="182"/>
                </a:cubicBezTo>
                <a:cubicBezTo>
                  <a:pt x="211" y="197"/>
                  <a:pt x="211" y="197"/>
                  <a:pt x="211" y="197"/>
                </a:cubicBezTo>
                <a:cubicBezTo>
                  <a:pt x="211" y="197"/>
                  <a:pt x="211" y="197"/>
                  <a:pt x="211" y="197"/>
                </a:cubicBezTo>
                <a:cubicBezTo>
                  <a:pt x="211" y="219"/>
                  <a:pt x="211" y="219"/>
                  <a:pt x="211" y="219"/>
                </a:cubicBezTo>
                <a:cubicBezTo>
                  <a:pt x="211" y="221"/>
                  <a:pt x="213" y="224"/>
                  <a:pt x="216" y="224"/>
                </a:cubicBezTo>
                <a:cubicBezTo>
                  <a:pt x="219" y="224"/>
                  <a:pt x="221" y="221"/>
                  <a:pt x="221" y="219"/>
                </a:cubicBezTo>
                <a:cubicBezTo>
                  <a:pt x="221" y="199"/>
                  <a:pt x="221" y="199"/>
                  <a:pt x="221" y="199"/>
                </a:cubicBezTo>
                <a:cubicBezTo>
                  <a:pt x="225" y="195"/>
                  <a:pt x="231" y="193"/>
                  <a:pt x="237" y="193"/>
                </a:cubicBezTo>
                <a:cubicBezTo>
                  <a:pt x="250" y="193"/>
                  <a:pt x="262" y="204"/>
                  <a:pt x="262" y="218"/>
                </a:cubicBezTo>
                <a:lnTo>
                  <a:pt x="262" y="325"/>
                </a:lnTo>
                <a:close/>
              </a:path>
            </a:pathLst>
          </a:custGeom>
          <a:solidFill>
            <a:srgbClr val="0070C0"/>
          </a:solidFill>
          <a:ln>
            <a:solidFill>
              <a:schemeClr val="tx1"/>
            </a:solidFill>
          </a:ln>
        </p:spPr>
        <p:txBody>
          <a:bodyPr vert="horz" wrap="square" lIns="76802" tIns="38401" rIns="76802" bIns="38401" numCol="1" anchor="t" anchorCtr="0" compatLnSpc="1">
            <a:prstTxWarp prst="textNoShape">
              <a:avLst/>
            </a:prstTxWarp>
          </a:bodyPr>
          <a:lstStyle/>
          <a:p>
            <a:pPr defTabSz="1024014"/>
            <a:endParaRPr lang="en-US" dirty="0">
              <a:solidFill>
                <a:srgbClr val="FFFFFF"/>
              </a:solidFill>
              <a:latin typeface="Open Sans Light"/>
            </a:endParaRPr>
          </a:p>
        </p:txBody>
      </p:sp>
      <p:grpSp>
        <p:nvGrpSpPr>
          <p:cNvPr id="4" name="Group 9253"/>
          <p:cNvGrpSpPr/>
          <p:nvPr/>
        </p:nvGrpSpPr>
        <p:grpSpPr>
          <a:xfrm>
            <a:off x="402699" y="1264828"/>
            <a:ext cx="1084788" cy="842125"/>
            <a:chOff x="4556125" y="2476500"/>
            <a:chExt cx="949325" cy="949325"/>
          </a:xfrm>
          <a:solidFill>
            <a:srgbClr val="0070C0"/>
          </a:solidFill>
        </p:grpSpPr>
        <p:sp>
          <p:nvSpPr>
            <p:cNvPr id="17" name="Oval 8"/>
            <p:cNvSpPr>
              <a:spLocks noChangeArrowheads="1"/>
            </p:cNvSpPr>
            <p:nvPr/>
          </p:nvSpPr>
          <p:spPr bwMode="auto">
            <a:xfrm>
              <a:off x="4556125" y="2476500"/>
              <a:ext cx="949325" cy="949325"/>
            </a:xfrm>
            <a:prstGeom prst="ellipse">
              <a:avLst/>
            </a:prstGeom>
            <a:grpFill/>
            <a:ln>
              <a:solidFill>
                <a:schemeClr val="tx1"/>
              </a:solidFill>
            </a:ln>
          </p:spPr>
          <p:txBody>
            <a:bodyPr vert="horz" wrap="square" lIns="43196" tIns="21598" rIns="43196" bIns="21598" numCol="1" anchor="t" anchorCtr="0" compatLnSpc="1">
              <a:prstTxWarp prst="textNoShape">
                <a:avLst/>
              </a:prstTxWarp>
            </a:bodyPr>
            <a:lstStyle/>
            <a:p>
              <a:pPr defTabSz="1024014"/>
              <a:endParaRPr lang="en-US" dirty="0">
                <a:solidFill>
                  <a:srgbClr val="FFFFFF"/>
                </a:solidFill>
                <a:latin typeface="Open Sans Light"/>
              </a:endParaRPr>
            </a:p>
          </p:txBody>
        </p:sp>
        <p:sp>
          <p:nvSpPr>
            <p:cNvPr id="20" name="Freeform 21"/>
            <p:cNvSpPr>
              <a:spLocks noEditPoints="1"/>
            </p:cNvSpPr>
            <p:nvPr/>
          </p:nvSpPr>
          <p:spPr bwMode="auto">
            <a:xfrm>
              <a:off x="4768850" y="2697163"/>
              <a:ext cx="523875" cy="508000"/>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grpFill/>
            <a:ln>
              <a:solidFill>
                <a:schemeClr val="tx1"/>
              </a:solidFill>
            </a:ln>
          </p:spPr>
          <p:txBody>
            <a:bodyPr vert="horz" wrap="square" lIns="43196" tIns="21598" rIns="43196" bIns="21598" numCol="1" anchor="t" anchorCtr="0" compatLnSpc="1">
              <a:prstTxWarp prst="textNoShape">
                <a:avLst/>
              </a:prstTxWarp>
            </a:bodyPr>
            <a:lstStyle/>
            <a:p>
              <a:pPr defTabSz="1024014"/>
              <a:endParaRPr lang="en-US" dirty="0">
                <a:solidFill>
                  <a:srgbClr val="FFFFFF"/>
                </a:solidFill>
                <a:latin typeface="Open Sans Light"/>
              </a:endParaRPr>
            </a:p>
          </p:txBody>
        </p:sp>
      </p:grpSp>
      <p:sp>
        <p:nvSpPr>
          <p:cNvPr id="19" name="Oval 7">
            <a:extLst>
              <a:ext uri="{FF2B5EF4-FFF2-40B4-BE49-F238E27FC236}">
                <a16:creationId xmlns="" xmlns:a16="http://schemas.microsoft.com/office/drawing/2014/main" id="{64D0C24B-9D0C-48A9-8DC5-96988E50BC38}"/>
              </a:ext>
            </a:extLst>
          </p:cNvPr>
          <p:cNvSpPr/>
          <p:nvPr/>
        </p:nvSpPr>
        <p:spPr>
          <a:xfrm>
            <a:off x="5447929" y="2060848"/>
            <a:ext cx="1385387" cy="1007270"/>
          </a:xfrm>
          <a:prstGeom prst="ellipse">
            <a:avLst/>
          </a:prstGeom>
          <a:ln/>
        </p:spPr>
        <p:style>
          <a:lnRef idx="3">
            <a:schemeClr val="lt1"/>
          </a:lnRef>
          <a:fillRef idx="1">
            <a:schemeClr val="accent5"/>
          </a:fillRef>
          <a:effectRef idx="1">
            <a:schemeClr val="accent5"/>
          </a:effectRef>
          <a:fontRef idx="minor">
            <a:schemeClr val="lt1"/>
          </a:fontRef>
        </p:style>
        <p:txBody>
          <a:bodyPr wrap="none" lIns="162580" tIns="81290" rIns="162580" bIns="81290" rtlCol="0" anchor="ctr"/>
          <a:lstStyle/>
          <a:p>
            <a:pPr algn="ctr"/>
            <a:r>
              <a:rPr lang="ru-RU" sz="3600" b="1" dirty="0" smtClean="0">
                <a:solidFill>
                  <a:srgbClr val="002060"/>
                </a:solidFill>
                <a:latin typeface="Arial" panose="020B0604020202020204" pitchFamily="34" charset="0"/>
                <a:cs typeface="Arial" panose="020B0604020202020204" pitchFamily="34" charset="0"/>
              </a:rPr>
              <a:t>2</a:t>
            </a:r>
            <a:endParaRPr lang="en-US" sz="3600" b="1" dirty="0">
              <a:solidFill>
                <a:srgbClr val="002060"/>
              </a:solidFill>
              <a:latin typeface="Arial" panose="020B0604020202020204" pitchFamily="34" charset="0"/>
              <a:cs typeface="Arial" panose="020B0604020202020204" pitchFamily="34" charset="0"/>
            </a:endParaRPr>
          </a:p>
        </p:txBody>
      </p:sp>
      <p:sp>
        <p:nvSpPr>
          <p:cNvPr id="21" name="Oval 7">
            <a:extLst>
              <a:ext uri="{FF2B5EF4-FFF2-40B4-BE49-F238E27FC236}">
                <a16:creationId xmlns="" xmlns:a16="http://schemas.microsoft.com/office/drawing/2014/main" id="{64D0C24B-9D0C-48A9-8DC5-96988E50BC38}"/>
              </a:ext>
            </a:extLst>
          </p:cNvPr>
          <p:cNvSpPr/>
          <p:nvPr/>
        </p:nvSpPr>
        <p:spPr>
          <a:xfrm>
            <a:off x="9360365" y="1700808"/>
            <a:ext cx="1385387" cy="1007270"/>
          </a:xfrm>
          <a:prstGeom prst="ellipse">
            <a:avLst/>
          </a:prstGeom>
          <a:ln/>
        </p:spPr>
        <p:style>
          <a:lnRef idx="3">
            <a:schemeClr val="lt1"/>
          </a:lnRef>
          <a:fillRef idx="1">
            <a:schemeClr val="accent5"/>
          </a:fillRef>
          <a:effectRef idx="1">
            <a:schemeClr val="accent5"/>
          </a:effectRef>
          <a:fontRef idx="minor">
            <a:schemeClr val="lt1"/>
          </a:fontRef>
        </p:style>
        <p:txBody>
          <a:bodyPr wrap="none" lIns="162580" tIns="81290" rIns="162580" bIns="81290" rtlCol="0" anchor="ctr"/>
          <a:lstStyle/>
          <a:p>
            <a:pPr algn="ctr"/>
            <a:r>
              <a:rPr lang="ru-RU"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25" name="Freeform 136"/>
          <p:cNvSpPr>
            <a:spLocks noEditPoints="1"/>
          </p:cNvSpPr>
          <p:nvPr/>
        </p:nvSpPr>
        <p:spPr bwMode="auto">
          <a:xfrm>
            <a:off x="10992544" y="404664"/>
            <a:ext cx="576064" cy="392486"/>
          </a:xfrm>
          <a:custGeom>
            <a:avLst/>
            <a:gdLst>
              <a:gd name="T0" fmla="*/ 100 w 616"/>
              <a:gd name="T1" fmla="*/ 285 h 509"/>
              <a:gd name="T2" fmla="*/ 323 w 616"/>
              <a:gd name="T3" fmla="*/ 422 h 509"/>
              <a:gd name="T4" fmla="*/ 323 w 616"/>
              <a:gd name="T5" fmla="*/ 278 h 509"/>
              <a:gd name="T6" fmla="*/ 114 w 616"/>
              <a:gd name="T7" fmla="*/ 292 h 509"/>
              <a:gd name="T8" fmla="*/ 612 w 616"/>
              <a:gd name="T9" fmla="*/ 188 h 509"/>
              <a:gd name="T10" fmla="*/ 555 w 616"/>
              <a:gd name="T11" fmla="*/ 4 h 509"/>
              <a:gd name="T12" fmla="*/ 554 w 616"/>
              <a:gd name="T13" fmla="*/ 3 h 509"/>
              <a:gd name="T14" fmla="*/ 553 w 616"/>
              <a:gd name="T15" fmla="*/ 1 h 509"/>
              <a:gd name="T16" fmla="*/ 551 w 616"/>
              <a:gd name="T17" fmla="*/ 1 h 509"/>
              <a:gd name="T18" fmla="*/ 549 w 616"/>
              <a:gd name="T19" fmla="*/ 0 h 509"/>
              <a:gd name="T20" fmla="*/ 308 w 616"/>
              <a:gd name="T21" fmla="*/ 0 h 509"/>
              <a:gd name="T22" fmla="*/ 147 w 616"/>
              <a:gd name="T23" fmla="*/ 0 h 509"/>
              <a:gd name="T24" fmla="*/ 66 w 616"/>
              <a:gd name="T25" fmla="*/ 0 h 509"/>
              <a:gd name="T26" fmla="*/ 64 w 616"/>
              <a:gd name="T27" fmla="*/ 1 h 509"/>
              <a:gd name="T28" fmla="*/ 62 w 616"/>
              <a:gd name="T29" fmla="*/ 2 h 509"/>
              <a:gd name="T30" fmla="*/ 61 w 616"/>
              <a:gd name="T31" fmla="*/ 4 h 509"/>
              <a:gd name="T32" fmla="*/ 60 w 616"/>
              <a:gd name="T33" fmla="*/ 5 h 509"/>
              <a:gd name="T34" fmla="*/ 27 w 616"/>
              <a:gd name="T35" fmla="*/ 242 h 509"/>
              <a:gd name="T36" fmla="*/ 582 w 616"/>
              <a:gd name="T37" fmla="*/ 509 h 509"/>
              <a:gd name="T38" fmla="*/ 606 w 616"/>
              <a:gd name="T39" fmla="*/ 229 h 509"/>
              <a:gd name="T40" fmla="*/ 464 w 616"/>
              <a:gd name="T41" fmla="*/ 232 h 509"/>
              <a:gd name="T42" fmla="*/ 463 w 616"/>
              <a:gd name="T43" fmla="*/ 14 h 509"/>
              <a:gd name="T44" fmla="*/ 391 w 616"/>
              <a:gd name="T45" fmla="*/ 219 h 509"/>
              <a:gd name="T46" fmla="*/ 315 w 616"/>
              <a:gd name="T47" fmla="*/ 14 h 509"/>
              <a:gd name="T48" fmla="*/ 391 w 616"/>
              <a:gd name="T49" fmla="*/ 219 h 509"/>
              <a:gd name="T50" fmla="*/ 257 w 616"/>
              <a:gd name="T51" fmla="*/ 232 h 509"/>
              <a:gd name="T52" fmla="*/ 234 w 616"/>
              <a:gd name="T53" fmla="*/ 14 h 509"/>
              <a:gd name="T54" fmla="*/ 117 w 616"/>
              <a:gd name="T55" fmla="*/ 192 h 509"/>
              <a:gd name="T56" fmla="*/ 202 w 616"/>
              <a:gd name="T57" fmla="*/ 190 h 509"/>
              <a:gd name="T58" fmla="*/ 117 w 616"/>
              <a:gd name="T59" fmla="*/ 192 h 509"/>
              <a:gd name="T60" fmla="*/ 72 w 616"/>
              <a:gd name="T61" fmla="*/ 14 h 509"/>
              <a:gd name="T62" fmla="*/ 48 w 616"/>
              <a:gd name="T63" fmla="*/ 232 h 509"/>
              <a:gd name="T64" fmla="*/ 392 w 616"/>
              <a:gd name="T65" fmla="*/ 495 h 509"/>
              <a:gd name="T66" fmla="*/ 503 w 616"/>
              <a:gd name="T67" fmla="*/ 495 h 509"/>
              <a:gd name="T68" fmla="*/ 517 w 616"/>
              <a:gd name="T69" fmla="*/ 285 h 509"/>
              <a:gd name="T70" fmla="*/ 378 w 616"/>
              <a:gd name="T71" fmla="*/ 285 h 509"/>
              <a:gd name="T72" fmla="*/ 41 w 616"/>
              <a:gd name="T73" fmla="*/ 246 h 509"/>
              <a:gd name="T74" fmla="*/ 113 w 616"/>
              <a:gd name="T75" fmla="*/ 229 h 509"/>
              <a:gd name="T76" fmla="*/ 215 w 616"/>
              <a:gd name="T77" fmla="*/ 229 h 509"/>
              <a:gd name="T78" fmla="*/ 308 w 616"/>
              <a:gd name="T79" fmla="*/ 217 h 509"/>
              <a:gd name="T80" fmla="*/ 410 w 616"/>
              <a:gd name="T81" fmla="*/ 217 h 509"/>
              <a:gd name="T82" fmla="*/ 511 w 616"/>
              <a:gd name="T83" fmla="*/ 217 h 509"/>
              <a:gd name="T84" fmla="*/ 575 w 616"/>
              <a:gd name="T85" fmla="*/ 495 h 509"/>
              <a:gd name="T86" fmla="*/ 513 w 616"/>
              <a:gd name="T87" fmla="*/ 189 h 509"/>
              <a:gd name="T88" fmla="*/ 598 w 616"/>
              <a:gd name="T89" fmla="*/ 19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6" h="509">
                <a:moveTo>
                  <a:pt x="323" y="278"/>
                </a:moveTo>
                <a:cubicBezTo>
                  <a:pt x="107" y="278"/>
                  <a:pt x="107" y="278"/>
                  <a:pt x="107" y="278"/>
                </a:cubicBezTo>
                <a:cubicBezTo>
                  <a:pt x="104" y="278"/>
                  <a:pt x="100" y="282"/>
                  <a:pt x="100" y="285"/>
                </a:cubicBezTo>
                <a:cubicBezTo>
                  <a:pt x="100" y="415"/>
                  <a:pt x="100" y="415"/>
                  <a:pt x="100" y="415"/>
                </a:cubicBezTo>
                <a:cubicBezTo>
                  <a:pt x="100" y="419"/>
                  <a:pt x="104" y="422"/>
                  <a:pt x="107" y="422"/>
                </a:cubicBezTo>
                <a:cubicBezTo>
                  <a:pt x="323" y="422"/>
                  <a:pt x="323" y="422"/>
                  <a:pt x="323" y="422"/>
                </a:cubicBezTo>
                <a:cubicBezTo>
                  <a:pt x="327" y="422"/>
                  <a:pt x="330" y="419"/>
                  <a:pt x="330" y="415"/>
                </a:cubicBezTo>
                <a:cubicBezTo>
                  <a:pt x="330" y="285"/>
                  <a:pt x="330" y="285"/>
                  <a:pt x="330" y="285"/>
                </a:cubicBezTo>
                <a:cubicBezTo>
                  <a:pt x="330" y="282"/>
                  <a:pt x="327" y="278"/>
                  <a:pt x="323" y="278"/>
                </a:cubicBezTo>
                <a:close/>
                <a:moveTo>
                  <a:pt x="316" y="408"/>
                </a:moveTo>
                <a:cubicBezTo>
                  <a:pt x="114" y="408"/>
                  <a:pt x="114" y="408"/>
                  <a:pt x="114" y="408"/>
                </a:cubicBezTo>
                <a:cubicBezTo>
                  <a:pt x="114" y="292"/>
                  <a:pt x="114" y="292"/>
                  <a:pt x="114" y="292"/>
                </a:cubicBezTo>
                <a:cubicBezTo>
                  <a:pt x="316" y="292"/>
                  <a:pt x="316" y="292"/>
                  <a:pt x="316" y="292"/>
                </a:cubicBezTo>
                <a:lnTo>
                  <a:pt x="316" y="408"/>
                </a:lnTo>
                <a:close/>
                <a:moveTo>
                  <a:pt x="612" y="188"/>
                </a:moveTo>
                <a:cubicBezTo>
                  <a:pt x="556" y="5"/>
                  <a:pt x="556" y="5"/>
                  <a:pt x="556" y="5"/>
                </a:cubicBezTo>
                <a:cubicBezTo>
                  <a:pt x="556" y="5"/>
                  <a:pt x="556" y="5"/>
                  <a:pt x="556" y="5"/>
                </a:cubicBezTo>
                <a:cubicBezTo>
                  <a:pt x="556" y="5"/>
                  <a:pt x="555" y="4"/>
                  <a:pt x="555" y="4"/>
                </a:cubicBezTo>
                <a:cubicBezTo>
                  <a:pt x="555" y="4"/>
                  <a:pt x="555" y="4"/>
                  <a:pt x="555" y="4"/>
                </a:cubicBezTo>
                <a:cubicBezTo>
                  <a:pt x="555" y="3"/>
                  <a:pt x="555" y="3"/>
                  <a:pt x="555" y="3"/>
                </a:cubicBezTo>
                <a:cubicBezTo>
                  <a:pt x="555" y="3"/>
                  <a:pt x="554" y="3"/>
                  <a:pt x="554" y="3"/>
                </a:cubicBezTo>
                <a:cubicBezTo>
                  <a:pt x="554" y="2"/>
                  <a:pt x="554" y="2"/>
                  <a:pt x="554" y="2"/>
                </a:cubicBezTo>
                <a:cubicBezTo>
                  <a:pt x="554" y="2"/>
                  <a:pt x="553" y="2"/>
                  <a:pt x="553" y="2"/>
                </a:cubicBezTo>
                <a:cubicBezTo>
                  <a:pt x="553" y="2"/>
                  <a:pt x="553" y="1"/>
                  <a:pt x="553" y="1"/>
                </a:cubicBezTo>
                <a:cubicBezTo>
                  <a:pt x="552" y="1"/>
                  <a:pt x="552" y="1"/>
                  <a:pt x="552" y="1"/>
                </a:cubicBezTo>
                <a:cubicBezTo>
                  <a:pt x="552" y="1"/>
                  <a:pt x="552" y="1"/>
                  <a:pt x="551" y="1"/>
                </a:cubicBezTo>
                <a:cubicBezTo>
                  <a:pt x="551" y="1"/>
                  <a:pt x="551" y="1"/>
                  <a:pt x="551" y="1"/>
                </a:cubicBezTo>
                <a:cubicBezTo>
                  <a:pt x="551" y="0"/>
                  <a:pt x="550" y="0"/>
                  <a:pt x="550" y="0"/>
                </a:cubicBezTo>
                <a:cubicBezTo>
                  <a:pt x="550" y="0"/>
                  <a:pt x="550" y="0"/>
                  <a:pt x="549" y="0"/>
                </a:cubicBezTo>
                <a:cubicBezTo>
                  <a:pt x="549" y="0"/>
                  <a:pt x="549" y="0"/>
                  <a:pt x="549" y="0"/>
                </a:cubicBezTo>
                <a:cubicBezTo>
                  <a:pt x="469" y="0"/>
                  <a:pt x="469" y="0"/>
                  <a:pt x="469" y="0"/>
                </a:cubicBezTo>
                <a:cubicBezTo>
                  <a:pt x="469" y="0"/>
                  <a:pt x="469" y="0"/>
                  <a:pt x="469" y="0"/>
                </a:cubicBezTo>
                <a:cubicBezTo>
                  <a:pt x="308" y="0"/>
                  <a:pt x="308" y="0"/>
                  <a:pt x="308" y="0"/>
                </a:cubicBezTo>
                <a:cubicBezTo>
                  <a:pt x="308" y="0"/>
                  <a:pt x="308" y="0"/>
                  <a:pt x="308" y="0"/>
                </a:cubicBezTo>
                <a:cubicBezTo>
                  <a:pt x="147" y="0"/>
                  <a:pt x="147" y="0"/>
                  <a:pt x="147" y="0"/>
                </a:cubicBezTo>
                <a:cubicBezTo>
                  <a:pt x="147" y="0"/>
                  <a:pt x="147" y="0"/>
                  <a:pt x="147" y="0"/>
                </a:cubicBezTo>
                <a:cubicBezTo>
                  <a:pt x="67" y="0"/>
                  <a:pt x="67" y="0"/>
                  <a:pt x="67" y="0"/>
                </a:cubicBezTo>
                <a:cubicBezTo>
                  <a:pt x="67" y="0"/>
                  <a:pt x="67" y="0"/>
                  <a:pt x="67" y="0"/>
                </a:cubicBezTo>
                <a:cubicBezTo>
                  <a:pt x="67" y="0"/>
                  <a:pt x="66" y="0"/>
                  <a:pt x="66" y="0"/>
                </a:cubicBezTo>
                <a:cubicBezTo>
                  <a:pt x="66" y="0"/>
                  <a:pt x="66" y="0"/>
                  <a:pt x="65" y="1"/>
                </a:cubicBezTo>
                <a:cubicBezTo>
                  <a:pt x="65" y="1"/>
                  <a:pt x="65" y="1"/>
                  <a:pt x="65" y="1"/>
                </a:cubicBezTo>
                <a:cubicBezTo>
                  <a:pt x="65" y="1"/>
                  <a:pt x="64" y="1"/>
                  <a:pt x="64" y="1"/>
                </a:cubicBezTo>
                <a:cubicBezTo>
                  <a:pt x="64" y="1"/>
                  <a:pt x="64" y="1"/>
                  <a:pt x="64" y="1"/>
                </a:cubicBezTo>
                <a:cubicBezTo>
                  <a:pt x="63" y="1"/>
                  <a:pt x="63" y="2"/>
                  <a:pt x="63" y="2"/>
                </a:cubicBezTo>
                <a:cubicBezTo>
                  <a:pt x="63" y="2"/>
                  <a:pt x="63" y="2"/>
                  <a:pt x="62" y="2"/>
                </a:cubicBezTo>
                <a:cubicBezTo>
                  <a:pt x="62" y="2"/>
                  <a:pt x="62" y="2"/>
                  <a:pt x="62" y="3"/>
                </a:cubicBezTo>
                <a:cubicBezTo>
                  <a:pt x="62" y="3"/>
                  <a:pt x="62" y="3"/>
                  <a:pt x="62" y="3"/>
                </a:cubicBezTo>
                <a:cubicBezTo>
                  <a:pt x="61" y="3"/>
                  <a:pt x="61" y="3"/>
                  <a:pt x="61" y="4"/>
                </a:cubicBezTo>
                <a:cubicBezTo>
                  <a:pt x="61" y="4"/>
                  <a:pt x="61" y="4"/>
                  <a:pt x="61" y="4"/>
                </a:cubicBezTo>
                <a:cubicBezTo>
                  <a:pt x="61" y="4"/>
                  <a:pt x="61" y="5"/>
                  <a:pt x="61" y="5"/>
                </a:cubicBezTo>
                <a:cubicBezTo>
                  <a:pt x="61" y="5"/>
                  <a:pt x="60" y="5"/>
                  <a:pt x="60" y="5"/>
                </a:cubicBezTo>
                <a:cubicBezTo>
                  <a:pt x="5" y="188"/>
                  <a:pt x="5" y="188"/>
                  <a:pt x="5" y="188"/>
                </a:cubicBezTo>
                <a:cubicBezTo>
                  <a:pt x="0" y="203"/>
                  <a:pt x="2" y="218"/>
                  <a:pt x="10" y="229"/>
                </a:cubicBezTo>
                <a:cubicBezTo>
                  <a:pt x="15" y="235"/>
                  <a:pt x="20" y="239"/>
                  <a:pt x="27" y="242"/>
                </a:cubicBezTo>
                <a:cubicBezTo>
                  <a:pt x="27" y="502"/>
                  <a:pt x="27" y="502"/>
                  <a:pt x="27" y="502"/>
                </a:cubicBezTo>
                <a:cubicBezTo>
                  <a:pt x="27" y="506"/>
                  <a:pt x="30" y="509"/>
                  <a:pt x="34" y="509"/>
                </a:cubicBezTo>
                <a:cubicBezTo>
                  <a:pt x="582" y="509"/>
                  <a:pt x="582" y="509"/>
                  <a:pt x="582" y="509"/>
                </a:cubicBezTo>
                <a:cubicBezTo>
                  <a:pt x="586" y="509"/>
                  <a:pt x="589" y="506"/>
                  <a:pt x="589" y="502"/>
                </a:cubicBezTo>
                <a:cubicBezTo>
                  <a:pt x="589" y="242"/>
                  <a:pt x="589" y="242"/>
                  <a:pt x="589" y="242"/>
                </a:cubicBezTo>
                <a:cubicBezTo>
                  <a:pt x="596" y="239"/>
                  <a:pt x="602" y="235"/>
                  <a:pt x="606" y="229"/>
                </a:cubicBezTo>
                <a:cubicBezTo>
                  <a:pt x="614" y="218"/>
                  <a:pt x="616" y="203"/>
                  <a:pt x="612" y="188"/>
                </a:cubicBezTo>
                <a:close/>
                <a:moveTo>
                  <a:pt x="493" y="220"/>
                </a:moveTo>
                <a:cubicBezTo>
                  <a:pt x="486" y="228"/>
                  <a:pt x="476" y="232"/>
                  <a:pt x="464" y="232"/>
                </a:cubicBezTo>
                <a:cubicBezTo>
                  <a:pt x="439" y="232"/>
                  <a:pt x="417" y="213"/>
                  <a:pt x="414" y="190"/>
                </a:cubicBezTo>
                <a:cubicBezTo>
                  <a:pt x="396" y="14"/>
                  <a:pt x="396" y="14"/>
                  <a:pt x="396" y="14"/>
                </a:cubicBezTo>
                <a:cubicBezTo>
                  <a:pt x="463" y="14"/>
                  <a:pt x="463" y="14"/>
                  <a:pt x="463" y="14"/>
                </a:cubicBezTo>
                <a:cubicBezTo>
                  <a:pt x="499" y="192"/>
                  <a:pt x="499" y="192"/>
                  <a:pt x="499" y="192"/>
                </a:cubicBezTo>
                <a:cubicBezTo>
                  <a:pt x="501" y="202"/>
                  <a:pt x="499" y="212"/>
                  <a:pt x="493" y="220"/>
                </a:cubicBezTo>
                <a:close/>
                <a:moveTo>
                  <a:pt x="391" y="219"/>
                </a:moveTo>
                <a:cubicBezTo>
                  <a:pt x="383" y="228"/>
                  <a:pt x="373" y="232"/>
                  <a:pt x="360" y="232"/>
                </a:cubicBezTo>
                <a:cubicBezTo>
                  <a:pt x="336" y="232"/>
                  <a:pt x="315" y="213"/>
                  <a:pt x="315" y="190"/>
                </a:cubicBezTo>
                <a:cubicBezTo>
                  <a:pt x="315" y="14"/>
                  <a:pt x="315" y="14"/>
                  <a:pt x="315" y="14"/>
                </a:cubicBezTo>
                <a:cubicBezTo>
                  <a:pt x="382" y="14"/>
                  <a:pt x="382" y="14"/>
                  <a:pt x="382" y="14"/>
                </a:cubicBezTo>
                <a:cubicBezTo>
                  <a:pt x="400" y="191"/>
                  <a:pt x="400" y="191"/>
                  <a:pt x="400" y="191"/>
                </a:cubicBezTo>
                <a:cubicBezTo>
                  <a:pt x="401" y="201"/>
                  <a:pt x="398" y="211"/>
                  <a:pt x="391" y="219"/>
                </a:cubicBezTo>
                <a:close/>
                <a:moveTo>
                  <a:pt x="301" y="190"/>
                </a:moveTo>
                <a:cubicBezTo>
                  <a:pt x="301" y="201"/>
                  <a:pt x="297" y="212"/>
                  <a:pt x="288" y="220"/>
                </a:cubicBezTo>
                <a:cubicBezTo>
                  <a:pt x="280" y="228"/>
                  <a:pt x="269" y="232"/>
                  <a:pt x="257" y="232"/>
                </a:cubicBezTo>
                <a:cubicBezTo>
                  <a:pt x="244" y="232"/>
                  <a:pt x="233" y="228"/>
                  <a:pt x="226" y="219"/>
                </a:cubicBezTo>
                <a:cubicBezTo>
                  <a:pt x="219" y="211"/>
                  <a:pt x="216" y="201"/>
                  <a:pt x="217" y="191"/>
                </a:cubicBezTo>
                <a:cubicBezTo>
                  <a:pt x="234" y="14"/>
                  <a:pt x="234" y="14"/>
                  <a:pt x="234" y="14"/>
                </a:cubicBezTo>
                <a:cubicBezTo>
                  <a:pt x="301" y="14"/>
                  <a:pt x="301" y="14"/>
                  <a:pt x="301" y="14"/>
                </a:cubicBezTo>
                <a:lnTo>
                  <a:pt x="301" y="190"/>
                </a:lnTo>
                <a:close/>
                <a:moveTo>
                  <a:pt x="117" y="192"/>
                </a:moveTo>
                <a:cubicBezTo>
                  <a:pt x="153" y="14"/>
                  <a:pt x="153" y="14"/>
                  <a:pt x="153" y="14"/>
                </a:cubicBezTo>
                <a:cubicBezTo>
                  <a:pt x="220" y="14"/>
                  <a:pt x="220" y="14"/>
                  <a:pt x="220" y="14"/>
                </a:cubicBezTo>
                <a:cubicBezTo>
                  <a:pt x="202" y="190"/>
                  <a:pt x="202" y="190"/>
                  <a:pt x="202" y="190"/>
                </a:cubicBezTo>
                <a:cubicBezTo>
                  <a:pt x="200" y="213"/>
                  <a:pt x="177" y="232"/>
                  <a:pt x="152" y="232"/>
                </a:cubicBezTo>
                <a:cubicBezTo>
                  <a:pt x="140" y="232"/>
                  <a:pt x="130" y="228"/>
                  <a:pt x="123" y="220"/>
                </a:cubicBezTo>
                <a:cubicBezTo>
                  <a:pt x="117" y="212"/>
                  <a:pt x="115" y="202"/>
                  <a:pt x="117" y="192"/>
                </a:cubicBezTo>
                <a:close/>
                <a:moveTo>
                  <a:pt x="22" y="220"/>
                </a:moveTo>
                <a:cubicBezTo>
                  <a:pt x="16" y="213"/>
                  <a:pt x="15" y="203"/>
                  <a:pt x="18" y="192"/>
                </a:cubicBezTo>
                <a:cubicBezTo>
                  <a:pt x="72" y="14"/>
                  <a:pt x="72" y="14"/>
                  <a:pt x="72" y="14"/>
                </a:cubicBezTo>
                <a:cubicBezTo>
                  <a:pt x="139" y="14"/>
                  <a:pt x="139" y="14"/>
                  <a:pt x="139" y="14"/>
                </a:cubicBezTo>
                <a:cubicBezTo>
                  <a:pt x="103" y="189"/>
                  <a:pt x="103" y="189"/>
                  <a:pt x="103" y="189"/>
                </a:cubicBezTo>
                <a:cubicBezTo>
                  <a:pt x="99" y="212"/>
                  <a:pt x="73" y="232"/>
                  <a:pt x="48" y="232"/>
                </a:cubicBezTo>
                <a:cubicBezTo>
                  <a:pt x="37" y="232"/>
                  <a:pt x="27" y="228"/>
                  <a:pt x="22" y="220"/>
                </a:cubicBezTo>
                <a:close/>
                <a:moveTo>
                  <a:pt x="503" y="495"/>
                </a:moveTo>
                <a:cubicBezTo>
                  <a:pt x="392" y="495"/>
                  <a:pt x="392" y="495"/>
                  <a:pt x="392" y="495"/>
                </a:cubicBezTo>
                <a:cubicBezTo>
                  <a:pt x="392" y="292"/>
                  <a:pt x="392" y="292"/>
                  <a:pt x="392" y="292"/>
                </a:cubicBezTo>
                <a:cubicBezTo>
                  <a:pt x="503" y="292"/>
                  <a:pt x="503" y="292"/>
                  <a:pt x="503" y="292"/>
                </a:cubicBezTo>
                <a:lnTo>
                  <a:pt x="503" y="495"/>
                </a:lnTo>
                <a:close/>
                <a:moveTo>
                  <a:pt x="575" y="495"/>
                </a:moveTo>
                <a:cubicBezTo>
                  <a:pt x="517" y="495"/>
                  <a:pt x="517" y="495"/>
                  <a:pt x="517" y="495"/>
                </a:cubicBezTo>
                <a:cubicBezTo>
                  <a:pt x="517" y="285"/>
                  <a:pt x="517" y="285"/>
                  <a:pt x="517" y="285"/>
                </a:cubicBezTo>
                <a:cubicBezTo>
                  <a:pt x="517" y="282"/>
                  <a:pt x="514" y="278"/>
                  <a:pt x="510" y="278"/>
                </a:cubicBezTo>
                <a:cubicBezTo>
                  <a:pt x="385" y="278"/>
                  <a:pt x="385" y="278"/>
                  <a:pt x="385" y="278"/>
                </a:cubicBezTo>
                <a:cubicBezTo>
                  <a:pt x="381" y="278"/>
                  <a:pt x="378" y="282"/>
                  <a:pt x="378" y="285"/>
                </a:cubicBezTo>
                <a:cubicBezTo>
                  <a:pt x="378" y="495"/>
                  <a:pt x="378" y="495"/>
                  <a:pt x="378" y="495"/>
                </a:cubicBezTo>
                <a:cubicBezTo>
                  <a:pt x="41" y="495"/>
                  <a:pt x="41" y="495"/>
                  <a:pt x="41" y="495"/>
                </a:cubicBezTo>
                <a:cubicBezTo>
                  <a:pt x="41" y="246"/>
                  <a:pt x="41" y="246"/>
                  <a:pt x="41" y="246"/>
                </a:cubicBezTo>
                <a:cubicBezTo>
                  <a:pt x="43" y="246"/>
                  <a:pt x="46" y="246"/>
                  <a:pt x="48" y="246"/>
                </a:cubicBezTo>
                <a:cubicBezTo>
                  <a:pt x="71" y="246"/>
                  <a:pt x="92" y="234"/>
                  <a:pt x="106" y="217"/>
                </a:cubicBezTo>
                <a:cubicBezTo>
                  <a:pt x="107" y="221"/>
                  <a:pt x="110" y="225"/>
                  <a:pt x="113" y="229"/>
                </a:cubicBezTo>
                <a:cubicBezTo>
                  <a:pt x="122" y="240"/>
                  <a:pt x="136" y="246"/>
                  <a:pt x="152" y="246"/>
                </a:cubicBezTo>
                <a:cubicBezTo>
                  <a:pt x="175" y="246"/>
                  <a:pt x="196" y="234"/>
                  <a:pt x="207" y="216"/>
                </a:cubicBezTo>
                <a:cubicBezTo>
                  <a:pt x="209" y="221"/>
                  <a:pt x="212" y="225"/>
                  <a:pt x="215" y="229"/>
                </a:cubicBezTo>
                <a:cubicBezTo>
                  <a:pt x="226" y="240"/>
                  <a:pt x="241" y="246"/>
                  <a:pt x="257" y="246"/>
                </a:cubicBezTo>
                <a:cubicBezTo>
                  <a:pt x="272" y="246"/>
                  <a:pt x="287" y="240"/>
                  <a:pt x="298" y="230"/>
                </a:cubicBezTo>
                <a:cubicBezTo>
                  <a:pt x="302" y="226"/>
                  <a:pt x="306" y="221"/>
                  <a:pt x="308" y="217"/>
                </a:cubicBezTo>
                <a:cubicBezTo>
                  <a:pt x="318" y="234"/>
                  <a:pt x="338" y="246"/>
                  <a:pt x="360" y="246"/>
                </a:cubicBezTo>
                <a:cubicBezTo>
                  <a:pt x="376" y="246"/>
                  <a:pt x="391" y="240"/>
                  <a:pt x="401" y="229"/>
                </a:cubicBezTo>
                <a:cubicBezTo>
                  <a:pt x="405" y="225"/>
                  <a:pt x="407" y="221"/>
                  <a:pt x="410" y="217"/>
                </a:cubicBezTo>
                <a:cubicBezTo>
                  <a:pt x="421" y="234"/>
                  <a:pt x="442" y="246"/>
                  <a:pt x="464" y="246"/>
                </a:cubicBezTo>
                <a:cubicBezTo>
                  <a:pt x="480" y="246"/>
                  <a:pt x="495" y="240"/>
                  <a:pt x="504" y="229"/>
                </a:cubicBezTo>
                <a:cubicBezTo>
                  <a:pt x="507" y="225"/>
                  <a:pt x="509" y="221"/>
                  <a:pt x="511" y="217"/>
                </a:cubicBezTo>
                <a:cubicBezTo>
                  <a:pt x="524" y="234"/>
                  <a:pt x="546" y="246"/>
                  <a:pt x="568" y="246"/>
                </a:cubicBezTo>
                <a:cubicBezTo>
                  <a:pt x="570" y="246"/>
                  <a:pt x="573" y="246"/>
                  <a:pt x="575" y="246"/>
                </a:cubicBezTo>
                <a:lnTo>
                  <a:pt x="575" y="495"/>
                </a:lnTo>
                <a:close/>
                <a:moveTo>
                  <a:pt x="595" y="220"/>
                </a:moveTo>
                <a:cubicBezTo>
                  <a:pt x="589" y="228"/>
                  <a:pt x="579" y="232"/>
                  <a:pt x="568" y="232"/>
                </a:cubicBezTo>
                <a:cubicBezTo>
                  <a:pt x="543" y="232"/>
                  <a:pt x="518" y="212"/>
                  <a:pt x="513" y="189"/>
                </a:cubicBezTo>
                <a:cubicBezTo>
                  <a:pt x="477" y="14"/>
                  <a:pt x="477" y="14"/>
                  <a:pt x="477" y="14"/>
                </a:cubicBezTo>
                <a:cubicBezTo>
                  <a:pt x="544" y="14"/>
                  <a:pt x="544" y="14"/>
                  <a:pt x="544" y="14"/>
                </a:cubicBezTo>
                <a:cubicBezTo>
                  <a:pt x="598" y="192"/>
                  <a:pt x="598" y="192"/>
                  <a:pt x="598" y="192"/>
                </a:cubicBezTo>
                <a:cubicBezTo>
                  <a:pt x="601" y="203"/>
                  <a:pt x="600" y="213"/>
                  <a:pt x="595" y="220"/>
                </a:cubicBezTo>
                <a:close/>
              </a:path>
            </a:pathLst>
          </a:custGeom>
          <a:solidFill>
            <a:srgbClr val="0070C0"/>
          </a:solidFill>
          <a:ln>
            <a:solidFill>
              <a:schemeClr val="tx1"/>
            </a:solidFill>
          </a:ln>
        </p:spPr>
        <p:txBody>
          <a:bodyPr vert="horz" wrap="square" lIns="43196" tIns="21598" rIns="43196" bIns="21598" numCol="1" anchor="t" anchorCtr="0" compatLnSpc="1">
            <a:prstTxWarp prst="textNoShape">
              <a:avLst/>
            </a:prstTxWarp>
          </a:bodyPr>
          <a:lstStyle/>
          <a:p>
            <a:pPr defTabSz="575936"/>
            <a:endParaRPr lang="en-US">
              <a:solidFill>
                <a:srgbClr val="FFFFFF"/>
              </a:solidFill>
              <a:latin typeface="Open Sans Light"/>
            </a:endParaRPr>
          </a:p>
        </p:txBody>
      </p:sp>
    </p:spTree>
    <p:extLst>
      <p:ext uri="{BB962C8B-B14F-4D97-AF65-F5344CB8AC3E}">
        <p14:creationId xmlns:p14="http://schemas.microsoft.com/office/powerpoint/2010/main" val="851614052"/>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9"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35361" y="1124744"/>
            <a:ext cx="11329259" cy="2880320"/>
          </a:xfrm>
        </p:spPr>
        <p:txBody>
          <a:bodyPr>
            <a:normAutofit lnSpcReduction="10000"/>
          </a:bodyPr>
          <a:lstStyle/>
          <a:p>
            <a:r>
              <a:rPr lang="ru-RU" sz="2400" i="1" dirty="0" smtClean="0"/>
              <a:t>   </a:t>
            </a:r>
            <a:r>
              <a:rPr lang="ru-RU" sz="2800" b="1" dirty="0" smtClean="0">
                <a:latin typeface="Arial" pitchFamily="34" charset="0"/>
                <a:cs typeface="Arial" pitchFamily="34" charset="0"/>
              </a:rPr>
              <a:t>Стены египетских храмов и гробниц, а также саркофаги покрыты загадочными знаками. Здесь можно </a:t>
            </a:r>
            <a:r>
              <a:rPr lang="ru-RU" sz="2800" b="1" dirty="0" smtClean="0">
                <a:latin typeface="Arial" pitchFamily="34" charset="0"/>
                <a:cs typeface="Arial" pitchFamily="34" charset="0"/>
              </a:rPr>
              <a:t>разглядеть, </a:t>
            </a:r>
            <a:r>
              <a:rPr lang="ru-RU" sz="2800" b="1" dirty="0" smtClean="0">
                <a:latin typeface="Arial" pitchFamily="34" charset="0"/>
                <a:cs typeface="Arial" pitchFamily="34" charset="0"/>
              </a:rPr>
              <a:t>как изображали </a:t>
            </a:r>
            <a:r>
              <a:rPr lang="ru-RU" sz="2800" b="1" dirty="0" smtClean="0">
                <a:latin typeface="Arial" pitchFamily="34" charset="0"/>
                <a:cs typeface="Arial" pitchFamily="34" charset="0"/>
              </a:rPr>
              <a:t>– </a:t>
            </a:r>
            <a:r>
              <a:rPr lang="ru-RU" sz="2800" b="1" dirty="0" smtClean="0">
                <a:solidFill>
                  <a:srgbClr val="0070C0"/>
                </a:solidFill>
                <a:latin typeface="Arial" pitchFamily="34" charset="0"/>
                <a:cs typeface="Arial" pitchFamily="34" charset="0"/>
              </a:rPr>
              <a:t>колодец, </a:t>
            </a:r>
            <a:r>
              <a:rPr lang="ru-RU" sz="2800" b="1" dirty="0" smtClean="0">
                <a:solidFill>
                  <a:srgbClr val="0070C0"/>
                </a:solidFill>
                <a:latin typeface="Arial" pitchFamily="34" charset="0"/>
                <a:cs typeface="Arial" pitchFamily="34" charset="0"/>
              </a:rPr>
              <a:t>войну, солнце и т.д</a:t>
            </a:r>
            <a:r>
              <a:rPr lang="ru-RU" sz="2800" b="1" dirty="0" smtClean="0">
                <a:latin typeface="Arial" pitchFamily="34" charset="0"/>
                <a:cs typeface="Arial" pitchFamily="34" charset="0"/>
              </a:rPr>
              <a:t>. Но такое письмо не передавало звуков языка, и многие </a:t>
            </a:r>
            <a:r>
              <a:rPr lang="ru-RU" sz="2800" b="1" dirty="0" smtClean="0">
                <a:latin typeface="Arial" pitchFamily="34" charset="0"/>
                <a:cs typeface="Arial" pitchFamily="34" charset="0"/>
              </a:rPr>
              <a:t>слова, </a:t>
            </a:r>
            <a:r>
              <a:rPr lang="ru-RU" sz="2800" b="1" dirty="0" smtClean="0">
                <a:latin typeface="Arial" pitchFamily="34" charset="0"/>
                <a:cs typeface="Arial" pitchFamily="34" charset="0"/>
              </a:rPr>
              <a:t>например имена, просто нельзя изобразить рисунком.</a:t>
            </a:r>
          </a:p>
          <a:p>
            <a:r>
              <a:rPr lang="ru-RU" sz="2800" dirty="0" smtClean="0">
                <a:latin typeface="Arial" pitchFamily="34" charset="0"/>
                <a:cs typeface="Arial" pitchFamily="34" charset="0"/>
              </a:rPr>
              <a:t>   </a:t>
            </a:r>
            <a:r>
              <a:rPr lang="ru-RU" sz="2800" b="1" dirty="0" smtClean="0">
                <a:solidFill>
                  <a:srgbClr val="0070C0"/>
                </a:solidFill>
                <a:latin typeface="Arial" pitchFamily="34" charset="0"/>
                <a:cs typeface="Arial" pitchFamily="34" charset="0"/>
              </a:rPr>
              <a:t>Трудно было выучить такое письмо. Умеющий читать и писать казался египтянам настоящим мудрецом.</a:t>
            </a:r>
            <a:endParaRPr lang="ru-RU" sz="2800" dirty="0">
              <a:solidFill>
                <a:srgbClr val="0070C0"/>
              </a:solidFill>
              <a:latin typeface="Arial" pitchFamily="34" charset="0"/>
              <a:cs typeface="Arial" pitchFamily="34" charset="0"/>
            </a:endParaRPr>
          </a:p>
        </p:txBody>
      </p:sp>
      <p:pic>
        <p:nvPicPr>
          <p:cNvPr id="5" name="Picture 3"/>
          <p:cNvPicPr>
            <a:picLocks noChangeAspect="1" noChangeArrowheads="1"/>
          </p:cNvPicPr>
          <p:nvPr/>
        </p:nvPicPr>
        <p:blipFill>
          <a:blip r:embed="rId2" cstate="print"/>
          <a:srcRect/>
          <a:stretch>
            <a:fillRect/>
          </a:stretch>
        </p:blipFill>
        <p:spPr bwMode="auto">
          <a:xfrm>
            <a:off x="4583832" y="4077124"/>
            <a:ext cx="3888261" cy="2311921"/>
          </a:xfrm>
          <a:prstGeom prst="rect">
            <a:avLst/>
          </a:prstGeom>
          <a:noFill/>
          <a:ln w="9525">
            <a:noFill/>
            <a:miter lim="800000"/>
            <a:headEnd/>
            <a:tailEnd/>
          </a:ln>
        </p:spPr>
      </p:pic>
      <p:sp>
        <p:nvSpPr>
          <p:cNvPr id="7" name="object 2"/>
          <p:cNvSpPr>
            <a:spLocks/>
          </p:cNvSpPr>
          <p:nvPr/>
        </p:nvSpPr>
        <p:spPr bwMode="auto">
          <a:xfrm>
            <a:off x="1" y="1"/>
            <a:ext cx="12177184" cy="980728"/>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ПИСЬМЕННОСТЬ</a:t>
            </a:r>
            <a:endParaRPr lang="ru-RU" sz="5400" dirty="0">
              <a:solidFill>
                <a:schemeClr val="bg1"/>
              </a:solidFill>
            </a:endParaRPr>
          </a:p>
        </p:txBody>
      </p:sp>
      <p:pic>
        <p:nvPicPr>
          <p:cNvPr id="9" name="Picture 2" descr="http://travelrush.ru/pics/orig/egipetskie-ieroglifi-i-ih-znachenie.jpg"/>
          <p:cNvPicPr>
            <a:picLocks noChangeAspect="1" noChangeArrowheads="1"/>
          </p:cNvPicPr>
          <p:nvPr/>
        </p:nvPicPr>
        <p:blipFill>
          <a:blip r:embed="rId3" cstate="print"/>
          <a:srcRect t="14473"/>
          <a:stretch>
            <a:fillRect/>
          </a:stretch>
        </p:blipFill>
        <p:spPr bwMode="auto">
          <a:xfrm>
            <a:off x="623392" y="4005116"/>
            <a:ext cx="3384376" cy="2601319"/>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9264352" y="4005064"/>
            <a:ext cx="2376264" cy="2444750"/>
          </a:xfrm>
          <a:prstGeom prst="rect">
            <a:avLst/>
          </a:prstGeom>
          <a:noFill/>
          <a:ln w="9525">
            <a:noFill/>
            <a:miter lim="800000"/>
            <a:headEnd/>
            <a:tailEnd/>
          </a:ln>
        </p:spPr>
      </p:pic>
    </p:spTree>
  </p:cSld>
  <p:clrMapOvr>
    <a:masterClrMapping/>
  </p:clrMapOvr>
  <p:transition spd="slow">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9833" y="4221088"/>
            <a:ext cx="11480800" cy="2179712"/>
          </a:xfrm>
        </p:spPr>
        <p:txBody>
          <a:bodyPr>
            <a:noAutofit/>
          </a:bodyPr>
          <a:lstStyle/>
          <a:p>
            <a:pPr marL="0" indent="0" algn="ctr" fontAlgn="auto">
              <a:spcBef>
                <a:spcPct val="0"/>
              </a:spcBef>
              <a:spcAft>
                <a:spcPts val="0"/>
              </a:spcAft>
              <a:buClrTx/>
              <a:buFont typeface="Wingdings" pitchFamily="2" charset="2"/>
              <a:buNone/>
              <a:defRPr/>
            </a:pPr>
            <a:r>
              <a:rPr lang="ru-RU" altLang="ru-RU" b="1" dirty="0" smtClean="0">
                <a:solidFill>
                  <a:srgbClr val="0070C0"/>
                </a:solidFill>
                <a:latin typeface="Arial" pitchFamily="34" charset="0"/>
                <a:cs typeface="Arial" pitchFamily="34" charset="0"/>
              </a:rPr>
              <a:t>Иероглифы</a:t>
            </a:r>
            <a:r>
              <a:rPr lang="ru-RU" altLang="ru-RU" dirty="0">
                <a:solidFill>
                  <a:srgbClr val="000000"/>
                </a:solidFill>
                <a:latin typeface="Arial" pitchFamily="34" charset="0"/>
                <a:cs typeface="Arial" pitchFamily="34" charset="0"/>
              </a:rPr>
              <a:t> </a:t>
            </a:r>
            <a:r>
              <a:rPr lang="ru-RU" altLang="ru-RU" dirty="0">
                <a:solidFill>
                  <a:srgbClr val="002060"/>
                </a:solidFill>
                <a:latin typeface="Arial" pitchFamily="34" charset="0"/>
                <a:cs typeface="Arial" pitchFamily="34" charset="0"/>
              </a:rPr>
              <a:t>– </a:t>
            </a:r>
            <a:r>
              <a:rPr lang="ru-RU" altLang="ru-RU" b="1" dirty="0">
                <a:solidFill>
                  <a:srgbClr val="002060"/>
                </a:solidFill>
                <a:latin typeface="Arial" pitchFamily="34" charset="0"/>
                <a:cs typeface="Arial" pitchFamily="34" charset="0"/>
              </a:rPr>
              <a:t>«священные письмена»  – древние фигурные знаки египетского письма (и некоторых других), обозначающие целое слово или несколько звуков</a:t>
            </a:r>
            <a:r>
              <a:rPr lang="ru-RU" altLang="ru-RU" dirty="0">
                <a:solidFill>
                  <a:srgbClr val="002060"/>
                </a:solidFill>
                <a:latin typeface="Arial" pitchFamily="34" charset="0"/>
                <a:cs typeface="Arial" pitchFamily="34" charset="0"/>
              </a:rPr>
              <a:t>.</a:t>
            </a:r>
          </a:p>
          <a:p>
            <a:pPr marL="0" indent="0" fontAlgn="auto">
              <a:spcAft>
                <a:spcPts val="0"/>
              </a:spcAft>
              <a:buFont typeface="Wingdings" pitchFamily="2" charset="2"/>
              <a:buNone/>
              <a:defRPr/>
            </a:pPr>
            <a:endParaRPr lang="ru-RU" sz="4000" dirty="0">
              <a:latin typeface="Arial" pitchFamily="34" charset="0"/>
              <a:cs typeface="Arial" pitchFamily="34" charset="0"/>
            </a:endParaRPr>
          </a:p>
        </p:txBody>
      </p:sp>
      <p:pic>
        <p:nvPicPr>
          <p:cNvPr id="13317" name="Picture 4"/>
          <p:cNvPicPr>
            <a:picLocks noChangeAspect="1" noChangeArrowheads="1"/>
          </p:cNvPicPr>
          <p:nvPr/>
        </p:nvPicPr>
        <p:blipFill>
          <a:blip r:embed="rId3" cstate="print"/>
          <a:srcRect l="1266" t="8372" r="2548" b="7910"/>
          <a:stretch>
            <a:fillRect/>
          </a:stretch>
        </p:blipFill>
        <p:spPr bwMode="auto">
          <a:xfrm>
            <a:off x="6096000" y="1268760"/>
            <a:ext cx="5472608" cy="2808312"/>
          </a:xfrm>
          <a:prstGeom prst="rect">
            <a:avLst/>
          </a:prstGeom>
          <a:noFill/>
          <a:ln w="9525">
            <a:noFill/>
            <a:miter lim="800000"/>
            <a:headEnd/>
            <a:tailEnd/>
          </a:ln>
        </p:spPr>
      </p:pic>
      <p:sp>
        <p:nvSpPr>
          <p:cNvPr id="6" name="object 2"/>
          <p:cNvSpPr>
            <a:spLocks/>
          </p:cNvSpPr>
          <p:nvPr/>
        </p:nvSpPr>
        <p:spPr bwMode="auto">
          <a:xfrm>
            <a:off x="1" y="1"/>
            <a:ext cx="12177184" cy="980728"/>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ПИСЬМЕННОСТЬ</a:t>
            </a:r>
            <a:endParaRPr lang="ru-RU" sz="5400" dirty="0">
              <a:solidFill>
                <a:schemeClr val="bg1"/>
              </a:solidFill>
            </a:endParaRPr>
          </a:p>
        </p:txBody>
      </p:sp>
      <p:pic>
        <p:nvPicPr>
          <p:cNvPr id="7" name="Picture 2" descr="http://infoglaz.ru/wp-content/uploads/image0015.jpg"/>
          <p:cNvPicPr>
            <a:picLocks noChangeAspect="1" noChangeArrowheads="1"/>
          </p:cNvPicPr>
          <p:nvPr/>
        </p:nvPicPr>
        <p:blipFill>
          <a:blip r:embed="rId4" cstate="print"/>
          <a:srcRect t="3394" r="1701" b="4781"/>
          <a:stretch>
            <a:fillRect/>
          </a:stretch>
        </p:blipFill>
        <p:spPr bwMode="auto">
          <a:xfrm>
            <a:off x="479376" y="1124794"/>
            <a:ext cx="2148533" cy="3067077"/>
          </a:xfrm>
          <a:prstGeom prst="rect">
            <a:avLst/>
          </a:prstGeom>
          <a:noFill/>
          <a:ln w="9525">
            <a:noFill/>
            <a:miter lim="800000"/>
            <a:headEnd/>
            <a:tailEnd/>
          </a:ln>
        </p:spPr>
      </p:pic>
      <p:pic>
        <p:nvPicPr>
          <p:cNvPr id="8" name="Picture 4" descr="http://dreamworlds.ru/uploads/posts/2010-03/1270022938_b4.jpeg"/>
          <p:cNvPicPr>
            <a:picLocks noChangeAspect="1" noChangeArrowheads="1"/>
          </p:cNvPicPr>
          <p:nvPr/>
        </p:nvPicPr>
        <p:blipFill>
          <a:blip r:embed="rId5" cstate="print"/>
          <a:srcRect l="2129" t="21123" r="2248"/>
          <a:stretch>
            <a:fillRect/>
          </a:stretch>
        </p:blipFill>
        <p:spPr bwMode="auto">
          <a:xfrm>
            <a:off x="3359696" y="1196802"/>
            <a:ext cx="2075632" cy="2972049"/>
          </a:xfrm>
          <a:prstGeom prst="rect">
            <a:avLst/>
          </a:prstGeom>
          <a:noFill/>
          <a:ln w="9525">
            <a:noFill/>
            <a:miter lim="800000"/>
            <a:headEnd/>
            <a:tailEnd/>
          </a:ln>
        </p:spPr>
      </p:pic>
    </p:spTree>
  </p:cSld>
  <p:clrMapOvr>
    <a:masterClrMapping/>
  </p:clrMapOvr>
  <p:transition spd="slow">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a:xfrm>
            <a:off x="623392" y="1124744"/>
            <a:ext cx="10972800" cy="1440160"/>
          </a:xfrm>
        </p:spPr>
        <p:txBody>
          <a:bodyPr>
            <a:normAutofit fontScale="90000"/>
          </a:bodyPr>
          <a:lstStyle/>
          <a:p>
            <a:r>
              <a:rPr lang="ru-RU" sz="3600" b="1" dirty="0" smtClean="0">
                <a:latin typeface="Arial" pitchFamily="34" charset="0"/>
                <a:cs typeface="Arial" pitchFamily="34" charset="0"/>
              </a:rPr>
              <a:t>Разгадав ребус, узнайте название тростника, из которого делали материал для письма в Древнем Египте</a:t>
            </a:r>
          </a:p>
        </p:txBody>
      </p:sp>
      <p:pic>
        <p:nvPicPr>
          <p:cNvPr id="35842" name="Picture 3"/>
          <p:cNvPicPr>
            <a:picLocks noChangeAspect="1" noChangeArrowheads="1"/>
          </p:cNvPicPr>
          <p:nvPr/>
        </p:nvPicPr>
        <p:blipFill>
          <a:blip r:embed="rId2" cstate="print"/>
          <a:srcRect/>
          <a:stretch>
            <a:fillRect/>
          </a:stretch>
        </p:blipFill>
        <p:spPr bwMode="auto">
          <a:xfrm>
            <a:off x="431800" y="3068673"/>
            <a:ext cx="11328400" cy="2808287"/>
          </a:xfrm>
          <a:prstGeom prst="rect">
            <a:avLst/>
          </a:prstGeom>
          <a:noFill/>
          <a:ln w="9525">
            <a:noFill/>
            <a:miter lim="800000"/>
            <a:headEnd/>
            <a:tailEnd/>
          </a:ln>
        </p:spPr>
      </p:pic>
      <p:sp>
        <p:nvSpPr>
          <p:cNvPr id="4" name="object 2"/>
          <p:cNvSpPr>
            <a:spLocks/>
          </p:cNvSpPr>
          <p:nvPr/>
        </p:nvSpPr>
        <p:spPr bwMode="auto">
          <a:xfrm>
            <a:off x="1" y="1"/>
            <a:ext cx="12177184" cy="980728"/>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ПИСЬМЕННОСТЬ</a:t>
            </a:r>
            <a:endParaRPr lang="ru-RU" sz="54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4" name="Picture 4" descr="C:\Users\Админ\Desktop\papyru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40" t="2857" r="4882" b="3989"/>
          <a:stretch/>
        </p:blipFill>
        <p:spPr bwMode="auto">
          <a:xfrm>
            <a:off x="335382" y="1795609"/>
            <a:ext cx="3864567" cy="27891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Админ\Desktop\0004-005-Obrabotannyj-stebel-papirusa-ostrym-nozhom-razrezali-na-tonk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5549" y="1795609"/>
            <a:ext cx="7604315" cy="27891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cs5301.userapi.com/u3463458/154444643/z_73a11643.jpg"/>
          <p:cNvPicPr>
            <a:picLocks noChangeAspect="1" noChangeArrowheads="1"/>
          </p:cNvPicPr>
          <p:nvPr/>
        </p:nvPicPr>
        <p:blipFill>
          <a:blip r:embed="rId4" cstate="print"/>
          <a:srcRect/>
          <a:stretch>
            <a:fillRect/>
          </a:stretch>
        </p:blipFill>
        <p:spPr bwMode="auto">
          <a:xfrm>
            <a:off x="1610076" y="4869160"/>
            <a:ext cx="3540665" cy="1771218"/>
          </a:xfrm>
          <a:prstGeom prst="rect">
            <a:avLst/>
          </a:prstGeom>
          <a:ln>
            <a:noFill/>
          </a:ln>
          <a:effectLst>
            <a:outerShdw blurRad="292100" dist="139700" dir="2700000" algn="tl" rotWithShape="0">
              <a:srgbClr val="333333">
                <a:alpha val="65000"/>
              </a:srgbClr>
            </a:outerShdw>
          </a:effectLst>
        </p:spPr>
      </p:pic>
      <p:pic>
        <p:nvPicPr>
          <p:cNvPr id="9" name="Picture 4" descr="https://ru-static.z-dn.net/files/d83/e1a89751bb4c53ef42f6d3cd90b1f047.jpg"/>
          <p:cNvPicPr>
            <a:picLocks noChangeAspect="1" noChangeArrowheads="1"/>
          </p:cNvPicPr>
          <p:nvPr/>
        </p:nvPicPr>
        <p:blipFill>
          <a:blip r:embed="rId5" cstate="print"/>
          <a:srcRect r="7187"/>
          <a:stretch>
            <a:fillRect/>
          </a:stretch>
        </p:blipFill>
        <p:spPr bwMode="auto">
          <a:xfrm>
            <a:off x="6576075" y="4919810"/>
            <a:ext cx="3679431" cy="1669983"/>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335359" y="849578"/>
            <a:ext cx="409018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latin typeface="Arial" pitchFamily="34" charset="0"/>
                <a:cs typeface="Arial" pitchFamily="34" charset="0"/>
              </a:rPr>
              <a:t>Тростник папирус</a:t>
            </a:r>
            <a:endParaRPr lang="ru-RU" sz="2800" b="1" dirty="0">
              <a:solidFill>
                <a:schemeClr val="tx1"/>
              </a:solidFill>
              <a:latin typeface="Arial" pitchFamily="34" charset="0"/>
              <a:cs typeface="Arial" pitchFamily="34" charset="0"/>
            </a:endParaRPr>
          </a:p>
        </p:txBody>
      </p:sp>
      <p:sp>
        <p:nvSpPr>
          <p:cNvPr id="11" name="Прямоугольник 10"/>
          <p:cNvSpPr/>
          <p:nvPr/>
        </p:nvSpPr>
        <p:spPr>
          <a:xfrm>
            <a:off x="5149532" y="856014"/>
            <a:ext cx="555498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latin typeface="Arial" pitchFamily="34" charset="0"/>
                <a:cs typeface="Arial" pitchFamily="34" charset="0"/>
              </a:rPr>
              <a:t>Изготовление папируса</a:t>
            </a:r>
            <a:endParaRPr lang="ru-RU" sz="2800" b="1" dirty="0">
              <a:solidFill>
                <a:schemeClr val="tx1"/>
              </a:solidFill>
              <a:latin typeface="Arial" pitchFamily="34" charset="0"/>
              <a:cs typeface="Arial" pitchFamily="34" charset="0"/>
            </a:endParaRPr>
          </a:p>
        </p:txBody>
      </p:sp>
      <p:sp>
        <p:nvSpPr>
          <p:cNvPr id="13" name="object 2"/>
          <p:cNvSpPr>
            <a:spLocks/>
          </p:cNvSpPr>
          <p:nvPr/>
        </p:nvSpPr>
        <p:spPr bwMode="auto">
          <a:xfrm>
            <a:off x="1" y="1"/>
            <a:ext cx="12177184" cy="980728"/>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ПАПИРУС</a:t>
            </a:r>
            <a:endParaRPr lang="ru-RU" sz="5400" dirty="0">
              <a:solidFill>
                <a:schemeClr val="bg1"/>
              </a:solidFill>
            </a:endParaRPr>
          </a:p>
        </p:txBody>
      </p:sp>
    </p:spTree>
    <p:extLst>
      <p:ext uri="{BB962C8B-B14F-4D97-AF65-F5344CB8AC3E}">
        <p14:creationId xmlns:p14="http://schemas.microsoft.com/office/powerpoint/2010/main" val="2608281975"/>
      </p:ext>
    </p:extLst>
  </p:cSld>
  <p:clrMapOvr>
    <a:masterClrMapping/>
  </p:clrMapOvr>
  <p:transition spd="slow">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ОЛЯ\КОМПЭДУ\Рабочие материалы\Изображения\Древний Восток\1022047-_08.jpg"/>
          <p:cNvPicPr>
            <a:picLocks noChangeAspect="1" noChangeArrowheads="1"/>
          </p:cNvPicPr>
          <p:nvPr/>
        </p:nvPicPr>
        <p:blipFill>
          <a:blip r:embed="rId2" cstate="print"/>
          <a:srcRect/>
          <a:stretch>
            <a:fillRect/>
          </a:stretch>
        </p:blipFill>
        <p:spPr bwMode="auto">
          <a:xfrm>
            <a:off x="4295821" y="1124752"/>
            <a:ext cx="3577167" cy="5545667"/>
          </a:xfrm>
          <a:prstGeom prst="rect">
            <a:avLst/>
          </a:prstGeom>
          <a:noFill/>
          <a:ln w="9525">
            <a:noFill/>
            <a:miter lim="800000"/>
            <a:headEnd/>
            <a:tailEnd/>
          </a:ln>
        </p:spPr>
      </p:pic>
      <p:sp>
        <p:nvSpPr>
          <p:cNvPr id="2" name="Скругленная прямоугольная выноска 1"/>
          <p:cNvSpPr/>
          <p:nvPr/>
        </p:nvSpPr>
        <p:spPr>
          <a:xfrm>
            <a:off x="623412" y="1772846"/>
            <a:ext cx="2911441" cy="1296143"/>
          </a:xfrm>
          <a:prstGeom prst="wedgeRoundRectCallout">
            <a:avLst>
              <a:gd name="adj1" fmla="val 84264"/>
              <a:gd name="adj2" fmla="val 5050"/>
              <a:gd name="adj3" fmla="val 16667"/>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2400" b="1" dirty="0">
                <a:solidFill>
                  <a:schemeClr val="tx1"/>
                </a:solidFill>
                <a:latin typeface="Arial" pitchFamily="34" charset="0"/>
                <a:cs typeface="Arial" pitchFamily="34" charset="0"/>
              </a:rPr>
              <a:t>Папирус – разновидность тростника</a:t>
            </a:r>
          </a:p>
        </p:txBody>
      </p:sp>
      <p:sp>
        <p:nvSpPr>
          <p:cNvPr id="6" name="Скругленная прямоугольная выноска 5"/>
          <p:cNvSpPr/>
          <p:nvPr/>
        </p:nvSpPr>
        <p:spPr>
          <a:xfrm flipH="1">
            <a:off x="8688288" y="1124744"/>
            <a:ext cx="3096344" cy="1008112"/>
          </a:xfrm>
          <a:prstGeom prst="wedgeRoundRectCallout">
            <a:avLst>
              <a:gd name="adj1" fmla="val 106691"/>
              <a:gd name="adj2" fmla="val -8311"/>
              <a:gd name="adj3" fmla="val 16667"/>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400" b="1" dirty="0">
                <a:solidFill>
                  <a:schemeClr val="tx1"/>
                </a:solidFill>
                <a:latin typeface="Arial" pitchFamily="34" charset="0"/>
                <a:cs typeface="Arial" pitchFamily="34" charset="0"/>
              </a:rPr>
              <a:t>Стебель очищали от твердой оболочки</a:t>
            </a:r>
          </a:p>
        </p:txBody>
      </p:sp>
      <p:sp>
        <p:nvSpPr>
          <p:cNvPr id="7" name="Скругленная прямоугольная выноска 6"/>
          <p:cNvSpPr/>
          <p:nvPr/>
        </p:nvSpPr>
        <p:spPr>
          <a:xfrm flipH="1">
            <a:off x="8616970" y="2852936"/>
            <a:ext cx="2735633" cy="1080120"/>
          </a:xfrm>
          <a:prstGeom prst="wedgeRoundRectCallout">
            <a:avLst>
              <a:gd name="adj1" fmla="val 86023"/>
              <a:gd name="adj2" fmla="val -45721"/>
              <a:gd name="adj3" fmla="val 16667"/>
            </a:avLst>
          </a:prstGeom>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2400" b="1" dirty="0">
                <a:solidFill>
                  <a:schemeClr val="tx1"/>
                </a:solidFill>
                <a:latin typeface="Arial" pitchFamily="34" charset="0"/>
                <a:cs typeface="Arial" pitchFamily="34" charset="0"/>
              </a:rPr>
              <a:t>Сердцевину разрезали на полоски</a:t>
            </a:r>
          </a:p>
        </p:txBody>
      </p:sp>
      <p:sp>
        <p:nvSpPr>
          <p:cNvPr id="8" name="Скругленная прямоугольная выноска 7"/>
          <p:cNvSpPr/>
          <p:nvPr/>
        </p:nvSpPr>
        <p:spPr>
          <a:xfrm>
            <a:off x="623392" y="3789040"/>
            <a:ext cx="2950840" cy="1584176"/>
          </a:xfrm>
          <a:prstGeom prst="wedgeRoundRectCallout">
            <a:avLst>
              <a:gd name="adj1" fmla="val 91740"/>
              <a:gd name="adj2" fmla="val 39787"/>
              <a:gd name="adj3" fmla="val 16667"/>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2400" b="1" dirty="0">
                <a:solidFill>
                  <a:schemeClr val="tx1"/>
                </a:solidFill>
                <a:latin typeface="Arial" pitchFamily="34" charset="0"/>
                <a:cs typeface="Arial" pitchFamily="34" charset="0"/>
              </a:rPr>
              <a:t>Полоски укладывали на стол, смоченный водой</a:t>
            </a:r>
          </a:p>
        </p:txBody>
      </p:sp>
      <p:sp>
        <p:nvSpPr>
          <p:cNvPr id="9" name="Скругленная прямоугольная выноска 8"/>
          <p:cNvSpPr/>
          <p:nvPr/>
        </p:nvSpPr>
        <p:spPr>
          <a:xfrm flipH="1">
            <a:off x="8616949" y="4437142"/>
            <a:ext cx="3167683" cy="2160239"/>
          </a:xfrm>
          <a:prstGeom prst="wedgeRoundRectCallout">
            <a:avLst>
              <a:gd name="adj1" fmla="val 85800"/>
              <a:gd name="adj2" fmla="val -42846"/>
              <a:gd name="adj3" fmla="val 16667"/>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400" b="1" dirty="0">
                <a:solidFill>
                  <a:schemeClr val="tx1"/>
                </a:solidFill>
                <a:latin typeface="Arial" pitchFamily="34" charset="0"/>
                <a:cs typeface="Arial" pitchFamily="34" charset="0"/>
              </a:rPr>
              <a:t>Уложенные слои покрывали тканью и расплющивали деревянным молотком</a:t>
            </a:r>
          </a:p>
        </p:txBody>
      </p:sp>
      <p:sp>
        <p:nvSpPr>
          <p:cNvPr id="10" name="object 2"/>
          <p:cNvSpPr>
            <a:spLocks/>
          </p:cNvSpPr>
          <p:nvPr/>
        </p:nvSpPr>
        <p:spPr bwMode="auto">
          <a:xfrm>
            <a:off x="1" y="1"/>
            <a:ext cx="12177184" cy="980728"/>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ПАПИРУС</a:t>
            </a:r>
            <a:endParaRPr lang="ru-RU" sz="5400" dirty="0">
              <a:solidFill>
                <a:schemeClr val="bg1"/>
              </a:solidFill>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ou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ou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out)">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out)">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Прямоугольник 32"/>
          <p:cNvSpPr/>
          <p:nvPr/>
        </p:nvSpPr>
        <p:spPr>
          <a:xfrm>
            <a:off x="5962652" y="1039813"/>
            <a:ext cx="3486149"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 name="Прямоугольник 1"/>
          <p:cNvSpPr/>
          <p:nvPr/>
        </p:nvSpPr>
        <p:spPr>
          <a:xfrm>
            <a:off x="234970" y="5624541"/>
            <a:ext cx="3628801" cy="830997"/>
          </a:xfrm>
          <a:prstGeom prst="rect">
            <a:avLst/>
          </a:prstGeom>
        </p:spPr>
        <p:txBody>
          <a:bodyPr wrap="square">
            <a:spAutoFit/>
          </a:bodyPr>
          <a:lstStyle/>
          <a:p>
            <a:pPr algn="ctr">
              <a:defRPr/>
            </a:pPr>
            <a:r>
              <a:rPr lang="ru-RU" altLang="ru-RU" sz="2400" b="1" dirty="0">
                <a:solidFill>
                  <a:srgbClr val="808000"/>
                </a:solidFill>
                <a:effectLst>
                  <a:outerShdw blurRad="38100" dist="38100" dir="2700000" algn="tl">
                    <a:srgbClr val="000000">
                      <a:alpha val="43137"/>
                    </a:srgbClr>
                  </a:outerShdw>
                </a:effectLst>
                <a:latin typeface="Verdana"/>
              </a:rPr>
              <a:t>Древнеегипетский чиновник</a:t>
            </a:r>
          </a:p>
        </p:txBody>
      </p:sp>
      <p:sp>
        <p:nvSpPr>
          <p:cNvPr id="4" name="Прямоугольник 3"/>
          <p:cNvSpPr/>
          <p:nvPr/>
        </p:nvSpPr>
        <p:spPr>
          <a:xfrm>
            <a:off x="5375920" y="1268762"/>
            <a:ext cx="4608512" cy="1200329"/>
          </a:xfrm>
          <a:prstGeom prst="rect">
            <a:avLst/>
          </a:prstGeom>
        </p:spPr>
        <p:txBody>
          <a:bodyPr wrap="square">
            <a:spAutoFit/>
          </a:bodyPr>
          <a:lstStyle/>
          <a:p>
            <a:pPr algn="ctr">
              <a:defRPr/>
            </a:pPr>
            <a:r>
              <a:rPr lang="ru-RU" altLang="ru-RU" sz="2400" b="1" dirty="0">
                <a:solidFill>
                  <a:srgbClr val="808000"/>
                </a:solidFill>
                <a:effectLst>
                  <a:outerShdw blurRad="38100" dist="38100" dir="2700000" algn="tl">
                    <a:srgbClr val="000000">
                      <a:alpha val="43137"/>
                    </a:srgbClr>
                  </a:outerShdw>
                </a:effectLst>
                <a:latin typeface="Verdana"/>
              </a:rPr>
              <a:t>Письменные принадлежности египтян</a:t>
            </a:r>
          </a:p>
        </p:txBody>
      </p:sp>
      <p:pic>
        <p:nvPicPr>
          <p:cNvPr id="17414" name="Picture 28" descr="E:\Сканировать10002.JPG"/>
          <p:cNvPicPr>
            <a:picLocks noChangeAspect="1" noChangeArrowheads="1"/>
          </p:cNvPicPr>
          <p:nvPr/>
        </p:nvPicPr>
        <p:blipFill>
          <a:blip r:embed="rId3" cstate="print">
            <a:lum bright="-10000" contrast="40000"/>
          </a:blip>
          <a:srcRect/>
          <a:stretch>
            <a:fillRect/>
          </a:stretch>
        </p:blipFill>
        <p:spPr bwMode="auto">
          <a:xfrm>
            <a:off x="10128449" y="1124744"/>
            <a:ext cx="1705515" cy="2046218"/>
          </a:xfrm>
          <a:prstGeom prst="rect">
            <a:avLst/>
          </a:prstGeom>
          <a:noFill/>
          <a:ln w="38100">
            <a:solidFill>
              <a:srgbClr val="808000"/>
            </a:solidFill>
            <a:miter lim="800000"/>
            <a:headEnd/>
            <a:tailEnd/>
          </a:ln>
        </p:spPr>
      </p:pic>
      <p:pic>
        <p:nvPicPr>
          <p:cNvPr id="17415" name="Picture 12" descr="http://thelib.ru/books/00/12/17/00121782/i_336.jpg"/>
          <p:cNvPicPr>
            <a:picLocks noChangeAspect="1" noChangeArrowheads="1"/>
          </p:cNvPicPr>
          <p:nvPr/>
        </p:nvPicPr>
        <p:blipFill>
          <a:blip r:embed="rId4" cstate="print"/>
          <a:srcRect l="3642" r="3938"/>
          <a:stretch>
            <a:fillRect/>
          </a:stretch>
        </p:blipFill>
        <p:spPr bwMode="auto">
          <a:xfrm>
            <a:off x="508001" y="3166598"/>
            <a:ext cx="2635672" cy="2462705"/>
          </a:xfrm>
          <a:prstGeom prst="rect">
            <a:avLst/>
          </a:prstGeom>
          <a:noFill/>
          <a:ln w="9525">
            <a:noFill/>
            <a:miter lim="800000"/>
            <a:headEnd/>
            <a:tailEnd/>
          </a:ln>
        </p:spPr>
      </p:pic>
      <p:pic>
        <p:nvPicPr>
          <p:cNvPr id="17416" name="Picture 16"/>
          <p:cNvPicPr>
            <a:picLocks noChangeAspect="1" noChangeArrowheads="1"/>
          </p:cNvPicPr>
          <p:nvPr/>
        </p:nvPicPr>
        <p:blipFill>
          <a:blip r:embed="rId5" cstate="print"/>
          <a:srcRect/>
          <a:stretch>
            <a:fillRect/>
          </a:stretch>
        </p:blipFill>
        <p:spPr bwMode="auto">
          <a:xfrm>
            <a:off x="2783651" y="1052736"/>
            <a:ext cx="2594703" cy="2553998"/>
          </a:xfrm>
          <a:prstGeom prst="rect">
            <a:avLst/>
          </a:prstGeom>
          <a:noFill/>
          <a:ln w="9525">
            <a:noFill/>
            <a:miter lim="800000"/>
            <a:headEnd/>
            <a:tailEnd/>
          </a:ln>
        </p:spPr>
      </p:pic>
      <p:pic>
        <p:nvPicPr>
          <p:cNvPr id="17417" name="Picture 15"/>
          <p:cNvPicPr>
            <a:picLocks noChangeAspect="1" noChangeArrowheads="1"/>
          </p:cNvPicPr>
          <p:nvPr/>
        </p:nvPicPr>
        <p:blipFill>
          <a:blip r:embed="rId6" cstate="print"/>
          <a:srcRect/>
          <a:stretch>
            <a:fillRect/>
          </a:stretch>
        </p:blipFill>
        <p:spPr bwMode="auto">
          <a:xfrm>
            <a:off x="5375920" y="2705482"/>
            <a:ext cx="2952328" cy="2796942"/>
          </a:xfrm>
          <a:prstGeom prst="rect">
            <a:avLst/>
          </a:prstGeom>
          <a:noFill/>
          <a:ln w="9525">
            <a:noFill/>
            <a:miter lim="800000"/>
            <a:headEnd/>
            <a:tailEnd/>
          </a:ln>
        </p:spPr>
      </p:pic>
      <p:sp>
        <p:nvSpPr>
          <p:cNvPr id="10" name="object 2"/>
          <p:cNvSpPr>
            <a:spLocks/>
          </p:cNvSpPr>
          <p:nvPr/>
        </p:nvSpPr>
        <p:spPr bwMode="auto">
          <a:xfrm>
            <a:off x="1" y="1"/>
            <a:ext cx="12177184" cy="980728"/>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ПАПИРУС</a:t>
            </a:r>
            <a:endParaRPr lang="ru-RU" sz="5400" dirty="0">
              <a:solidFill>
                <a:schemeClr val="bg1"/>
              </a:solidFill>
            </a:endParaRPr>
          </a:p>
        </p:txBody>
      </p:sp>
      <p:grpSp>
        <p:nvGrpSpPr>
          <p:cNvPr id="11" name="Группа 3"/>
          <p:cNvGrpSpPr>
            <a:grpSpLocks/>
          </p:cNvGrpSpPr>
          <p:nvPr/>
        </p:nvGrpSpPr>
        <p:grpSpPr bwMode="auto">
          <a:xfrm>
            <a:off x="3791744" y="4077100"/>
            <a:ext cx="1584301" cy="1608213"/>
            <a:chOff x="251400" y="484188"/>
            <a:chExt cx="4104700" cy="3095702"/>
          </a:xfrm>
        </p:grpSpPr>
        <p:sp>
          <p:nvSpPr>
            <p:cNvPr id="12" name="Прямоугольник 11"/>
            <p:cNvSpPr/>
            <p:nvPr/>
          </p:nvSpPr>
          <p:spPr>
            <a:xfrm>
              <a:off x="251400" y="484188"/>
              <a:ext cx="4104700" cy="3095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3" name="Picture 6" descr="http://cvetutcvety.ru/wp-content/uploads/2013/03/2013-03-01_171112.jpg"/>
            <p:cNvPicPr>
              <a:picLocks noChangeAspect="1" noChangeArrowheads="1"/>
            </p:cNvPicPr>
            <p:nvPr/>
          </p:nvPicPr>
          <p:blipFill>
            <a:blip r:embed="rId7" cstate="print"/>
            <a:srcRect/>
            <a:stretch>
              <a:fillRect/>
            </a:stretch>
          </p:blipFill>
          <p:spPr bwMode="auto">
            <a:xfrm>
              <a:off x="381964" y="484188"/>
              <a:ext cx="3818258" cy="2879673"/>
            </a:xfrm>
            <a:prstGeom prst="rect">
              <a:avLst/>
            </a:prstGeom>
            <a:noFill/>
            <a:ln w="9525">
              <a:noFill/>
              <a:miter lim="800000"/>
              <a:headEnd/>
              <a:tailEnd/>
            </a:ln>
          </p:spPr>
        </p:pic>
      </p:grpSp>
      <p:pic>
        <p:nvPicPr>
          <p:cNvPr id="14" name="Picture 2" descr="D:\projects\История\Тарелкина\Рабочие материалы\Изображения\Древний Восток\23.jpg"/>
          <p:cNvPicPr>
            <a:picLocks noChangeAspect="1" noChangeArrowheads="1"/>
          </p:cNvPicPr>
          <p:nvPr/>
        </p:nvPicPr>
        <p:blipFill>
          <a:blip r:embed="rId8" cstate="print"/>
          <a:srcRect/>
          <a:stretch>
            <a:fillRect/>
          </a:stretch>
        </p:blipFill>
        <p:spPr bwMode="auto">
          <a:xfrm>
            <a:off x="191362" y="1124772"/>
            <a:ext cx="2012159" cy="2025401"/>
          </a:xfrm>
          <a:prstGeom prst="rect">
            <a:avLst/>
          </a:prstGeom>
          <a:ln>
            <a:noFill/>
          </a:ln>
          <a:effectLst>
            <a:outerShdw blurRad="292100" dist="139700" dir="2700000" algn="tl" rotWithShape="0">
              <a:srgbClr val="333333">
                <a:alpha val="65000"/>
              </a:srgbClr>
            </a:outerShdw>
          </a:effectLst>
          <a:extLst/>
        </p:spPr>
      </p:pic>
      <p:pic>
        <p:nvPicPr>
          <p:cNvPr id="15" name="Содержимое 4" descr="pravilaforex.jpeg"/>
          <p:cNvPicPr>
            <a:picLocks noGrp="1" noChangeAspect="1"/>
          </p:cNvPicPr>
          <p:nvPr>
            <p:ph sz="half" idx="2"/>
          </p:nvPr>
        </p:nvPicPr>
        <p:blipFill>
          <a:blip r:embed="rId9" cstate="print"/>
          <a:stretch>
            <a:fillRect/>
          </a:stretch>
        </p:blipFill>
        <p:spPr>
          <a:xfrm>
            <a:off x="10272467" y="3501008"/>
            <a:ext cx="1167788" cy="1656184"/>
          </a:xfrm>
        </p:spPr>
      </p:pic>
      <p:pic>
        <p:nvPicPr>
          <p:cNvPr id="16" name="Picture 6" descr="http://img.megaobzor.com/hardmind/artpreview/EgyptArt2.jpg"/>
          <p:cNvPicPr>
            <a:picLocks noChangeAspect="1" noChangeArrowheads="1"/>
          </p:cNvPicPr>
          <p:nvPr/>
        </p:nvPicPr>
        <p:blipFill rotWithShape="1">
          <a:blip r:embed="rId10" cstate="print">
            <a:clrChange>
              <a:clrFrom>
                <a:srgbClr val="FFFFFF"/>
              </a:clrFrom>
              <a:clrTo>
                <a:srgbClr val="FFFFFF">
                  <a:alpha val="0"/>
                </a:srgbClr>
              </a:clrTo>
            </a:clrChange>
            <a:extLst/>
          </a:blip>
          <a:srcRect t="10537" b="10285"/>
          <a:stretch/>
        </p:blipFill>
        <p:spPr bwMode="auto">
          <a:xfrm>
            <a:off x="8184251" y="2852936"/>
            <a:ext cx="1586311" cy="2520280"/>
          </a:xfrm>
          <a:prstGeom prst="rect">
            <a:avLst/>
          </a:prstGeom>
          <a:noFill/>
          <a:effectLst>
            <a:glow rad="317500">
              <a:schemeClr val="accent6">
                <a:satMod val="175000"/>
                <a:alpha val="40000"/>
              </a:schemeClr>
            </a:glow>
          </a:effectLst>
          <a:extLst/>
        </p:spPr>
      </p:pic>
      <p:sp>
        <p:nvSpPr>
          <p:cNvPr id="18" name="Прямоугольник 17"/>
          <p:cNvSpPr/>
          <p:nvPr/>
        </p:nvSpPr>
        <p:spPr>
          <a:xfrm>
            <a:off x="7968227" y="5661248"/>
            <a:ext cx="1083951" cy="369332"/>
          </a:xfrm>
          <a:prstGeom prst="rect">
            <a:avLst/>
          </a:prstGeom>
        </p:spPr>
        <p:txBody>
          <a:bodyPr wrap="none">
            <a:spAutoFit/>
          </a:bodyPr>
          <a:lstStyle/>
          <a:p>
            <a:r>
              <a:rPr lang="ru-RU" altLang="ru-RU" b="1" dirty="0" smtClean="0">
                <a:solidFill>
                  <a:srgbClr val="808000"/>
                </a:solidFill>
                <a:effectLst>
                  <a:outerShdw blurRad="38100" dist="38100" dir="2700000" algn="tl">
                    <a:srgbClr val="000000">
                      <a:alpha val="43137"/>
                    </a:srgbClr>
                  </a:outerShdw>
                </a:effectLst>
                <a:latin typeface="Verdana"/>
              </a:rPr>
              <a:t>свиток</a:t>
            </a:r>
            <a:endParaRPr lang="ru-RU" dirty="0"/>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185632D2-7E5F-4A44-B586-395A44FB0956}"/>
              </a:ext>
            </a:extLst>
          </p:cNvPr>
          <p:cNvSpPr/>
          <p:nvPr/>
        </p:nvSpPr>
        <p:spPr>
          <a:xfrm>
            <a:off x="407368" y="1052736"/>
            <a:ext cx="5976664" cy="55092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3200" b="1" dirty="0">
                <a:solidFill>
                  <a:schemeClr val="tx1"/>
                </a:solidFill>
                <a:latin typeface="Arial" pitchFamily="34" charset="0"/>
                <a:ea typeface="Times New Roman" panose="02020603050405020304" pitchFamily="18" charset="0"/>
                <a:cs typeface="Arial" pitchFamily="34" charset="0"/>
              </a:rPr>
              <a:t>В “Поучении писцов ученикам” говорилось: </a:t>
            </a:r>
            <a:r>
              <a:rPr lang="ru-RU" sz="3200" b="1" dirty="0">
                <a:solidFill>
                  <a:srgbClr val="0070C0"/>
                </a:solidFill>
                <a:latin typeface="Arial" pitchFamily="34" charset="0"/>
                <a:ea typeface="Times New Roman" panose="02020603050405020304" pitchFamily="18" charset="0"/>
                <a:cs typeface="Arial" pitchFamily="34" charset="0"/>
              </a:rPr>
              <a:t>“Будь писцом – он освобожден от всяких повинностей, от работы киркой и мотыгой. Ты не будешь таскать корзин, не будут сечь тебя прутьями. Будь писцом, чтобы тело твое было гладким и рука твоя мягкой”.</a:t>
            </a:r>
            <a:endParaRPr lang="ru-RU" sz="4000" b="1" dirty="0">
              <a:solidFill>
                <a:srgbClr val="0070C0"/>
              </a:solidFill>
              <a:latin typeface="Arial" pitchFamily="34" charset="0"/>
              <a:cs typeface="Arial" pitchFamily="34" charset="0"/>
            </a:endParaRPr>
          </a:p>
        </p:txBody>
      </p:sp>
      <p:pic>
        <p:nvPicPr>
          <p:cNvPr id="12290" name="Picture 2" descr="Картинки по запросу писец египет">
            <a:extLst>
              <a:ext uri="{FF2B5EF4-FFF2-40B4-BE49-F238E27FC236}">
                <a16:creationId xmlns:a16="http://schemas.microsoft.com/office/drawing/2014/main" xmlns="" id="{C159E413-D2A6-41EF-9B72-919B1B6F38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064" y="980754"/>
            <a:ext cx="2376264" cy="2616899"/>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2"/>
          <p:cNvSpPr>
            <a:spLocks/>
          </p:cNvSpPr>
          <p:nvPr/>
        </p:nvSpPr>
        <p:spPr bwMode="auto">
          <a:xfrm>
            <a:off x="1" y="49"/>
            <a:ext cx="12177184" cy="69269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ru-RU" sz="4800" b="1" dirty="0" smtClean="0">
                <a:solidFill>
                  <a:schemeClr val="bg1"/>
                </a:solidFill>
                <a:latin typeface="Arial" pitchFamily="34" charset="0"/>
                <a:cs typeface="Arial" pitchFamily="34" charset="0"/>
              </a:rPr>
              <a:t>ПИСЬМЕННОСТЬ</a:t>
            </a:r>
            <a:endParaRPr lang="ru-RU" sz="4800" dirty="0">
              <a:solidFill>
                <a:schemeClr val="bg1"/>
              </a:solidFill>
            </a:endParaRPr>
          </a:p>
        </p:txBody>
      </p:sp>
      <p:pic>
        <p:nvPicPr>
          <p:cNvPr id="5" name="Picture 4" descr="http://cs623131.vk.me/v623131268/14842/W7F9BN9pqwI.jpg"/>
          <p:cNvPicPr>
            <a:picLocks noChangeAspect="1" noChangeArrowheads="1"/>
          </p:cNvPicPr>
          <p:nvPr/>
        </p:nvPicPr>
        <p:blipFill>
          <a:blip r:embed="rId3" cstate="print"/>
          <a:srcRect/>
          <a:stretch>
            <a:fillRect/>
          </a:stretch>
        </p:blipFill>
        <p:spPr bwMode="auto">
          <a:xfrm>
            <a:off x="6672064" y="3789066"/>
            <a:ext cx="2448272" cy="2726161"/>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t="1563" b="1563"/>
          <a:stretch>
            <a:fillRect/>
          </a:stretch>
        </p:blipFill>
        <p:spPr bwMode="auto">
          <a:xfrm>
            <a:off x="9408368" y="1196752"/>
            <a:ext cx="2520280" cy="52565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536751"/>
      </p:ext>
    </p:extLst>
  </p:cSld>
  <p:clrMapOvr>
    <a:masterClrMapping/>
  </p:clrMapOvr>
  <p:transition spd="slow">
    <p:cover dir="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67f7210d79648ffbf918a1be967bb5bda6d0e9"/>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2899</TotalTime>
  <Words>1183</Words>
  <Application>Microsoft Office PowerPoint</Application>
  <PresentationFormat>Произвольный</PresentationFormat>
  <Paragraphs>162</Paragraphs>
  <Slides>28</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   ИСТОРИЯ</vt:lpstr>
      <vt:lpstr>Презентация PowerPoint</vt:lpstr>
      <vt:lpstr>Презентация PowerPoint</vt:lpstr>
      <vt:lpstr>Презентация PowerPoint</vt:lpstr>
      <vt:lpstr>Разгадав ребус, узнайте название тростника, из которого делали материал для письма в Древнем Египте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ЗАДАНИЯ</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Угрозы человечеству 2</dc:title>
  <dc:creator>Acer</dc:creator>
  <cp:lastModifiedBy>User</cp:lastModifiedBy>
  <cp:revision>577</cp:revision>
  <dcterms:created xsi:type="dcterms:W3CDTF">2020-04-27T09:08:17Z</dcterms:created>
  <dcterms:modified xsi:type="dcterms:W3CDTF">2020-10-12T13:12:10Z</dcterms:modified>
</cp:coreProperties>
</file>