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31" r:id="rId2"/>
    <p:sldId id="574" r:id="rId3"/>
    <p:sldId id="597" r:id="rId4"/>
    <p:sldId id="598" r:id="rId5"/>
    <p:sldId id="610" r:id="rId6"/>
    <p:sldId id="599" r:id="rId7"/>
    <p:sldId id="600" r:id="rId8"/>
    <p:sldId id="601" r:id="rId9"/>
    <p:sldId id="637" r:id="rId10"/>
    <p:sldId id="602" r:id="rId11"/>
    <p:sldId id="603" r:id="rId12"/>
    <p:sldId id="604" r:id="rId13"/>
    <p:sldId id="608" r:id="rId14"/>
    <p:sldId id="611" r:id="rId15"/>
    <p:sldId id="615" r:id="rId16"/>
    <p:sldId id="616" r:id="rId17"/>
    <p:sldId id="617" r:id="rId18"/>
    <p:sldId id="618" r:id="rId19"/>
    <p:sldId id="619" r:id="rId20"/>
    <p:sldId id="620" r:id="rId21"/>
    <p:sldId id="621" r:id="rId22"/>
    <p:sldId id="622" r:id="rId23"/>
    <p:sldId id="623" r:id="rId24"/>
    <p:sldId id="625" r:id="rId25"/>
    <p:sldId id="624" r:id="rId26"/>
    <p:sldId id="635" r:id="rId27"/>
    <p:sldId id="629" r:id="rId28"/>
    <p:sldId id="632" r:id="rId29"/>
    <p:sldId id="633" r:id="rId30"/>
    <p:sldId id="626" r:id="rId31"/>
    <p:sldId id="62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8" autoAdjust="0"/>
    <p:restoredTop sz="86389" autoAdjust="0"/>
  </p:normalViewPr>
  <p:slideViewPr>
    <p:cSldViewPr>
      <p:cViewPr>
        <p:scale>
          <a:sx n="89" d="100"/>
          <a:sy n="89" d="100"/>
        </p:scale>
        <p:origin x="-1110" y="-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169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77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77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77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79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87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1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2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ds02.infourok.ru/uploads/ex/01f6/0006a52d-5ca866b8/img1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hyperlink" Target="https://ds02.infourok.ru/uploads/ex/01f6/0006a52d-5ca866b8/img17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59.jpeg"/><Relationship Id="rId4" Type="http://schemas.openxmlformats.org/officeDocument/2006/relationships/slide" Target="slide5.xml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11" Type="http://schemas.openxmlformats.org/officeDocument/2006/relationships/image" Target="../media/image17.png"/><Relationship Id="rId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slide" Target="slide5.xml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340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143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391477" y="2492982"/>
            <a:ext cx="10177131" cy="1897350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Тема: «Культура эпохи 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энеолита и бронзового века»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6736" y="461963"/>
            <a:ext cx="1439333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628623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39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3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600" y="1146175"/>
            <a:ext cx="1143000" cy="374650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l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300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23392" y="2493061"/>
            <a:ext cx="768629" cy="15190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1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611512" y="4438107"/>
            <a:ext cx="727493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487488" y="4509122"/>
            <a:ext cx="8928992" cy="948372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/>
                <a:cs typeface="Arial"/>
              </a:rPr>
              <a:t>Учитель: Иванова </a:t>
            </a:r>
          </a:p>
          <a:p>
            <a:pPr marL="32690" algn="l" defTabSz="1023886" eaLnBrk="1" fontAlgn="auto" hangingPunct="1">
              <a:lnSpc>
                <a:spcPts val="3471"/>
              </a:lnSpc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/>
                <a:cs typeface="Arial"/>
              </a:rPr>
              <a:t>Татьяна Валентиновна</a:t>
            </a:r>
          </a:p>
        </p:txBody>
      </p:sp>
      <p:pic>
        <p:nvPicPr>
          <p:cNvPr id="16" name="Picture 2" descr="https://gidnakipre.ru/wp-content/uploads/2018/03/img6332.jpg"/>
          <p:cNvPicPr>
            <a:picLocks noChangeAspect="1" noChangeArrowheads="1"/>
          </p:cNvPicPr>
          <p:nvPr/>
        </p:nvPicPr>
        <p:blipFill>
          <a:blip r:embed="rId2" cstate="print"/>
          <a:srcRect t="30392"/>
          <a:stretch>
            <a:fillRect/>
          </a:stretch>
        </p:blipFill>
        <p:spPr bwMode="auto">
          <a:xfrm>
            <a:off x="5711957" y="4149080"/>
            <a:ext cx="609600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Ð±ÑÐ¾Ð½Ð·Ð¾Ð²ÑÐ¹ Ð²ÐµÐº Â (XXVIâVIII Ð²Ð². Ð´Ð¾ Ð½.Ñ.)"/>
          <p:cNvSpPr>
            <a:spLocks noChangeAspect="1" noChangeArrowheads="1"/>
          </p:cNvSpPr>
          <p:nvPr/>
        </p:nvSpPr>
        <p:spPr bwMode="auto">
          <a:xfrm>
            <a:off x="3" y="457235"/>
            <a:ext cx="419100" cy="314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" name="AutoShape 1" descr="Ð±ÑÐ¾Ð½Ð·Ð¾Ð²ÑÐ¹ Ð²ÐµÐº Â (XXVIâVIII Ð²Ð². Ð´Ð¾ Ð½.Ñ.)"/>
          <p:cNvSpPr>
            <a:spLocks noChangeAspect="1" noChangeArrowheads="1"/>
          </p:cNvSpPr>
          <p:nvPr/>
        </p:nvSpPr>
        <p:spPr bwMode="auto">
          <a:xfrm>
            <a:off x="3" y="771527"/>
            <a:ext cx="419100" cy="314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3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23415" y="4077089"/>
            <a:ext cx="11017223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этот период на юге  Средней Азии  зарождается поливное земледелие.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Появляются многокомнатные дома, построенные из сырцового  кирпича, а также гончарные печи для обжига  глиняной посуды.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24582" name="Picture 6" descr="https://fsd.videouroki.net/html/2019/11/19/v_5dd3af6d32bf4/img4.jpg"/>
          <p:cNvPicPr>
            <a:picLocks noChangeAspect="1" noChangeArrowheads="1"/>
          </p:cNvPicPr>
          <p:nvPr/>
        </p:nvPicPr>
        <p:blipFill>
          <a:blip r:embed="rId2" cstate="print"/>
          <a:srcRect l="6100" t="11073" r="10032" b="22814"/>
          <a:stretch>
            <a:fillRect/>
          </a:stretch>
        </p:blipFill>
        <p:spPr bwMode="auto">
          <a:xfrm>
            <a:off x="6240017" y="1052736"/>
            <a:ext cx="5352595" cy="2880320"/>
          </a:xfrm>
          <a:prstGeom prst="rect">
            <a:avLst/>
          </a:prstGeom>
          <a:noFill/>
        </p:spPr>
      </p:pic>
      <p:pic>
        <p:nvPicPr>
          <p:cNvPr id="28674" name="Picture 2" descr="http://www.rtsu.tj/ru/news/%D0%B0%D1%80%D1%85%D0%B8%D1%82%D0%B5%D0%BA%D1%82%D1%83%D1%80%D0%BD%D1%8B%D0%B9%20%D0%BE%D1%81%D1%82%D0%B0%D0%BD%D0%BA%D0%B8%20%D0%A1%D0%B0%D1%80%D0%B0%D0%B7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4" y="1052736"/>
            <a:ext cx="5502105" cy="2880320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8" name="AutoShape 16" descr="ф_серенький"/>
          <p:cNvSpPr>
            <a:spLocks noChangeArrowheads="1"/>
          </p:cNvSpPr>
          <p:nvPr/>
        </p:nvSpPr>
        <p:spPr bwMode="auto">
          <a:xfrm rot="5400000" flipV="1">
            <a:off x="8742384" y="1671638"/>
            <a:ext cx="498475" cy="508000"/>
          </a:xfrm>
          <a:prstGeom prst="rightArrow">
            <a:avLst>
              <a:gd name="adj1" fmla="val 50009"/>
              <a:gd name="adj2" fmla="val 45422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9" name="AutoShape 17" descr="ф_серенький"/>
          <p:cNvSpPr>
            <a:spLocks noChangeArrowheads="1"/>
          </p:cNvSpPr>
          <p:nvPr/>
        </p:nvSpPr>
        <p:spPr bwMode="auto">
          <a:xfrm rot="5400000" flipV="1">
            <a:off x="5795984" y="1671638"/>
            <a:ext cx="498475" cy="508000"/>
          </a:xfrm>
          <a:prstGeom prst="rightArrow">
            <a:avLst>
              <a:gd name="adj1" fmla="val 50009"/>
              <a:gd name="adj2" fmla="val 45422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7" name="AutoShape 15" descr="ф_серенький"/>
          <p:cNvSpPr>
            <a:spLocks noChangeArrowheads="1"/>
          </p:cNvSpPr>
          <p:nvPr/>
        </p:nvSpPr>
        <p:spPr bwMode="auto">
          <a:xfrm rot="5400000" flipV="1">
            <a:off x="2646384" y="1671638"/>
            <a:ext cx="498475" cy="508000"/>
          </a:xfrm>
          <a:prstGeom prst="rightArrow">
            <a:avLst>
              <a:gd name="adj1" fmla="val 50009"/>
              <a:gd name="adj2" fmla="val 45422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Rectangle 11" descr="ф_серенький"/>
          <p:cNvSpPr>
            <a:spLocks noChangeArrowheads="1"/>
          </p:cNvSpPr>
          <p:nvPr/>
        </p:nvSpPr>
        <p:spPr bwMode="auto">
          <a:xfrm>
            <a:off x="2540000" y="1052736"/>
            <a:ext cx="6807200" cy="7760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ПЕРВЫЕ РЕМЕСЛА</a:t>
            </a:r>
          </a:p>
        </p:txBody>
      </p:sp>
      <p:sp>
        <p:nvSpPr>
          <p:cNvPr id="23564" name="AutoShape 12" descr="ф_серенький"/>
          <p:cNvSpPr>
            <a:spLocks noChangeArrowheads="1"/>
          </p:cNvSpPr>
          <p:nvPr/>
        </p:nvSpPr>
        <p:spPr bwMode="auto">
          <a:xfrm>
            <a:off x="812800" y="2209800"/>
            <a:ext cx="27432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ГОНЧАРНОЕ</a:t>
            </a:r>
          </a:p>
        </p:txBody>
      </p:sp>
      <p:sp>
        <p:nvSpPr>
          <p:cNvPr id="23565" name="AutoShape 13" descr="ф_серенький"/>
          <p:cNvSpPr>
            <a:spLocks noChangeArrowheads="1"/>
          </p:cNvSpPr>
          <p:nvPr/>
        </p:nvSpPr>
        <p:spPr bwMode="auto">
          <a:xfrm>
            <a:off x="4673600" y="2209800"/>
            <a:ext cx="27432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ПРЯДЕНИЕ</a:t>
            </a:r>
          </a:p>
        </p:txBody>
      </p:sp>
      <p:sp>
        <p:nvSpPr>
          <p:cNvPr id="23566" name="AutoShape 14" descr="ф_серенький"/>
          <p:cNvSpPr>
            <a:spLocks noChangeArrowheads="1"/>
          </p:cNvSpPr>
          <p:nvPr/>
        </p:nvSpPr>
        <p:spPr bwMode="auto">
          <a:xfrm>
            <a:off x="8636000" y="2209800"/>
            <a:ext cx="27432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ТКАЧЕСТВО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695400" y="3284984"/>
            <a:ext cx="1066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Как возникновение ремесла связано с появлением земледелия и скотоводства?</a:t>
            </a:r>
          </a:p>
        </p:txBody>
      </p:sp>
      <p:sp>
        <p:nvSpPr>
          <p:cNvPr id="23571" name="AutoShape 19" descr="ф_серенький"/>
          <p:cNvSpPr>
            <a:spLocks noChangeArrowheads="1"/>
          </p:cNvSpPr>
          <p:nvPr/>
        </p:nvSpPr>
        <p:spPr bwMode="auto">
          <a:xfrm>
            <a:off x="2641600" y="5715000"/>
            <a:ext cx="2540000" cy="381000"/>
          </a:xfrm>
          <a:prstGeom prst="rightArrow">
            <a:avLst>
              <a:gd name="adj1" fmla="val 50000"/>
              <a:gd name="adj2" fmla="val 125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72" name="AutoShape 20" descr="ф_серенький"/>
          <p:cNvSpPr>
            <a:spLocks noChangeArrowheads="1"/>
          </p:cNvSpPr>
          <p:nvPr/>
        </p:nvSpPr>
        <p:spPr bwMode="auto">
          <a:xfrm>
            <a:off x="2641600" y="4724400"/>
            <a:ext cx="2540000" cy="381000"/>
          </a:xfrm>
          <a:prstGeom prst="rightArrow">
            <a:avLst>
              <a:gd name="adj1" fmla="val 50000"/>
              <a:gd name="adj2" fmla="val 125000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1663" y="3933056"/>
            <a:ext cx="3893740" cy="2664296"/>
            <a:chOff x="256" y="2880"/>
            <a:chExt cx="1680" cy="1269"/>
          </a:xfrm>
        </p:grpSpPr>
        <p:sp>
          <p:nvSpPr>
            <p:cNvPr id="16406" name="Oval 22" descr="ф_серенький"/>
            <p:cNvSpPr>
              <a:spLocks noChangeArrowheads="1"/>
            </p:cNvSpPr>
            <p:nvPr/>
          </p:nvSpPr>
          <p:spPr bwMode="auto">
            <a:xfrm>
              <a:off x="336" y="2880"/>
              <a:ext cx="1584" cy="1269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256" y="3154"/>
              <a:ext cx="1680" cy="74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 dirty="0" smtClean="0">
                  <a:latin typeface="Arial" pitchFamily="34" charset="0"/>
                  <a:cs typeface="Arial" pitchFamily="34" charset="0"/>
                </a:rPr>
                <a:t>Земледелие</a:t>
              </a:r>
            </a:p>
            <a:p>
              <a:pPr algn="ctr">
                <a:spcBef>
                  <a:spcPct val="50000"/>
                </a:spcBef>
              </a:pPr>
              <a:endParaRPr lang="ru-RU" altLang="ru-RU" sz="2400" b="1" dirty="0"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ru-RU" altLang="ru-RU" sz="2400" b="1" dirty="0">
                  <a:latin typeface="Arial" pitchFamily="34" charset="0"/>
                  <a:cs typeface="Arial" pitchFamily="34" charset="0"/>
                </a:rPr>
                <a:t>скотоводство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181622" y="4149756"/>
            <a:ext cx="2876551" cy="2418949"/>
            <a:chOff x="2448" y="2614"/>
            <a:chExt cx="1359" cy="1434"/>
          </a:xfrm>
        </p:grpSpPr>
        <p:sp>
          <p:nvSpPr>
            <p:cNvPr id="16402" name="Text Box 28" descr="ф_серенький"/>
            <p:cNvSpPr txBox="1">
              <a:spLocks noChangeArrowheads="1"/>
            </p:cNvSpPr>
            <p:nvPr/>
          </p:nvSpPr>
          <p:spPr bwMode="auto">
            <a:xfrm>
              <a:off x="2463" y="2736"/>
              <a:ext cx="1344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ru-RU" altLang="ru-RU" sz="2000"/>
            </a:p>
          </p:txBody>
        </p:sp>
        <p:sp>
          <p:nvSpPr>
            <p:cNvPr id="16403" name="Text Box 29"/>
            <p:cNvSpPr txBox="1">
              <a:spLocks noChangeArrowheads="1"/>
            </p:cNvSpPr>
            <p:nvPr/>
          </p:nvSpPr>
          <p:spPr bwMode="auto">
            <a:xfrm>
              <a:off x="2518" y="2614"/>
              <a:ext cx="1200" cy="71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 dirty="0">
                  <a:latin typeface="Arial" pitchFamily="34" charset="0"/>
                  <a:cs typeface="Arial" pitchFamily="34" charset="0"/>
                </a:rPr>
                <a:t>переход к оседлому образу жизни</a:t>
              </a:r>
            </a:p>
          </p:txBody>
        </p:sp>
        <p:sp>
          <p:nvSpPr>
            <p:cNvPr id="16404" name="Text Box 30" descr="ф_серенький"/>
            <p:cNvSpPr txBox="1">
              <a:spLocks noChangeArrowheads="1"/>
            </p:cNvSpPr>
            <p:nvPr/>
          </p:nvSpPr>
          <p:spPr bwMode="auto">
            <a:xfrm>
              <a:off x="2463" y="3504"/>
              <a:ext cx="1344" cy="54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ru-RU" altLang="ru-RU" sz="2000"/>
            </a:p>
          </p:txBody>
        </p:sp>
        <p:sp>
          <p:nvSpPr>
            <p:cNvPr id="16405" name="Text Box 31"/>
            <p:cNvSpPr txBox="1">
              <a:spLocks noChangeArrowheads="1"/>
            </p:cNvSpPr>
            <p:nvPr/>
          </p:nvSpPr>
          <p:spPr bwMode="auto">
            <a:xfrm>
              <a:off x="2448" y="3542"/>
              <a:ext cx="1344" cy="49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2400" b="1" dirty="0">
                  <a:latin typeface="Arial" pitchFamily="34" charset="0"/>
                  <a:cs typeface="Arial" pitchFamily="34" charset="0"/>
                </a:rPr>
                <a:t>появление запасов</a:t>
              </a:r>
            </a:p>
          </p:txBody>
        </p:sp>
      </p:grpSp>
      <p:sp>
        <p:nvSpPr>
          <p:cNvPr id="23586" name="AutoShape 34" descr="ф_серенький"/>
          <p:cNvSpPr>
            <a:spLocks noChangeArrowheads="1"/>
          </p:cNvSpPr>
          <p:nvPr/>
        </p:nvSpPr>
        <p:spPr bwMode="auto">
          <a:xfrm>
            <a:off x="8009467" y="5314950"/>
            <a:ext cx="406400" cy="304800"/>
          </a:xfrm>
          <a:prstGeom prst="rightArrow">
            <a:avLst>
              <a:gd name="adj1" fmla="val 50000"/>
              <a:gd name="adj2" fmla="val 44269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19050" algn="ctr">
            <a:solidFill>
              <a:srgbClr val="101000"/>
            </a:solidFill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8636000" y="4648201"/>
            <a:ext cx="304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460000"/>
                </a:solidFill>
                <a:latin typeface="Arial" pitchFamily="34" charset="0"/>
                <a:cs typeface="Arial" pitchFamily="34" charset="0"/>
              </a:rPr>
              <a:t>появилась возможность заниматься ремеслом</a:t>
            </a:r>
          </a:p>
        </p:txBody>
      </p:sp>
      <p:sp>
        <p:nvSpPr>
          <p:cNvPr id="23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РЕМЕСЛА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8" grpId="0" animBg="1"/>
      <p:bldP spid="23569" grpId="0" animBg="1"/>
      <p:bldP spid="23567" grpId="0" animBg="1"/>
      <p:bldP spid="23563" grpId="0" animBg="1"/>
      <p:bldP spid="23564" grpId="0" animBg="1"/>
      <p:bldP spid="23565" grpId="0" animBg="1"/>
      <p:bldP spid="23566" grpId="0" animBg="1"/>
      <p:bldP spid="23570" grpId="0"/>
      <p:bldP spid="23571" grpId="0" animBg="1"/>
      <p:bldP spid="23572" grpId="0" animBg="1"/>
      <p:bldP spid="23586" grpId="0" animBg="1"/>
      <p:bldP spid="235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7384" y="980729"/>
            <a:ext cx="11137237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Возникло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разделение труда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Главенствующим        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стал патриархат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занятия племен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</a:t>
            </a:r>
          </a:p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Животноводство                                                       Охота</a:t>
            </a:r>
          </a:p>
          <a:p>
            <a:r>
              <a:rPr lang="ru-RU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и земледелие                                             и собирательство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Земледелие </a:t>
            </a:r>
            <a:r>
              <a:rPr lang="ru-RU" sz="28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животноводство не могло полностью вытеснить охоту и собирательство.</a:t>
            </a:r>
            <a:endParaRPr lang="ru-RU" sz="2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991544" y="1052736"/>
            <a:ext cx="975360" cy="14321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8472264" y="1124744"/>
            <a:ext cx="97536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236661">
            <a:off x="3875939" y="3741611"/>
            <a:ext cx="646176" cy="9701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0147636">
            <a:off x="7287059" y="3732204"/>
            <a:ext cx="646176" cy="1030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1412776"/>
            <a:ext cx="10363200" cy="136815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 II </a:t>
            </a:r>
            <a:r>
              <a:rPr lang="ru-RU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тыс. до н.э.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была </a:t>
            </a:r>
            <a:r>
              <a:rPr lang="ru-RU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изобретена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бронза.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5680" y="3356992"/>
            <a:ext cx="5760640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МЕДЬ + ОЛОВО </a:t>
            </a:r>
          </a:p>
          <a:p>
            <a:pPr algn="ctr">
              <a:defRPr/>
            </a:pPr>
            <a:r>
              <a:rPr lang="ru-RU" sz="4800" b="1" dirty="0">
                <a:ln w="11430"/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= БРОНЗА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БРОНЗОВЫЙ ВЕК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" name="Picture 11" descr="cu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9376" y="2348884"/>
            <a:ext cx="2448272" cy="231204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13" descr="мее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07568" y="4797180"/>
            <a:ext cx="3456384" cy="183186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9" descr="медо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/>
          </a:blip>
          <a:srcRect/>
          <a:stretch>
            <a:fillRect/>
          </a:stretch>
        </p:blipFill>
        <p:spPr bwMode="auto">
          <a:xfrm>
            <a:off x="6888088" y="4797180"/>
            <a:ext cx="3131840" cy="181866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12" descr="dubrovs1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8832322" y="2063206"/>
            <a:ext cx="2919807" cy="237824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2.infourok.ru/uploads/ex/01f6/0006a52d-5ca866b8/640/img14.jpg"/>
          <p:cNvPicPr/>
          <p:nvPr/>
        </p:nvPicPr>
        <p:blipFill>
          <a:blip r:embed="rId2" cstate="print"/>
          <a:srcRect l="11914" b="20737"/>
          <a:stretch>
            <a:fillRect/>
          </a:stretch>
        </p:blipFill>
        <p:spPr bwMode="auto">
          <a:xfrm>
            <a:off x="407371" y="1124744"/>
            <a:ext cx="51428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07368" y="3912465"/>
            <a:ext cx="11377264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Эпоха бронзы характеризуется широким внедрением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культуру и быт населения Средней Азии  нового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металла – бронзы, имевшей важные преимущества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(большая твердость и более низкая температура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плавления) перед медью.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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937" y="1052760"/>
            <a:ext cx="6336704" cy="275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БРОНЗОВЫЙ ВЕК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383" y="4365104"/>
            <a:ext cx="11353263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Чтобы изготовить предмет из бронзы, древним людям необходимо было найти руды, содержащие медь, олово.                     Для этого нужно было отправиться в путешествие к горам,                         или получить сырьё у людей, живших вблизи гор.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Порядок изготовления бронзовых предметов. В Омском Прииртышье нет залежей руд">
            <a:hlinkClick r:id="rId2" tooltip="&quot;Порядок изготовления бронзовых предметов. В Омском Прииртышье нет залежей руд...&quot;"/>
          </p:cNvPr>
          <p:cNvPicPr/>
          <p:nvPr/>
        </p:nvPicPr>
        <p:blipFill>
          <a:blip r:embed="rId3" cstate="print"/>
          <a:srcRect l="14604" t="22856" r="56189" b="38149"/>
          <a:stretch>
            <a:fillRect/>
          </a:stretch>
        </p:blipFill>
        <p:spPr bwMode="auto">
          <a:xfrm>
            <a:off x="4223792" y="1196752"/>
            <a:ext cx="31683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ds02.infourok.ru/uploads/ex/01f6/0006a52d-5ca866b8/310/img17.jpg">
            <a:hlinkClick r:id="rId4" tooltip="&quot;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206" y="1196752"/>
            <a:ext cx="392061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7087" t="6951" r="11014" b="3801"/>
          <a:stretch>
            <a:fillRect/>
          </a:stretch>
        </p:blipFill>
        <p:spPr bwMode="auto">
          <a:xfrm>
            <a:off x="335360" y="1196752"/>
            <a:ext cx="33843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БРОНЗОВЫЙ ВЕК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3215680" y="764704"/>
            <a:ext cx="8577120" cy="5025740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174625" algn="just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Бронзовый век назван так потому, что в этот период люди делали оружие, украшения и орудия труда из бронзы.</a:t>
            </a:r>
          </a:p>
          <a:p>
            <a:pPr marL="174625"/>
            <a:endParaRPr lang="ru-RU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4625"/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Бронза – это сплав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олова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              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 кроме олова и меди люди также научились выплавлять изделия                         из золота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D:\студия\004_бронзовый век\01612993094_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835400" cy="5981700"/>
          </a:xfrm>
          <a:prstGeom prst="rect">
            <a:avLst/>
          </a:prstGeom>
          <a:noFill/>
        </p:spPr>
      </p:pic>
      <p:pic>
        <p:nvPicPr>
          <p:cNvPr id="1028" name="Picture 4" descr="D:\студия\004_бронзовый век\AN00011856_001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620692"/>
            <a:ext cx="4034013" cy="2883021"/>
          </a:xfrm>
          <a:prstGeom prst="rect">
            <a:avLst/>
          </a:prstGeom>
          <a:noFill/>
        </p:spPr>
      </p:pic>
      <p:pic>
        <p:nvPicPr>
          <p:cNvPr id="1031" name="Picture 7" descr="D:\студия\004_бронзовый век\oxfordshireLg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43873" y="260648"/>
            <a:ext cx="3877315" cy="3214686"/>
          </a:xfrm>
          <a:prstGeom prst="rect">
            <a:avLst/>
          </a:prstGeom>
          <a:noFill/>
        </p:spPr>
      </p:pic>
      <p:pic>
        <p:nvPicPr>
          <p:cNvPr id="1033" name="Picture 9" descr="D:\студия\004_бронзовый век\1200px-Britishmuseumwaterloohelme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5640" y="3717032"/>
            <a:ext cx="7143800" cy="3361678"/>
          </a:xfrm>
          <a:prstGeom prst="rect">
            <a:avLst/>
          </a:prstGeom>
          <a:noFill/>
        </p:spPr>
      </p:pic>
      <p:pic>
        <p:nvPicPr>
          <p:cNvPr id="1034" name="Picture 10" descr="D:\студия\004_бронзовый век\Torc-British-Museu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3953" y="2852941"/>
            <a:ext cx="4190987" cy="2218757"/>
          </a:xfrm>
          <a:prstGeom prst="rect">
            <a:avLst/>
          </a:prstGeom>
          <a:noFill/>
        </p:spPr>
      </p:pic>
      <p:pic>
        <p:nvPicPr>
          <p:cNvPr id="1036" name="Picture 12" descr="D:\студия\004_бронзовый век\Berliner_Goldhut2-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92356" y="620688"/>
            <a:ext cx="3205497" cy="6408712"/>
          </a:xfrm>
          <a:prstGeom prst="rect">
            <a:avLst/>
          </a:prstGeom>
          <a:noFill/>
        </p:spPr>
      </p:pic>
      <p:pic>
        <p:nvPicPr>
          <p:cNvPr id="1038" name="Picture 14" descr="D:\студия\004_бронзовый век\Corinthian_helmet_Denda_Staatliche_Antikensammlungen_4330-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5560" y="0"/>
            <a:ext cx="3143229" cy="400241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тудия\004_бронзовый век\карта.png"/>
          <p:cNvPicPr>
            <a:picLocks noChangeAspect="1" noChangeArrowheads="1"/>
          </p:cNvPicPr>
          <p:nvPr/>
        </p:nvPicPr>
        <p:blipFill>
          <a:blip r:embed="rId2" cstate="print"/>
          <a:srcRect l="-314" b="612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AutoShape 6"/>
          <p:cNvSpPr>
            <a:spLocks noChangeArrowheads="1"/>
          </p:cNvSpPr>
          <p:nvPr/>
        </p:nvSpPr>
        <p:spPr bwMode="auto">
          <a:xfrm flipH="1">
            <a:off x="1047715" y="357166"/>
            <a:ext cx="8572560" cy="378621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74625" algn="ctr" eaLnBrk="1" hangingPunct="1">
              <a:buFont typeface="Wingdings 2" pitchFamily="18" charset="2"/>
              <a:buNone/>
            </a:pP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Бронзовом веке появляются первые государства (например Древний Египет, Древняя Греция                           и Древний Китай).</a:t>
            </a:r>
          </a:p>
          <a:p>
            <a:pPr marL="174625" algn="ctr" eaLnBrk="1" hangingPunct="1">
              <a:buFont typeface="Wingdings 2" pitchFamily="18" charset="2"/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В то же время в бронзовом веке жило множество неизвестных или малоизвестных науке народов.</a:t>
            </a:r>
          </a:p>
        </p:txBody>
      </p:sp>
      <p:grpSp>
        <p:nvGrpSpPr>
          <p:cNvPr id="2" name="Группа 26"/>
          <p:cNvGrpSpPr/>
          <p:nvPr/>
        </p:nvGrpSpPr>
        <p:grpSpPr>
          <a:xfrm>
            <a:off x="2571725" y="2335670"/>
            <a:ext cx="8667811" cy="4022264"/>
            <a:chOff x="1928794" y="2335670"/>
            <a:chExt cx="6500858" cy="4022264"/>
          </a:xfrm>
        </p:grpSpPr>
        <p:sp>
          <p:nvSpPr>
            <p:cNvPr id="16" name="AutoShape 6"/>
            <p:cNvSpPr>
              <a:spLocks noChangeArrowheads="1"/>
            </p:cNvSpPr>
            <p:nvPr/>
          </p:nvSpPr>
          <p:spPr bwMode="auto">
            <a:xfrm flipH="1">
              <a:off x="1928794" y="3571876"/>
              <a:ext cx="6500858" cy="2786058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174625" algn="ctr" eaLnBrk="1" hangingPunct="1">
                <a:buFont typeface="Wingdings 2" pitchFamily="18" charset="2"/>
                <a:buNone/>
              </a:pPr>
              <a:r>
                <a:rPr lang="ru-RU" sz="2800" i="1" dirty="0" smtClean="0">
                  <a:latin typeface="Arial" pitchFamily="34" charset="0"/>
                  <a:cs typeface="Arial" pitchFamily="34" charset="0"/>
                </a:rPr>
                <a:t>   </a:t>
              </a:r>
              <a:r>
                <a:rPr lang="ru-RU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Одним из народов, не оставивших письменности, были </a:t>
              </a:r>
              <a:r>
                <a:rPr lang="ru-RU" sz="32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индоиранцы</a:t>
              </a:r>
              <a:r>
                <a:rPr lang="ru-RU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               или арии. </a:t>
              </a:r>
            </a:p>
            <a:p>
              <a:pPr marL="174625" algn="ctr" eaLnBrk="1" hangingPunct="1">
                <a:buFont typeface="Wingdings 2" pitchFamily="18" charset="2"/>
                <a:buNone/>
              </a:pPr>
              <a:r>
                <a:rPr lang="ru-RU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Арии построили </a:t>
              </a:r>
              <a:r>
                <a:rPr lang="ru-RU" sz="3200" b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Аркаим</a:t>
              </a:r>
              <a:r>
                <a:rPr lang="ru-RU" sz="32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– город                          в степи.</a:t>
              </a:r>
            </a:p>
          </p:txBody>
        </p:sp>
        <p:sp>
          <p:nvSpPr>
            <p:cNvPr id="23" name="Стрелка вправо 22"/>
            <p:cNvSpPr/>
            <p:nvPr/>
          </p:nvSpPr>
          <p:spPr>
            <a:xfrm rot="15745209">
              <a:off x="7016980" y="2712231"/>
              <a:ext cx="1682336" cy="929214"/>
            </a:xfrm>
            <a:prstGeom prst="rightArrow">
              <a:avLst>
                <a:gd name="adj1" fmla="val 24647"/>
                <a:gd name="adj2" fmla="val 7845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студия\004_бронзовый век\pic_942511f97de.jpg"/>
          <p:cNvPicPr>
            <a:picLocks noChangeAspect="1" noChangeArrowheads="1"/>
          </p:cNvPicPr>
          <p:nvPr/>
        </p:nvPicPr>
        <p:blipFill>
          <a:blip r:embed="rId2" cstate="print"/>
          <a:srcRect l="6900"/>
          <a:stretch>
            <a:fillRect/>
          </a:stretch>
        </p:blipFill>
        <p:spPr bwMode="auto">
          <a:xfrm>
            <a:off x="1" y="0"/>
            <a:ext cx="12192043" cy="6858000"/>
          </a:xfrm>
          <a:prstGeom prst="rect">
            <a:avLst/>
          </a:prstGeom>
          <a:noFill/>
        </p:spPr>
      </p:pic>
      <p:sp>
        <p:nvSpPr>
          <p:cNvPr id="5" name="AutoShape 6"/>
          <p:cNvSpPr>
            <a:spLocks noChangeArrowheads="1"/>
          </p:cNvSpPr>
          <p:nvPr/>
        </p:nvSpPr>
        <p:spPr bwMode="auto">
          <a:xfrm flipH="1">
            <a:off x="4286237" y="500042"/>
            <a:ext cx="6572296" cy="2214578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174625" algn="just" eaLnBrk="1" hangingPunct="1">
              <a:buFont typeface="Wingdings 2" pitchFamily="18" charset="2"/>
              <a:buNone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Аркаим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был обнаружен в 1987 г. школьниками из кружка юных археологов.</a:t>
            </a:r>
          </a:p>
        </p:txBody>
      </p:sp>
      <p:pic>
        <p:nvPicPr>
          <p:cNvPr id="1027" name="Picture 3" descr="D:\студия\004_бронзовый век\scale_1200.png"/>
          <p:cNvPicPr>
            <a:picLocks noChangeAspect="1" noChangeArrowheads="1"/>
          </p:cNvPicPr>
          <p:nvPr/>
        </p:nvPicPr>
        <p:blipFill>
          <a:blip r:embed="rId3" cstate="print"/>
          <a:srcRect l="10866" r="1137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AutoShape 6"/>
          <p:cNvSpPr>
            <a:spLocks noChangeArrowheads="1"/>
          </p:cNvSpPr>
          <p:nvPr/>
        </p:nvSpPr>
        <p:spPr bwMode="auto">
          <a:xfrm flipH="1">
            <a:off x="476211" y="4143380"/>
            <a:ext cx="11144328" cy="2286016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174625" algn="ctr" eaLnBrk="1" hangingPunct="1">
              <a:buFont typeface="Wingdings 2" pitchFamily="18" charset="2"/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Диаметр города составлял около 170 м.</a:t>
            </a:r>
          </a:p>
          <a:p>
            <a:pPr marL="174625" algn="ctr" eaLnBrk="1" hangingPunct="1">
              <a:buFont typeface="Wingdings 2" pitchFamily="18" charset="2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Стены были сделаны из брёвен и необожжённых глиняных кирпичей. Имелась ливневая канализация с отводом воды в поле.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flipH="1">
            <a:off x="2381224" y="2285992"/>
            <a:ext cx="6477045" cy="2000264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174625" algn="ctr" eaLnBrk="1" hangingPunct="1">
              <a:buFont typeface="Wingdings 2" pitchFamily="18" charset="2"/>
              <a:buNone/>
            </a:pP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городе жили и работали гончары и кузнецы. Скот держали за пределом города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 flipH="1">
            <a:off x="4952993" y="928670"/>
            <a:ext cx="6667547" cy="2286016"/>
          </a:xfrm>
          <a:prstGeom prst="roundRect">
            <a:avLst/>
          </a:prstGeom>
          <a:solidFill>
            <a:schemeClr val="bg1"/>
          </a:solidFill>
          <a:ln w="444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marL="98425" algn="ctr" eaLnBrk="1" hangingPunct="1">
              <a:buFont typeface="Wingdings 2" pitchFamily="18" charset="2"/>
              <a:buNone/>
            </a:pP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Аркаим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существовал в XX в. до н.э. А затем в нём произошёл пожар и город выгорел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2" grpId="0" animBg="1"/>
      <p:bldP spid="12" grpId="1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73" y="4005064"/>
            <a:ext cx="11329259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Величественной и полноводной была река Зарафшан в древние времена. Её стремительное течение расчистило себе русло и образовало широкую долину, которая стала местом развития земледелия.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Одно из древнейших поселений земледельцев археологи обнаружили у озера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Заманбаба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в бассейне реки Зарафшан.</a:t>
            </a:r>
          </a:p>
        </p:txBody>
      </p:sp>
      <p:pic>
        <p:nvPicPr>
          <p:cNvPr id="10242" name="Picture 2" descr="https://donsmaps.com/images33/mezincolo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7" y="980728"/>
            <a:ext cx="5322251" cy="2808312"/>
          </a:xfrm>
          <a:prstGeom prst="rect">
            <a:avLst/>
          </a:prstGeom>
          <a:noFill/>
        </p:spPr>
      </p:pic>
      <p:pic>
        <p:nvPicPr>
          <p:cNvPr id="10244" name="Picture 4" descr="https://na5.club/wp-content/auploads/919963/fulls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1052736"/>
            <a:ext cx="5256584" cy="2808312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12478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ЧЕРТЫ ЭПОХИ МЕТАЛЛА 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23416" y="2060895"/>
            <a:ext cx="1123324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МЕДНОКАМЕННЫЙ ВЕК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719404" y="314097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ЭПОХА БРОНЗОВОГО ВЕКА</a:t>
            </a:r>
            <a:endParaRPr lang="ru-RU" sz="3600" dirty="0" smtClean="0">
              <a:solidFill>
                <a:srgbClr val="00206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4221134"/>
            <a:ext cx="11137237" cy="646331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ПАТРИАРХАТА</a:t>
            </a:r>
            <a:endParaRPr lang="ru-RU" sz="3600" dirty="0" smtClean="0">
              <a:solidFill>
                <a:srgbClr val="00206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67408" y="5301231"/>
            <a:ext cx="11137237" cy="120032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ПОСЕЛЕНИЯ ДРЕВНИХ ЗЕМЛЕДЕЛЬЦЕВ БРОНЗОВОГО ВЕКА</a:t>
            </a:r>
            <a:endParaRPr lang="ru-RU" sz="3600" dirty="0" smtClean="0">
              <a:solidFill>
                <a:srgbClr val="002060"/>
              </a:solidFill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1124750"/>
            <a:ext cx="6096000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ходе раскопок здесь были найдены кости домашних животных и диких зверей,                     а также зёрна пшеницы                   и ячменя, каменные зернотёрки, кремниевые вкладыши для серпов                      и глиняная посуда. Впервые были обнаружены медные зеркала и различные женские украшения.</a:t>
            </a:r>
          </a:p>
        </p:txBody>
      </p:sp>
      <p:pic>
        <p:nvPicPr>
          <p:cNvPr id="5" name="Picture 2" descr="https://encrypted-tbn1.gstatic.com/images?q=tbn:ANd9GcQhp9oI2JDqCOCM3o3L_8keckzJcfQKv6ajLdK6dKbyN6jnFX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0136" y="3212976"/>
            <a:ext cx="3960440" cy="32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1196764"/>
            <a:ext cx="4991877" cy="1957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4005074"/>
            <a:ext cx="11377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Заманбаба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- древняя культура скотоводов и земледельцев               в 3 - 2 тысячелетиях до н. э., живших у озера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Заманбаба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в Каракульском  районе Бухарской области. Эти находки  свидетельство того, что люди уже в эпоху ранней бронзы занимались земледелием и скотоводством.</a:t>
            </a:r>
          </a:p>
        </p:txBody>
      </p:sp>
      <p:pic>
        <p:nvPicPr>
          <p:cNvPr id="3" name="Picture 2" descr="http://hist-world.com/images/istoriya-drevnego-mira/1/rodovoj-posyolok-drevnih-zemledelcev-i-skotovod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76120" y="1196752"/>
            <a:ext cx="4536504" cy="266429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6" y="1124744"/>
            <a:ext cx="5423129" cy="28080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¡Ð°Ð¿Ð°Ð»Ð»Ð¸ÑÐµÐ¿Ð°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124744"/>
            <a:ext cx="4896544" cy="2808312"/>
          </a:xfrm>
          <a:prstGeom prst="rect">
            <a:avLst/>
          </a:prstGeom>
          <a:noFill/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07368" y="4293101"/>
            <a:ext cx="11233248" cy="20621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Сапаллитепа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  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— поселение древних земледельцев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II—I тысячелетия до нашей эры, эпохи бронзы      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на юге Узбекистана, расположенное в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Долине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Сурхандарьи, 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 30 км от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города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Шерабад. 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Ð¡ÐÐÐÐÐÐ â¢ ÐÐ¾Ð»ÑÑÐ°Ñ ÑÐ¾ÑÑÐ¸Ð¹ÑÐºÐ°Ñ ÑÐ½ÑÐ¸ÐºÐ»Ð¾Ð¿ÐµÐ´Ð¸Ñ - ÑÐ»ÐµÐºÑÑÐ¾Ð½Ð½Ð°Ñ Ð²ÐµÑÑÐ¸Ñ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96752"/>
            <a:ext cx="55446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centralasia-travel.com/upload/text/bactria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72" y="2708920"/>
            <a:ext cx="5016557" cy="32403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360" y="1196752"/>
            <a:ext cx="1123324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Джаркутан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Оно возникло на рубеже второго – первого тысячелетия до нашей эры. 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бронза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>
          <a:xfrm>
            <a:off x="5999989" y="2780928"/>
            <a:ext cx="5496611" cy="3096344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52" y="1700810"/>
            <a:ext cx="6912768" cy="44165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100" dirty="0" smtClean="0"/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Около кишлака</a:t>
            </a:r>
            <a:r>
              <a:rPr lang="ru-RU" sz="3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30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Саразм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 археологи обнаружили ещё одно поселение эпохи энеолита и бронзового века. Оно занимало огромную территорию — более 90 гектаров. Здесь обнаружены остатки многокомнатных домов, орудия труда из меди и бронзы, печи для плавки металла.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772816"/>
            <a:ext cx="4248472" cy="4248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44" y="5013178"/>
            <a:ext cx="11665296" cy="17389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100" dirty="0" smtClean="0"/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эти находки говорят о высоком уровне развития культуры древнего населения </a:t>
            </a:r>
            <a:r>
              <a:rPr lang="ru-RU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Саразма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Таким образом, 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Саразм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— это поселение земледельческих племён эпохи энеолита и бронзы                                                         в 3—2 тысячелетиях до н. э.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ИСТОРИЯ СРЕДНЕЙ АЗИИ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ds03.infourok.ru/uploads/ex/0323/0006312a-4a97babc/img3.jpg"/>
          <p:cNvPicPr>
            <a:picLocks noChangeAspect="1" noChangeArrowheads="1"/>
          </p:cNvPicPr>
          <p:nvPr/>
        </p:nvPicPr>
        <p:blipFill>
          <a:blip r:embed="rId2" cstate="print"/>
          <a:srcRect b="11206"/>
          <a:stretch>
            <a:fillRect/>
          </a:stretch>
        </p:blipFill>
        <p:spPr bwMode="auto">
          <a:xfrm>
            <a:off x="335362" y="1052736"/>
            <a:ext cx="4649457" cy="3960440"/>
          </a:xfrm>
          <a:prstGeom prst="rect">
            <a:avLst/>
          </a:prstGeom>
          <a:noFill/>
        </p:spPr>
      </p:pic>
      <p:pic>
        <p:nvPicPr>
          <p:cNvPr id="6" name="Picture 10" descr="bronza1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056566"/>
            <a:ext cx="3168352" cy="388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бронза12"/>
          <p:cNvPicPr>
            <a:picLocks noChangeAspect="1" noChangeArrowheads="1"/>
          </p:cNvPicPr>
          <p:nvPr/>
        </p:nvPicPr>
        <p:blipFill>
          <a:blip r:embed="rId4" cstate="print">
            <a:lum bright="-24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2304" y="1196752"/>
            <a:ext cx="2952328" cy="1756260"/>
          </a:xfrm>
          <a:prstGeom prst="rect">
            <a:avLst/>
          </a:prstGeom>
          <a:noFill/>
        </p:spPr>
      </p:pic>
      <p:pic>
        <p:nvPicPr>
          <p:cNvPr id="8" name="Picture 4" descr="39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7" y="3140969"/>
            <a:ext cx="3079651" cy="18002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18685" y="6338888"/>
            <a:ext cx="1085849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8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490384" y="6338888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78351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0" name="Rectangl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666317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1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54284" y="6338888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2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842251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930217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Picture 12" descr="drm5-0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318" y="1185863"/>
            <a:ext cx="4135967" cy="4318000"/>
          </a:xfrm>
          <a:prstGeom prst="rect">
            <a:avLst/>
          </a:prstGeom>
          <a:noFill/>
        </p:spPr>
      </p:pic>
      <p:pic>
        <p:nvPicPr>
          <p:cNvPr id="3085" name="Picture 13" descr="drm5-03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76285" y="1190625"/>
            <a:ext cx="6752167" cy="4318000"/>
          </a:xfrm>
          <a:prstGeom prst="rect">
            <a:avLst/>
          </a:prstGeom>
          <a:noFill/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19101" y="5573713"/>
            <a:ext cx="39158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Ручное изготовление глиняного сосуда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718300" y="5600700"/>
            <a:ext cx="38043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Гончарный круг</a:t>
            </a:r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ИЗОБРЕТЕНИЯ ЭПОХИ БРОНЗЫ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/>
      <p:bldP spid="308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Изготовление посуды из глин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01418" y="3717032"/>
            <a:ext cx="4565649" cy="252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8" descr="Купить Казан 51 78544 в Томске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20136" y="908720"/>
            <a:ext cx="4144433" cy="245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482600" y="400051"/>
            <a:ext cx="61637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551384" y="6237312"/>
            <a:ext cx="6229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 dirty="0">
                <a:latin typeface="Bookman Old Style" pitchFamily="18" charset="0"/>
              </a:rPr>
              <a:t>              </a:t>
            </a:r>
            <a:endParaRPr lang="ru-RU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ИЗОБРЕТЕНИЯ ЭПОХИ БРОНЗЫ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Picture 6" descr="Ода глиняной посуде, или Энергия веков Здорово - ответственное самолечение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7408" y="1196752"/>
            <a:ext cx="5871633" cy="265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Блог.ру - acoxyb - Глиняная посуда. Традиции возвращаются?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9416" y="4077072"/>
            <a:ext cx="583264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i0.wp.com/interesnyefakty.org/wp-content/uploads/SHumerskoe-kole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268760"/>
            <a:ext cx="4783460" cy="4752528"/>
          </a:xfrm>
          <a:prstGeom prst="rect">
            <a:avLst/>
          </a:prstGeom>
          <a:noFill/>
        </p:spPr>
      </p:pic>
      <p:sp>
        <p:nvSpPr>
          <p:cNvPr id="3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ИЗОБРЕТЕНИЯ ЭПОХИ БРОНЗЫ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8372" name="Picture 4" descr="https://i2.wp.com/fb.ru/misc/i/gallery/31656/774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2304" y="1268761"/>
            <a:ext cx="2952328" cy="2304256"/>
          </a:xfrm>
          <a:prstGeom prst="rect">
            <a:avLst/>
          </a:prstGeom>
          <a:noFill/>
        </p:spPr>
      </p:pic>
      <p:pic>
        <p:nvPicPr>
          <p:cNvPr id="58374" name="Picture 6" descr="https://i2.wp.com/fb.ru/misc/i/gallery/31656/774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5920" y="1196752"/>
            <a:ext cx="2977059" cy="2520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91944" y="3861048"/>
            <a:ext cx="6480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Самые древние свидетельства использования колеса относятся примерно к 3200 г. до н. э. На шумерских фресках в Месопотамии изображены повозки с массивными колесами, сделанными из двух кусков дерева, которым придали форму круга.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i1.wp.com/syl.ru/misc/i/ai/302684/1684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196753"/>
            <a:ext cx="4968552" cy="2736303"/>
          </a:xfrm>
          <a:prstGeom prst="rect">
            <a:avLst/>
          </a:prstGeom>
          <a:noFill/>
        </p:spPr>
      </p:pic>
      <p:sp>
        <p:nvSpPr>
          <p:cNvPr id="3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ИЗОБРЕТЕНИЯ ЭПОХИ БРОНЗЫ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7348" name="Picture 4" descr="https://i2.wp.com/syl.ru/misc/i/ai/302684/1684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3952" y="1196752"/>
            <a:ext cx="6009581" cy="4896544"/>
          </a:xfrm>
          <a:prstGeom prst="rect">
            <a:avLst/>
          </a:prstGeom>
          <a:noFill/>
        </p:spPr>
      </p:pic>
      <p:pic>
        <p:nvPicPr>
          <p:cNvPr id="5" name="Рисунок 4" descr="  Древний Египет, Колыбель Цивилизации, Iron Age, Война, Мужчины, Бронзовый Век, Винтаж Древесина, Тачк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408" y="4149080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284542"/>
            <a:ext cx="6239933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ИСПОЛЬЗОВАНИЕ НАРЯДУ С КАМЕННЫМИ ОРУДИЯМИ ТРУДА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МЕДИ.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1944" y="4941212"/>
            <a:ext cx="6239933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СЕРЕДИНА                                                     4 - 3 ТЫСЯЧЕЛЕТИЯ ДО Н.Э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5" name="Picture 2" descr="http://www.bioso.ru/img/gallery/100501113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268" y="4729163"/>
            <a:ext cx="291253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4" descr="http://f17.ifotki.info/org/a9f629f0176b5e54475403203295d966d976401950170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896" y="980728"/>
            <a:ext cx="2016224" cy="225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279576" y="1124744"/>
            <a:ext cx="1224136" cy="20162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688288" y="1196752"/>
            <a:ext cx="1296144" cy="309634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527383" y="836713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ЭНЕОЛИТ – МЕДНОКАМЕННЫЙ ВЕК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5" y="1484784"/>
            <a:ext cx="11089232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ОРУДИЯ ТРУДА ИЗ МЕДИ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2204864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ПОЛИВНОЕ ЗЕМЛЕДЕЛИЕ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2996952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МНОГОКОМНАТНЫЕ ДОМА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1384" y="3789041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ВОСТОКЕ –ПЕРВЫЕ ГОСУДАРСТВА И ГОРОДА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1384" y="4581128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БРОНЗОВЫЙ ВЕК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7383" y="5373217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ПАТРИАРХАТ 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7383" y="6093297"/>
            <a:ext cx="11137237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ГОНЧАРНЫЙ КРУГ И КОЛЕСО </a:t>
            </a:r>
            <a:endParaRPr lang="ru-RU" sz="2800" dirty="0" smtClean="0">
              <a:solidFill>
                <a:srgbClr val="002060"/>
              </a:solidFill>
            </a:endParaRPr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" y="3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850958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89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ДОМАШНЯЯ РАБОТА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594" y="33683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2" y="3059908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4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22 - 24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367808" y="3645025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Подумайте, что дали людям - гончарный круг и колесо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304245" y="3212977"/>
            <a:ext cx="3552395" cy="20534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Совершите путешествие в бронзовый век. Опишите как жили люди в это время.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499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0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468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23925" y="227687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3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31373" y="3934457"/>
            <a:ext cx="11329259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Самым первым использованным людьми металлом стала медь.</a:t>
            </a:r>
            <a:r>
              <a:rPr kumimoji="0" lang="ru-RU" sz="2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Почти 5 тысяч лет назад люди впервые научились выплавлять медь.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Энеолит - время появления первых металлических изделий из меди, наряду с которыми продолжали употребляться и каменные орудия,</a:t>
            </a:r>
            <a:r>
              <a:rPr kumimoji="0" lang="ru-RU" sz="26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т.к. медь - очень мягкий металл.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ÐÑÐ±Ð°Ð½Ñ Ð² ÑÐ¿Ð¾ÑÑ Ð±ÑÐ¾Ð½Ð·Ñ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45" y="1052778"/>
            <a:ext cx="5253567" cy="29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ÐÐ·Ð¾Ð±ÑÐ°Ð¶ÐµÐ½Ð¸Ð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052778"/>
            <a:ext cx="4512501" cy="29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3352" y="1124744"/>
            <a:ext cx="11593288" cy="172819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273050" indent="-273050" algn="ctr" eaLnBrk="1" hangingPunct="1">
              <a:lnSpc>
                <a:spcPct val="80000"/>
              </a:lnSpc>
              <a:buClr>
                <a:srgbClr val="0066FF"/>
              </a:buClr>
              <a:buFontTx/>
              <a:buNone/>
            </a:pPr>
            <a:r>
              <a:rPr lang="ru-RU" sz="2400" dirty="0" smtClean="0">
                <a:solidFill>
                  <a:srgbClr val="0066FF"/>
                </a:solidFill>
                <a:latin typeface="Comic Sans MS" pitchFamily="66" charset="0"/>
              </a:rPr>
              <a:t>    </a:t>
            </a:r>
            <a:r>
              <a:rPr lang="ru-RU" sz="3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Первое знакомство человека с медью произошло через самородки, которые принимали за камни и пытались обычным образом обработать, ударяя по ним другими камнями. </a:t>
            </a:r>
            <a:endPara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4" descr="11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69" y="3212976"/>
            <a:ext cx="2274449" cy="32403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20484" name="Picture 6" descr="77"/>
          <p:cNvPicPr>
            <a:picLocks noChangeAspect="1" noChangeArrowheads="1"/>
          </p:cNvPicPr>
          <p:nvPr/>
        </p:nvPicPr>
        <p:blipFill>
          <a:blip r:embed="rId3" cstate="print"/>
          <a:srcRect l="8508" r="7019"/>
          <a:stretch>
            <a:fillRect/>
          </a:stretch>
        </p:blipFill>
        <p:spPr bwMode="auto">
          <a:xfrm>
            <a:off x="9408369" y="3140968"/>
            <a:ext cx="2471299" cy="324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ме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624" y="3212976"/>
            <a:ext cx="6528725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Ð±ÑÐ¾Ð½Ð·Ð¾Ð²ÑÐ¹ Ð²ÐµÐº Â (XXVIâVIII Ð²Ð². Ð´Ð¾ Ð½.Ñ.)"/>
          <p:cNvSpPr>
            <a:spLocks noChangeAspect="1" noChangeArrowheads="1"/>
          </p:cNvSpPr>
          <p:nvPr/>
        </p:nvSpPr>
        <p:spPr bwMode="auto">
          <a:xfrm>
            <a:off x="3" y="457241"/>
            <a:ext cx="419100" cy="314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7" name="AutoShape 1" descr="Ð±ÑÐ¾Ð½Ð·Ð¾Ð²ÑÐ¹ Ð²ÐµÐº Â (XXVIâVIII Ð²Ð². Ð´Ð¾ Ð½.Ñ.)"/>
          <p:cNvSpPr>
            <a:spLocks noChangeAspect="1" noChangeArrowheads="1"/>
          </p:cNvSpPr>
          <p:nvPr/>
        </p:nvSpPr>
        <p:spPr bwMode="auto">
          <a:xfrm>
            <a:off x="3" y="771527"/>
            <a:ext cx="419100" cy="314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7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31372" y="5052830"/>
            <a:ext cx="11425269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начале медного века из меди делали лишь мелкие орудия,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украшения, предметы домашней утвари,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поскольку этот металл слишком мягок в чистом виде. </a:t>
            </a:r>
          </a:p>
        </p:txBody>
      </p:sp>
      <p:pic>
        <p:nvPicPr>
          <p:cNvPr id="8" name="Picture 7" descr="Варненский могиль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7368" y="1052736"/>
            <a:ext cx="4932693" cy="3827090"/>
          </a:xfrm>
          <a:prstGeom prst="rect">
            <a:avLst/>
          </a:prstGeom>
        </p:spPr>
      </p:pic>
      <p:pic>
        <p:nvPicPr>
          <p:cNvPr id="10" name="Picture 10" descr="Катакомбная куль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12051" y="1052776"/>
            <a:ext cx="5187951" cy="3733875"/>
          </a:xfrm>
          <a:prstGeom prst="rect">
            <a:avLst/>
          </a:prstGeom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arshistory.ru/wp-content/uploads/risunok-bronzovyj-vek_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2492896"/>
            <a:ext cx="6371861" cy="391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07369" y="1124744"/>
            <a:ext cx="11329259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Именно  с открытием меди и других металлов и стала  зарождаться профессия  кузнеца.</a:t>
            </a:r>
            <a:endParaRPr lang="ru-RU" sz="4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https://historylib.org/historybooks/Pervobytnye-lyudi--Byt--religiya--kultura/i_1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62" y="2276872"/>
            <a:ext cx="405942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Ð·Ð¾Ð±ÑÐ°Ð¶ÐµÐ½Ð¸Ðµ"/>
          <p:cNvPicPr/>
          <p:nvPr/>
        </p:nvPicPr>
        <p:blipFill>
          <a:blip r:embed="rId2" cstate="print"/>
          <a:srcRect l="5952" b="15000"/>
          <a:stretch>
            <a:fillRect/>
          </a:stretch>
        </p:blipFill>
        <p:spPr bwMode="auto">
          <a:xfrm>
            <a:off x="7824192" y="1196752"/>
            <a:ext cx="379242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warshistory.ru/wp-content/uploads/risunok-bronzovyj-vek_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052736"/>
            <a:ext cx="6840760" cy="338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9377" y="4293132"/>
            <a:ext cx="72968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Металлические  изделия отливали                    в литейных формах, которые вырезали из мягкого сланца, известняка, песчаника, лепили из глины.                            Формы были различными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Орудия труда"/>
          <p:cNvPicPr>
            <a:picLocks noChangeAspect="1" noChangeArrowheads="1"/>
          </p:cNvPicPr>
          <p:nvPr/>
        </p:nvPicPr>
        <p:blipFill>
          <a:blip r:embed="rId2" cstate="print"/>
          <a:srcRect t="3401" b="4366"/>
          <a:stretch>
            <a:fillRect/>
          </a:stretch>
        </p:blipFill>
        <p:spPr bwMode="auto">
          <a:xfrm>
            <a:off x="511355" y="3933435"/>
            <a:ext cx="9323916" cy="2365375"/>
          </a:xfrm>
          <a:prstGeom prst="rect">
            <a:avLst/>
          </a:prstGeom>
          <a:noFill/>
        </p:spPr>
      </p:pic>
      <p:sp>
        <p:nvSpPr>
          <p:cNvPr id="4102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402417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3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578351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4" name="Rectangl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666317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5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754284" y="6338888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6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842251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7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930217" y="6342063"/>
            <a:ext cx="1090083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8" name="Rectangle 1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318685" y="6338888"/>
            <a:ext cx="1085849" cy="222250"/>
          </a:xfrm>
          <a:prstGeom prst="rect">
            <a:avLst/>
          </a:prstGeom>
          <a:solidFill>
            <a:schemeClr val="bg1">
              <a:alpha val="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110" name="Picture 14" descr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5400" y="1268760"/>
            <a:ext cx="3515784" cy="1920875"/>
          </a:xfrm>
          <a:prstGeom prst="rect">
            <a:avLst/>
          </a:prstGeom>
          <a:noFill/>
        </p:spPr>
      </p:pic>
      <p:pic>
        <p:nvPicPr>
          <p:cNvPr id="4111" name="Picture 15" descr="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7848" y="1268760"/>
            <a:ext cx="3079751" cy="2540000"/>
          </a:xfrm>
          <a:prstGeom prst="rect">
            <a:avLst/>
          </a:prstGeom>
          <a:noFill/>
        </p:spPr>
      </p:pic>
      <p:pic>
        <p:nvPicPr>
          <p:cNvPr id="4112" name="Picture 16" descr="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84232" y="1916832"/>
            <a:ext cx="3556000" cy="3487737"/>
          </a:xfrm>
          <a:prstGeom prst="rect">
            <a:avLst/>
          </a:prstGeom>
          <a:noFill/>
        </p:spPr>
      </p:pic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23392" y="3284984"/>
            <a:ext cx="446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Форма для отливки топора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ЭНЕОЛИТ - МЕДНОКАМЕННАЯ ЭПОХА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845</Words>
  <Application>Microsoft Office PowerPoint</Application>
  <PresentationFormat>Произвольный</PresentationFormat>
  <Paragraphs>127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Во II тыс. до н.э.  была изобретена бронза.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ДОМАШНЯЯ РАБОТА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275</cp:revision>
  <dcterms:created xsi:type="dcterms:W3CDTF">2020-04-27T09:08:17Z</dcterms:created>
  <dcterms:modified xsi:type="dcterms:W3CDTF">2020-09-01T03:25:38Z</dcterms:modified>
</cp:coreProperties>
</file>