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564" r:id="rId2"/>
    <p:sldId id="951" r:id="rId3"/>
    <p:sldId id="1021" r:id="rId4"/>
    <p:sldId id="1043" r:id="rId5"/>
    <p:sldId id="1045" r:id="rId6"/>
    <p:sldId id="1047" r:id="rId7"/>
    <p:sldId id="1049" r:id="rId8"/>
    <p:sldId id="1051" r:id="rId9"/>
    <p:sldId id="1053" r:id="rId10"/>
    <p:sldId id="1055" r:id="rId11"/>
    <p:sldId id="1057" r:id="rId12"/>
    <p:sldId id="1041" r:id="rId13"/>
    <p:sldId id="1023" r:id="rId14"/>
    <p:sldId id="1025" r:id="rId15"/>
    <p:sldId id="1028" r:id="rId16"/>
    <p:sldId id="1029" r:id="rId17"/>
    <p:sldId id="1031" r:id="rId18"/>
    <p:sldId id="1034" r:id="rId19"/>
    <p:sldId id="1033" r:id="rId20"/>
    <p:sldId id="1036" r:id="rId21"/>
    <p:sldId id="1038" r:id="rId22"/>
    <p:sldId id="1059" r:id="rId23"/>
    <p:sldId id="1061" r:id="rId24"/>
    <p:sldId id="998" r:id="rId25"/>
    <p:sldId id="999" r:id="rId26"/>
    <p:sldId id="1019" r:id="rId27"/>
    <p:sldId id="1016" r:id="rId28"/>
    <p:sldId id="1017" r:id="rId29"/>
    <p:sldId id="701" r:id="rId30"/>
  </p:sldIdLst>
  <p:sldSz cx="12192000" cy="6858000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752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DB27B-2A1D-4B07-87E4-61025AEB95F0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BE10BB9-2034-4B0A-9ABE-35C1E08CC21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8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Поиски путей в Индию в обход Ближнего Востока и через Красное море</a:t>
          </a:r>
          <a:endParaRPr lang="ru-RU" sz="2800" b="1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EB25D86-7ED2-4FAC-865D-4E2263B510BE}" type="parTrans" cxnId="{15AC7491-C4F8-413F-8EAF-BE017C2BD251}">
      <dgm:prSet/>
      <dgm:spPr/>
      <dgm:t>
        <a:bodyPr/>
        <a:lstStyle/>
        <a:p>
          <a:endParaRPr lang="ru-RU"/>
        </a:p>
      </dgm:t>
    </dgm:pt>
    <dgm:pt modelId="{DAD72285-1F48-4AA2-9776-72D615C8658B}" type="sibTrans" cxnId="{15AC7491-C4F8-413F-8EAF-BE017C2BD251}">
      <dgm:prSet/>
      <dgm:spPr/>
      <dgm:t>
        <a:bodyPr/>
        <a:lstStyle/>
        <a:p>
          <a:endParaRPr lang="ru-RU"/>
        </a:p>
      </dgm:t>
    </dgm:pt>
    <dgm:pt modelId="{2333409D-E74C-40C4-8B7A-E602459FB0B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8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Рост городов, развитие ремесел, образование централизованных государств, расширение торговли </a:t>
          </a:r>
          <a:endParaRPr lang="ru-RU" sz="2800" b="1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495A5F2-47D9-4227-8429-778145E6E28C}" type="parTrans" cxnId="{676EC128-61C1-4C64-9E2F-0B7103FE926C}">
      <dgm:prSet/>
      <dgm:spPr/>
      <dgm:t>
        <a:bodyPr/>
        <a:lstStyle/>
        <a:p>
          <a:endParaRPr lang="ru-RU"/>
        </a:p>
      </dgm:t>
    </dgm:pt>
    <dgm:pt modelId="{A121A732-B9EB-46CC-B039-1139AD3DB9AB}" type="sibTrans" cxnId="{676EC128-61C1-4C64-9E2F-0B7103FE926C}">
      <dgm:prSet/>
      <dgm:spPr/>
      <dgm:t>
        <a:bodyPr/>
        <a:lstStyle/>
        <a:p>
          <a:endParaRPr lang="ru-RU"/>
        </a:p>
      </dgm:t>
    </dgm:pt>
    <dgm:pt modelId="{2FC84B87-A8B5-4112-81C0-5976B69A6D4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8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Увеличение потребностей европейцев в золоте и драгоценных металлах</a:t>
          </a:r>
          <a:endParaRPr lang="ru-RU" sz="2800" b="1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4E60CF1-5720-4D60-9528-DE61501D48CA}" type="parTrans" cxnId="{C7AED29B-E54F-4629-9EBC-AAA5DBE03057}">
      <dgm:prSet/>
      <dgm:spPr/>
      <dgm:t>
        <a:bodyPr/>
        <a:lstStyle/>
        <a:p>
          <a:endParaRPr lang="ru-RU"/>
        </a:p>
      </dgm:t>
    </dgm:pt>
    <dgm:pt modelId="{78AFAFB0-1097-491D-BCAE-6C0878D1A4DD}" type="sibTrans" cxnId="{C7AED29B-E54F-4629-9EBC-AAA5DBE03057}">
      <dgm:prSet/>
      <dgm:spPr/>
      <dgm:t>
        <a:bodyPr/>
        <a:lstStyle/>
        <a:p>
          <a:endParaRPr lang="ru-RU"/>
        </a:p>
      </dgm:t>
    </dgm:pt>
    <dgm:pt modelId="{7788277A-B963-40E8-A1EF-09A563DDDC6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8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Для людей эпохи Возрождения их прежний мир (деревня, город, округ, королевство) стал тесен. </a:t>
          </a:r>
          <a:endParaRPr lang="ru-RU" sz="2800" b="1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A0A9165-97F7-482F-BC55-CD4EE8341877}" type="parTrans" cxnId="{61DBE96D-FE3B-4A43-A6A7-6A7B7F44A7A9}">
      <dgm:prSet/>
      <dgm:spPr/>
      <dgm:t>
        <a:bodyPr/>
        <a:lstStyle/>
        <a:p>
          <a:endParaRPr lang="ru-RU"/>
        </a:p>
      </dgm:t>
    </dgm:pt>
    <dgm:pt modelId="{FCB28EA1-1E88-41DE-84E2-174DCBADD1EC}" type="sibTrans" cxnId="{61DBE96D-FE3B-4A43-A6A7-6A7B7F44A7A9}">
      <dgm:prSet/>
      <dgm:spPr/>
      <dgm:t>
        <a:bodyPr/>
        <a:lstStyle/>
        <a:p>
          <a:endParaRPr lang="ru-RU"/>
        </a:p>
      </dgm:t>
    </dgm:pt>
    <dgm:pt modelId="{FC03C841-E3A2-4846-A4F0-ECFECC2BDF67}" type="pres">
      <dgm:prSet presAssocID="{DDADB27B-2A1D-4B07-87E4-61025AEB95F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3F4510-D9F6-48CB-8C3A-70345F517D60}" type="pres">
      <dgm:prSet presAssocID="{DDADB27B-2A1D-4B07-87E4-61025AEB95F0}" presName="dummyMaxCanvas" presStyleCnt="0">
        <dgm:presLayoutVars/>
      </dgm:prSet>
      <dgm:spPr/>
    </dgm:pt>
    <dgm:pt modelId="{0BE5A918-EC0F-4C02-A1DC-782F6B2BC6D2}" type="pres">
      <dgm:prSet presAssocID="{DDADB27B-2A1D-4B07-87E4-61025AEB95F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7EDAB-3533-4DD5-980A-31AEFAAC18C0}" type="pres">
      <dgm:prSet presAssocID="{DDADB27B-2A1D-4B07-87E4-61025AEB95F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B00C9-2D25-41BD-92CD-D461D590A842}" type="pres">
      <dgm:prSet presAssocID="{DDADB27B-2A1D-4B07-87E4-61025AEB95F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55C2D-EEA5-43E7-98AA-EF518A047969}" type="pres">
      <dgm:prSet presAssocID="{DDADB27B-2A1D-4B07-87E4-61025AEB95F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2C507-5C31-4366-86B9-F2E7B217D2A7}" type="pres">
      <dgm:prSet presAssocID="{DDADB27B-2A1D-4B07-87E4-61025AEB95F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5D8B3-9B86-48EA-834A-54C9D4B47B43}" type="pres">
      <dgm:prSet presAssocID="{DDADB27B-2A1D-4B07-87E4-61025AEB95F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15288-D4C5-4414-BF87-F87CFB0CC17C}" type="pres">
      <dgm:prSet presAssocID="{DDADB27B-2A1D-4B07-87E4-61025AEB95F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A87AC-6227-4C17-950C-918743D3A20D}" type="pres">
      <dgm:prSet presAssocID="{DDADB27B-2A1D-4B07-87E4-61025AEB95F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B4744-6788-4778-8FC3-2B3A68BFF44A}" type="pres">
      <dgm:prSet presAssocID="{DDADB27B-2A1D-4B07-87E4-61025AEB95F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1E9C8-5BC7-4D12-BC64-6C297B6C76FE}" type="pres">
      <dgm:prSet presAssocID="{DDADB27B-2A1D-4B07-87E4-61025AEB95F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69A93-767A-4CEF-8DEB-989DEE84B27B}" type="pres">
      <dgm:prSet presAssocID="{DDADB27B-2A1D-4B07-87E4-61025AEB95F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9C6496-1190-4E5B-BCD4-220596BB2107}" type="presOf" srcId="{FBE10BB9-2034-4B0A-9ABE-35C1E08CC212}" destId="{0A5A87AC-6227-4C17-950C-918743D3A20D}" srcOrd="1" destOrd="0" presId="urn:microsoft.com/office/officeart/2005/8/layout/vProcess5"/>
    <dgm:cxn modelId="{CCBC7EF3-696F-4FE5-B63C-87D8B6E763FE}" type="presOf" srcId="{FBE10BB9-2034-4B0A-9ABE-35C1E08CC212}" destId="{0BE5A918-EC0F-4C02-A1DC-782F6B2BC6D2}" srcOrd="0" destOrd="0" presId="urn:microsoft.com/office/officeart/2005/8/layout/vProcess5"/>
    <dgm:cxn modelId="{52579B69-A25E-4697-AB0F-3675B5AD0F12}" type="presOf" srcId="{A121A732-B9EB-46CC-B039-1139AD3DB9AB}" destId="{8075D8B3-9B86-48EA-834A-54C9D4B47B43}" srcOrd="0" destOrd="0" presId="urn:microsoft.com/office/officeart/2005/8/layout/vProcess5"/>
    <dgm:cxn modelId="{8C12B58F-A966-4C91-9B55-7E735F79AA23}" type="presOf" srcId="{7788277A-B963-40E8-A1EF-09A563DDDC66}" destId="{CB369A93-767A-4CEF-8DEB-989DEE84B27B}" srcOrd="1" destOrd="0" presId="urn:microsoft.com/office/officeart/2005/8/layout/vProcess5"/>
    <dgm:cxn modelId="{132BB3B3-921E-45CC-8EF0-221789E163B0}" type="presOf" srcId="{2333409D-E74C-40C4-8B7A-E602459FB0B1}" destId="{9D6B4744-6788-4778-8FC3-2B3A68BFF44A}" srcOrd="1" destOrd="0" presId="urn:microsoft.com/office/officeart/2005/8/layout/vProcess5"/>
    <dgm:cxn modelId="{15AC7491-C4F8-413F-8EAF-BE017C2BD251}" srcId="{DDADB27B-2A1D-4B07-87E4-61025AEB95F0}" destId="{FBE10BB9-2034-4B0A-9ABE-35C1E08CC212}" srcOrd="0" destOrd="0" parTransId="{3EB25D86-7ED2-4FAC-865D-4E2263B510BE}" sibTransId="{DAD72285-1F48-4AA2-9776-72D615C8658B}"/>
    <dgm:cxn modelId="{373C6A23-D77C-4E0A-A9AB-E56E5BF16D90}" type="presOf" srcId="{DDADB27B-2A1D-4B07-87E4-61025AEB95F0}" destId="{FC03C841-E3A2-4846-A4F0-ECFECC2BDF67}" srcOrd="0" destOrd="0" presId="urn:microsoft.com/office/officeart/2005/8/layout/vProcess5"/>
    <dgm:cxn modelId="{238419AB-5FD8-4428-B781-9D2A0711F14A}" type="presOf" srcId="{DAD72285-1F48-4AA2-9776-72D615C8658B}" destId="{83F2C507-5C31-4366-86B9-F2E7B217D2A7}" srcOrd="0" destOrd="0" presId="urn:microsoft.com/office/officeart/2005/8/layout/vProcess5"/>
    <dgm:cxn modelId="{E0FD7D35-700C-48F3-ADBC-F9C98F442EFB}" type="presOf" srcId="{78AFAFB0-1097-491D-BCAE-6C0878D1A4DD}" destId="{26515288-D4C5-4414-BF87-F87CFB0CC17C}" srcOrd="0" destOrd="0" presId="urn:microsoft.com/office/officeart/2005/8/layout/vProcess5"/>
    <dgm:cxn modelId="{E6C323C9-C8F3-41E3-87A4-88F99FB02461}" type="presOf" srcId="{2FC84B87-A8B5-4112-81C0-5976B69A6D45}" destId="{21D1E9C8-5BC7-4D12-BC64-6C297B6C76FE}" srcOrd="1" destOrd="0" presId="urn:microsoft.com/office/officeart/2005/8/layout/vProcess5"/>
    <dgm:cxn modelId="{61DBE96D-FE3B-4A43-A6A7-6A7B7F44A7A9}" srcId="{DDADB27B-2A1D-4B07-87E4-61025AEB95F0}" destId="{7788277A-B963-40E8-A1EF-09A563DDDC66}" srcOrd="3" destOrd="0" parTransId="{5A0A9165-97F7-482F-BC55-CD4EE8341877}" sibTransId="{FCB28EA1-1E88-41DE-84E2-174DCBADD1EC}"/>
    <dgm:cxn modelId="{5C943C5D-9531-4F33-A333-E67F6854D939}" type="presOf" srcId="{2333409D-E74C-40C4-8B7A-E602459FB0B1}" destId="{9B47EDAB-3533-4DD5-980A-31AEFAAC18C0}" srcOrd="0" destOrd="0" presId="urn:microsoft.com/office/officeart/2005/8/layout/vProcess5"/>
    <dgm:cxn modelId="{C7AED29B-E54F-4629-9EBC-AAA5DBE03057}" srcId="{DDADB27B-2A1D-4B07-87E4-61025AEB95F0}" destId="{2FC84B87-A8B5-4112-81C0-5976B69A6D45}" srcOrd="2" destOrd="0" parTransId="{D4E60CF1-5720-4D60-9528-DE61501D48CA}" sibTransId="{78AFAFB0-1097-491D-BCAE-6C0878D1A4DD}"/>
    <dgm:cxn modelId="{676EC128-61C1-4C64-9E2F-0B7103FE926C}" srcId="{DDADB27B-2A1D-4B07-87E4-61025AEB95F0}" destId="{2333409D-E74C-40C4-8B7A-E602459FB0B1}" srcOrd="1" destOrd="0" parTransId="{A495A5F2-47D9-4227-8429-778145E6E28C}" sibTransId="{A121A732-B9EB-46CC-B039-1139AD3DB9AB}"/>
    <dgm:cxn modelId="{D660078F-607E-4018-AF5B-7EA411310F56}" type="presOf" srcId="{2FC84B87-A8B5-4112-81C0-5976B69A6D45}" destId="{954B00C9-2D25-41BD-92CD-D461D590A842}" srcOrd="0" destOrd="0" presId="urn:microsoft.com/office/officeart/2005/8/layout/vProcess5"/>
    <dgm:cxn modelId="{FCBFD245-A24A-4098-8651-DA7BED2A8FD7}" type="presOf" srcId="{7788277A-B963-40E8-A1EF-09A563DDDC66}" destId="{5FF55C2D-EEA5-43E7-98AA-EF518A047969}" srcOrd="0" destOrd="0" presId="urn:microsoft.com/office/officeart/2005/8/layout/vProcess5"/>
    <dgm:cxn modelId="{86594EF3-2BE1-4771-B82B-2F44178DDA3A}" type="presParOf" srcId="{FC03C841-E3A2-4846-A4F0-ECFECC2BDF67}" destId="{CB3F4510-D9F6-48CB-8C3A-70345F517D60}" srcOrd="0" destOrd="0" presId="urn:microsoft.com/office/officeart/2005/8/layout/vProcess5"/>
    <dgm:cxn modelId="{2B2057E0-EE49-4484-9AEF-FCC22C6E9C28}" type="presParOf" srcId="{FC03C841-E3A2-4846-A4F0-ECFECC2BDF67}" destId="{0BE5A918-EC0F-4C02-A1DC-782F6B2BC6D2}" srcOrd="1" destOrd="0" presId="urn:microsoft.com/office/officeart/2005/8/layout/vProcess5"/>
    <dgm:cxn modelId="{A7DE8B40-90A3-4169-81A7-422DF9CBF6F3}" type="presParOf" srcId="{FC03C841-E3A2-4846-A4F0-ECFECC2BDF67}" destId="{9B47EDAB-3533-4DD5-980A-31AEFAAC18C0}" srcOrd="2" destOrd="0" presId="urn:microsoft.com/office/officeart/2005/8/layout/vProcess5"/>
    <dgm:cxn modelId="{0CD5544E-88DD-494B-80A1-263EF6C05745}" type="presParOf" srcId="{FC03C841-E3A2-4846-A4F0-ECFECC2BDF67}" destId="{954B00C9-2D25-41BD-92CD-D461D590A842}" srcOrd="3" destOrd="0" presId="urn:microsoft.com/office/officeart/2005/8/layout/vProcess5"/>
    <dgm:cxn modelId="{4EDC61D3-B865-4C05-9FA0-93BDC0E6801C}" type="presParOf" srcId="{FC03C841-E3A2-4846-A4F0-ECFECC2BDF67}" destId="{5FF55C2D-EEA5-43E7-98AA-EF518A047969}" srcOrd="4" destOrd="0" presId="urn:microsoft.com/office/officeart/2005/8/layout/vProcess5"/>
    <dgm:cxn modelId="{BD8BA1CF-5CEF-4034-BF94-E1157A273E39}" type="presParOf" srcId="{FC03C841-E3A2-4846-A4F0-ECFECC2BDF67}" destId="{83F2C507-5C31-4366-86B9-F2E7B217D2A7}" srcOrd="5" destOrd="0" presId="urn:microsoft.com/office/officeart/2005/8/layout/vProcess5"/>
    <dgm:cxn modelId="{9B9B310E-239B-4F27-BC61-7F5FA8D9E141}" type="presParOf" srcId="{FC03C841-E3A2-4846-A4F0-ECFECC2BDF67}" destId="{8075D8B3-9B86-48EA-834A-54C9D4B47B43}" srcOrd="6" destOrd="0" presId="urn:microsoft.com/office/officeart/2005/8/layout/vProcess5"/>
    <dgm:cxn modelId="{EFAFDDB0-D5F0-4E93-85FD-87C7C8695C03}" type="presParOf" srcId="{FC03C841-E3A2-4846-A4F0-ECFECC2BDF67}" destId="{26515288-D4C5-4414-BF87-F87CFB0CC17C}" srcOrd="7" destOrd="0" presId="urn:microsoft.com/office/officeart/2005/8/layout/vProcess5"/>
    <dgm:cxn modelId="{319F624D-C061-4553-B739-5DA60ADE4759}" type="presParOf" srcId="{FC03C841-E3A2-4846-A4F0-ECFECC2BDF67}" destId="{0A5A87AC-6227-4C17-950C-918743D3A20D}" srcOrd="8" destOrd="0" presId="urn:microsoft.com/office/officeart/2005/8/layout/vProcess5"/>
    <dgm:cxn modelId="{B8F12998-1807-4574-821A-BA1353AA5DDF}" type="presParOf" srcId="{FC03C841-E3A2-4846-A4F0-ECFECC2BDF67}" destId="{9D6B4744-6788-4778-8FC3-2B3A68BFF44A}" srcOrd="9" destOrd="0" presId="urn:microsoft.com/office/officeart/2005/8/layout/vProcess5"/>
    <dgm:cxn modelId="{B0EFE5F7-C6D3-4859-A77C-273BF423810D}" type="presParOf" srcId="{FC03C841-E3A2-4846-A4F0-ECFECC2BDF67}" destId="{21D1E9C8-5BC7-4D12-BC64-6C297B6C76FE}" srcOrd="10" destOrd="0" presId="urn:microsoft.com/office/officeart/2005/8/layout/vProcess5"/>
    <dgm:cxn modelId="{FE72F245-4BC5-4866-B1C3-2A09C8E95AE8}" type="presParOf" srcId="{FC03C841-E3A2-4846-A4F0-ECFECC2BDF67}" destId="{CB369A93-767A-4CEF-8DEB-989DEE84B27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2E3A26-040D-44D6-8812-F6676128C3E6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BF62703-B78F-49F1-B0C8-09D06F4A9569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Открытие Австралии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545F054-C766-4E60-BFE7-4BC923853F9F}" type="parTrans" cxnId="{C2E8858C-92B5-4346-BCFD-BF56C6DD314F}">
      <dgm:prSet/>
      <dgm:spPr/>
      <dgm:t>
        <a:bodyPr/>
        <a:lstStyle/>
        <a:p>
          <a:endParaRPr lang="ru-RU"/>
        </a:p>
      </dgm:t>
    </dgm:pt>
    <dgm:pt modelId="{B5D0813F-53D6-4819-9CDD-BFA39428CF95}" type="sibTrans" cxnId="{C2E8858C-92B5-4346-BCFD-BF56C6DD314F}">
      <dgm:prSet/>
      <dgm:spPr/>
      <dgm:t>
        <a:bodyPr/>
        <a:lstStyle/>
        <a:p>
          <a:endParaRPr lang="ru-RU"/>
        </a:p>
      </dgm:t>
    </dgm:pt>
    <dgm:pt modelId="{B97D4497-7063-47E1-A9CC-D8A14B94288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4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</a:p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Когда в</a:t>
          </a:r>
          <a:r>
            <a: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 </a:t>
          </a:r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XVI</a:t>
          </a:r>
          <a:r>
            <a: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 </a:t>
          </a:r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в. удалось открыть</a:t>
          </a:r>
          <a:r>
            <a: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 </a:t>
          </a:r>
          <a:r>
            <a: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Новую Гвинею,</a:t>
          </a:r>
          <a:r>
            <a: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 </a:t>
          </a:r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географы сочли этот огромный остров выступом неведомой Южной земли. На современной карте хорошо видно, что от</a:t>
          </a:r>
          <a:r>
            <a: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 </a:t>
          </a:r>
          <a:r>
            <a: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Новой Гвинеи</a:t>
          </a:r>
          <a:r>
            <a: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 </a:t>
          </a:r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рукой подать до</a:t>
          </a:r>
          <a:r>
            <a: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 </a:t>
          </a:r>
        </a:p>
        <a:p>
          <a:r>
            <a: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Австралии.</a:t>
          </a:r>
          <a:endParaRPr lang="ru-RU" sz="2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8C1BE89-D067-4EA1-876F-D68AFEAB68B9}" type="parTrans" cxnId="{0AAA5CA7-6508-4111-8815-38F8875A1A3C}">
      <dgm:prSet/>
      <dgm:spPr/>
      <dgm:t>
        <a:bodyPr/>
        <a:lstStyle/>
        <a:p>
          <a:endParaRPr lang="ru-RU"/>
        </a:p>
      </dgm:t>
    </dgm:pt>
    <dgm:pt modelId="{43F4BAC4-F7C5-4DD1-B1B9-82CA97BEB0B4}" type="sibTrans" cxnId="{0AAA5CA7-6508-4111-8815-38F8875A1A3C}">
      <dgm:prSet/>
      <dgm:spPr/>
      <dgm:t>
        <a:bodyPr/>
        <a:lstStyle/>
        <a:p>
          <a:endParaRPr lang="ru-RU"/>
        </a:p>
      </dgm:t>
    </dgm:pt>
    <dgm:pt modelId="{C83D233E-8927-4740-B828-5E2B338DCDA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При</a:t>
          </a:r>
          <a:r>
            <a: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 </a:t>
          </a:r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этом </a:t>
          </a:r>
          <a:r>
            <a:rPr lang="ru-RU" sz="24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Янсзон</a:t>
          </a:r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думал, что побывал всего лишь в</a:t>
          </a:r>
          <a:r>
            <a: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 </a:t>
          </a:r>
          <a:r>
            <a: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Новой Гвинее</a:t>
          </a:r>
          <a:endParaRPr lang="ru-RU" sz="2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863B445-298C-4071-8633-675E9ED600FD}" type="parTrans" cxnId="{AE29CCAA-7B3A-4553-9575-9A0C9AE6D7BC}">
      <dgm:prSet/>
      <dgm:spPr/>
      <dgm:t>
        <a:bodyPr/>
        <a:lstStyle/>
        <a:p>
          <a:endParaRPr lang="ru-RU"/>
        </a:p>
      </dgm:t>
    </dgm:pt>
    <dgm:pt modelId="{890EA1BC-DD66-45DC-B030-8EA5EB9867CC}" type="sibTrans" cxnId="{AE29CCAA-7B3A-4553-9575-9A0C9AE6D7BC}">
      <dgm:prSet/>
      <dgm:spPr/>
      <dgm:t>
        <a:bodyPr/>
        <a:lstStyle/>
        <a:p>
          <a:endParaRPr lang="ru-RU"/>
        </a:p>
      </dgm:t>
    </dgm:pt>
    <dgm:pt modelId="{85A440B5-270A-45BA-A8F1-44217146280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Первым до этого материка добрался голландский мореплаватель</a:t>
          </a:r>
          <a:r>
            <a: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 </a:t>
          </a:r>
          <a:r>
            <a:rPr lang="ru-RU" sz="2400" b="1" i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Виллем</a:t>
          </a:r>
          <a:r>
            <a: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400" b="1" i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Янсзон</a:t>
          </a:r>
          <a:r>
            <a: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 </a:t>
          </a:r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(1570—1630) в 1606 г. Он не только высаживался на материк, но и обследовал его побережье на протяжении 350 км</a:t>
          </a:r>
          <a:endParaRPr lang="ru-RU" sz="2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02DEFAB-4144-47B8-ACEA-07E877F29C06}" type="parTrans" cxnId="{3EFB80FD-F07F-4E1C-B4F0-9E4EE8C884AB}">
      <dgm:prSet/>
      <dgm:spPr/>
      <dgm:t>
        <a:bodyPr/>
        <a:lstStyle/>
        <a:p>
          <a:endParaRPr lang="ru-RU"/>
        </a:p>
      </dgm:t>
    </dgm:pt>
    <dgm:pt modelId="{8686D55C-B43D-4F30-86D9-A58E3F099D86}" type="sibTrans" cxnId="{3EFB80FD-F07F-4E1C-B4F0-9E4EE8C884AB}">
      <dgm:prSet/>
      <dgm:spPr/>
      <dgm:t>
        <a:bodyPr/>
        <a:lstStyle/>
        <a:p>
          <a:endParaRPr lang="ru-RU"/>
        </a:p>
      </dgm:t>
    </dgm:pt>
    <dgm:pt modelId="{9D90284F-3591-4EAA-AD80-DCA058D0B65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Подобно Колумбу, он до конца жизни не узнал о том, что стал первооткрывателем нового континента.</a:t>
          </a:r>
          <a:endParaRPr lang="ru-RU" sz="2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828B83D-58EF-4FEF-B0B6-8D930321D9D8}" type="parTrans" cxnId="{08492AD8-FB1A-44EF-AAF5-FE558BEC3F9D}">
      <dgm:prSet/>
      <dgm:spPr/>
      <dgm:t>
        <a:bodyPr/>
        <a:lstStyle/>
        <a:p>
          <a:endParaRPr lang="ru-RU"/>
        </a:p>
      </dgm:t>
    </dgm:pt>
    <dgm:pt modelId="{AB7759BA-413B-4C3F-8CCC-0A19D58B4BF1}" type="sibTrans" cxnId="{08492AD8-FB1A-44EF-AAF5-FE558BEC3F9D}">
      <dgm:prSet/>
      <dgm:spPr/>
      <dgm:t>
        <a:bodyPr/>
        <a:lstStyle/>
        <a:p>
          <a:endParaRPr lang="ru-RU"/>
        </a:p>
      </dgm:t>
    </dgm:pt>
    <dgm:pt modelId="{765BA861-C172-4698-AC04-E59E0E70A456}">
      <dgm:prSet/>
      <dgm:spPr/>
    </dgm:pt>
    <dgm:pt modelId="{61D0CF73-CC36-4F26-A2BF-EF55342304C0}" type="parTrans" cxnId="{E18CFA07-F26C-4A9D-957C-9C72E479F308}">
      <dgm:prSet/>
      <dgm:spPr/>
      <dgm:t>
        <a:bodyPr/>
        <a:lstStyle/>
        <a:p>
          <a:endParaRPr lang="ru-RU"/>
        </a:p>
      </dgm:t>
    </dgm:pt>
    <dgm:pt modelId="{6D56F927-5320-4D0C-BB89-8C32705A121A}" type="sibTrans" cxnId="{E18CFA07-F26C-4A9D-957C-9C72E479F308}">
      <dgm:prSet/>
      <dgm:spPr/>
      <dgm:t>
        <a:bodyPr/>
        <a:lstStyle/>
        <a:p>
          <a:endParaRPr lang="ru-RU"/>
        </a:p>
      </dgm:t>
    </dgm:pt>
    <dgm:pt modelId="{67C58B1C-23C2-4752-A025-BB7A85A57F46}" type="pres">
      <dgm:prSet presAssocID="{1A2E3A26-040D-44D6-8812-F6676128C3E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16F10E9-5899-4BA2-9A11-1961523F8288}" type="pres">
      <dgm:prSet presAssocID="{1A2E3A26-040D-44D6-8812-F6676128C3E6}" presName="matrix" presStyleCnt="0"/>
      <dgm:spPr/>
    </dgm:pt>
    <dgm:pt modelId="{27E0BF8E-A80D-4246-B988-1BE69E7C06AA}" type="pres">
      <dgm:prSet presAssocID="{1A2E3A26-040D-44D6-8812-F6676128C3E6}" presName="tile1" presStyleLbl="node1" presStyleIdx="0" presStyleCnt="4" custScaleX="102469"/>
      <dgm:spPr/>
      <dgm:t>
        <a:bodyPr/>
        <a:lstStyle/>
        <a:p>
          <a:endParaRPr lang="ru-RU"/>
        </a:p>
      </dgm:t>
    </dgm:pt>
    <dgm:pt modelId="{89B5159F-3F8C-4F09-B7D2-59B57893FC08}" type="pres">
      <dgm:prSet presAssocID="{1A2E3A26-040D-44D6-8812-F6676128C3E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BBDA0-E866-4A98-82BC-D0C7C1CBA289}" type="pres">
      <dgm:prSet presAssocID="{1A2E3A26-040D-44D6-8812-F6676128C3E6}" presName="tile2" presStyleLbl="node1" presStyleIdx="1" presStyleCnt="4"/>
      <dgm:spPr/>
      <dgm:t>
        <a:bodyPr/>
        <a:lstStyle/>
        <a:p>
          <a:endParaRPr lang="ru-RU"/>
        </a:p>
      </dgm:t>
    </dgm:pt>
    <dgm:pt modelId="{6FEA5516-816A-4CFD-9591-CFD4CEFCC6E4}" type="pres">
      <dgm:prSet presAssocID="{1A2E3A26-040D-44D6-8812-F6676128C3E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30D00-0E32-44DF-B130-B5C38FD97800}" type="pres">
      <dgm:prSet presAssocID="{1A2E3A26-040D-44D6-8812-F6676128C3E6}" presName="tile3" presStyleLbl="node1" presStyleIdx="2" presStyleCnt="4"/>
      <dgm:spPr/>
      <dgm:t>
        <a:bodyPr/>
        <a:lstStyle/>
        <a:p>
          <a:endParaRPr lang="ru-RU"/>
        </a:p>
      </dgm:t>
    </dgm:pt>
    <dgm:pt modelId="{6210E51E-78E4-4003-8788-3B75DB28CEEE}" type="pres">
      <dgm:prSet presAssocID="{1A2E3A26-040D-44D6-8812-F6676128C3E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31BD3-CC96-4FB6-A0EF-6E320E44540E}" type="pres">
      <dgm:prSet presAssocID="{1A2E3A26-040D-44D6-8812-F6676128C3E6}" presName="tile4" presStyleLbl="node1" presStyleIdx="3" presStyleCnt="4"/>
      <dgm:spPr/>
      <dgm:t>
        <a:bodyPr/>
        <a:lstStyle/>
        <a:p>
          <a:endParaRPr lang="ru-RU"/>
        </a:p>
      </dgm:t>
    </dgm:pt>
    <dgm:pt modelId="{80A88018-0A99-440A-A7CE-53E41729C6D6}" type="pres">
      <dgm:prSet presAssocID="{1A2E3A26-040D-44D6-8812-F6676128C3E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C2B9E-E17C-4293-A7E7-AE1198D5A2BC}" type="pres">
      <dgm:prSet presAssocID="{1A2E3A26-040D-44D6-8812-F6676128C3E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31DD1AD-17F2-437A-B8CF-F48331B033A4}" type="presOf" srcId="{B97D4497-7063-47E1-A9CC-D8A14B94288D}" destId="{27E0BF8E-A80D-4246-B988-1BE69E7C06AA}" srcOrd="0" destOrd="0" presId="urn:microsoft.com/office/officeart/2005/8/layout/matrix1"/>
    <dgm:cxn modelId="{AE29CCAA-7B3A-4553-9575-9A0C9AE6D7BC}" srcId="{CBF62703-B78F-49F1-B0C8-09D06F4A9569}" destId="{C83D233E-8927-4740-B828-5E2B338DCDAC}" srcOrd="1" destOrd="0" parTransId="{C863B445-298C-4071-8633-675E9ED600FD}" sibTransId="{890EA1BC-DD66-45DC-B030-8EA5EB9867CC}"/>
    <dgm:cxn modelId="{A539E286-B808-440D-AD47-A87FBBA0152D}" type="presOf" srcId="{9D90284F-3591-4EAA-AD80-DCA058D0B65D}" destId="{BB531BD3-CC96-4FB6-A0EF-6E320E44540E}" srcOrd="0" destOrd="0" presId="urn:microsoft.com/office/officeart/2005/8/layout/matrix1"/>
    <dgm:cxn modelId="{A9BD52BE-8DF8-4A86-A627-157C4CD43BEF}" type="presOf" srcId="{85A440B5-270A-45BA-A8F1-442171462806}" destId="{F7E30D00-0E32-44DF-B130-B5C38FD97800}" srcOrd="0" destOrd="0" presId="urn:microsoft.com/office/officeart/2005/8/layout/matrix1"/>
    <dgm:cxn modelId="{37F9CAE7-58A6-47BE-839F-A501164E0722}" type="presOf" srcId="{B97D4497-7063-47E1-A9CC-D8A14B94288D}" destId="{89B5159F-3F8C-4F09-B7D2-59B57893FC08}" srcOrd="1" destOrd="0" presId="urn:microsoft.com/office/officeart/2005/8/layout/matrix1"/>
    <dgm:cxn modelId="{25EF2A01-C924-4E3E-A52E-DE6A7A4D1E51}" type="presOf" srcId="{C83D233E-8927-4740-B828-5E2B338DCDAC}" destId="{593BBDA0-E866-4A98-82BC-D0C7C1CBA289}" srcOrd="0" destOrd="0" presId="urn:microsoft.com/office/officeart/2005/8/layout/matrix1"/>
    <dgm:cxn modelId="{052567B1-74E0-424C-9403-2F58EECD44F8}" type="presOf" srcId="{9D90284F-3591-4EAA-AD80-DCA058D0B65D}" destId="{80A88018-0A99-440A-A7CE-53E41729C6D6}" srcOrd="1" destOrd="0" presId="urn:microsoft.com/office/officeart/2005/8/layout/matrix1"/>
    <dgm:cxn modelId="{0AAA5CA7-6508-4111-8815-38F8875A1A3C}" srcId="{CBF62703-B78F-49F1-B0C8-09D06F4A9569}" destId="{B97D4497-7063-47E1-A9CC-D8A14B94288D}" srcOrd="0" destOrd="0" parTransId="{78C1BE89-D067-4EA1-876F-D68AFEAB68B9}" sibTransId="{43F4BAC4-F7C5-4DD1-B1B9-82CA97BEB0B4}"/>
    <dgm:cxn modelId="{61AE71F9-B96C-4EE5-9561-188C1D939E7F}" type="presOf" srcId="{85A440B5-270A-45BA-A8F1-442171462806}" destId="{6210E51E-78E4-4003-8788-3B75DB28CEEE}" srcOrd="1" destOrd="0" presId="urn:microsoft.com/office/officeart/2005/8/layout/matrix1"/>
    <dgm:cxn modelId="{3EFB80FD-F07F-4E1C-B4F0-9E4EE8C884AB}" srcId="{CBF62703-B78F-49F1-B0C8-09D06F4A9569}" destId="{85A440B5-270A-45BA-A8F1-442171462806}" srcOrd="2" destOrd="0" parTransId="{402DEFAB-4144-47B8-ACEA-07E877F29C06}" sibTransId="{8686D55C-B43D-4F30-86D9-A58E3F099D86}"/>
    <dgm:cxn modelId="{7FF149CB-BF5C-4B8D-9AEE-024BD16B6EFE}" type="presOf" srcId="{C83D233E-8927-4740-B828-5E2B338DCDAC}" destId="{6FEA5516-816A-4CFD-9591-CFD4CEFCC6E4}" srcOrd="1" destOrd="0" presId="urn:microsoft.com/office/officeart/2005/8/layout/matrix1"/>
    <dgm:cxn modelId="{423D0511-D1D8-44BF-A8C7-34C85D0A0F41}" type="presOf" srcId="{CBF62703-B78F-49F1-B0C8-09D06F4A9569}" destId="{045C2B9E-E17C-4293-A7E7-AE1198D5A2BC}" srcOrd="0" destOrd="0" presId="urn:microsoft.com/office/officeart/2005/8/layout/matrix1"/>
    <dgm:cxn modelId="{809C519F-C6A7-4098-8934-03D999A8F9B8}" type="presOf" srcId="{1A2E3A26-040D-44D6-8812-F6676128C3E6}" destId="{67C58B1C-23C2-4752-A025-BB7A85A57F46}" srcOrd="0" destOrd="0" presId="urn:microsoft.com/office/officeart/2005/8/layout/matrix1"/>
    <dgm:cxn modelId="{08492AD8-FB1A-44EF-AAF5-FE558BEC3F9D}" srcId="{CBF62703-B78F-49F1-B0C8-09D06F4A9569}" destId="{9D90284F-3591-4EAA-AD80-DCA058D0B65D}" srcOrd="3" destOrd="0" parTransId="{5828B83D-58EF-4FEF-B0B6-8D930321D9D8}" sibTransId="{AB7759BA-413B-4C3F-8CCC-0A19D58B4BF1}"/>
    <dgm:cxn modelId="{E18CFA07-F26C-4A9D-957C-9C72E479F308}" srcId="{1A2E3A26-040D-44D6-8812-F6676128C3E6}" destId="{765BA861-C172-4698-AC04-E59E0E70A456}" srcOrd="1" destOrd="0" parTransId="{61D0CF73-CC36-4F26-A2BF-EF55342304C0}" sibTransId="{6D56F927-5320-4D0C-BB89-8C32705A121A}"/>
    <dgm:cxn modelId="{C2E8858C-92B5-4346-BCFD-BF56C6DD314F}" srcId="{1A2E3A26-040D-44D6-8812-F6676128C3E6}" destId="{CBF62703-B78F-49F1-B0C8-09D06F4A9569}" srcOrd="0" destOrd="0" parTransId="{E545F054-C766-4E60-BFE7-4BC923853F9F}" sibTransId="{B5D0813F-53D6-4819-9CDD-BFA39428CF95}"/>
    <dgm:cxn modelId="{7BFEA4E7-150E-47A6-9DC6-FD3087E0019F}" type="presParOf" srcId="{67C58B1C-23C2-4752-A025-BB7A85A57F46}" destId="{716F10E9-5899-4BA2-9A11-1961523F8288}" srcOrd="0" destOrd="0" presId="urn:microsoft.com/office/officeart/2005/8/layout/matrix1"/>
    <dgm:cxn modelId="{05D87479-054A-45F6-BBAF-204F30000F41}" type="presParOf" srcId="{716F10E9-5899-4BA2-9A11-1961523F8288}" destId="{27E0BF8E-A80D-4246-B988-1BE69E7C06AA}" srcOrd="0" destOrd="0" presId="urn:microsoft.com/office/officeart/2005/8/layout/matrix1"/>
    <dgm:cxn modelId="{47BA0A25-6499-433D-BE8C-834564A8999D}" type="presParOf" srcId="{716F10E9-5899-4BA2-9A11-1961523F8288}" destId="{89B5159F-3F8C-4F09-B7D2-59B57893FC08}" srcOrd="1" destOrd="0" presId="urn:microsoft.com/office/officeart/2005/8/layout/matrix1"/>
    <dgm:cxn modelId="{E6E41B5A-FA48-4299-ABF3-8FB3EB94B4CF}" type="presParOf" srcId="{716F10E9-5899-4BA2-9A11-1961523F8288}" destId="{593BBDA0-E866-4A98-82BC-D0C7C1CBA289}" srcOrd="2" destOrd="0" presId="urn:microsoft.com/office/officeart/2005/8/layout/matrix1"/>
    <dgm:cxn modelId="{9431A7E0-3658-423F-B858-06F07B5248AB}" type="presParOf" srcId="{716F10E9-5899-4BA2-9A11-1961523F8288}" destId="{6FEA5516-816A-4CFD-9591-CFD4CEFCC6E4}" srcOrd="3" destOrd="0" presId="urn:microsoft.com/office/officeart/2005/8/layout/matrix1"/>
    <dgm:cxn modelId="{8866278B-4CBA-44C8-B831-CFFD8AF065A5}" type="presParOf" srcId="{716F10E9-5899-4BA2-9A11-1961523F8288}" destId="{F7E30D00-0E32-44DF-B130-B5C38FD97800}" srcOrd="4" destOrd="0" presId="urn:microsoft.com/office/officeart/2005/8/layout/matrix1"/>
    <dgm:cxn modelId="{4FC3BFED-9CB6-469C-B306-DCF86F15D904}" type="presParOf" srcId="{716F10E9-5899-4BA2-9A11-1961523F8288}" destId="{6210E51E-78E4-4003-8788-3B75DB28CEEE}" srcOrd="5" destOrd="0" presId="urn:microsoft.com/office/officeart/2005/8/layout/matrix1"/>
    <dgm:cxn modelId="{4131974F-997C-40B0-810F-47AABAAEE134}" type="presParOf" srcId="{716F10E9-5899-4BA2-9A11-1961523F8288}" destId="{BB531BD3-CC96-4FB6-A0EF-6E320E44540E}" srcOrd="6" destOrd="0" presId="urn:microsoft.com/office/officeart/2005/8/layout/matrix1"/>
    <dgm:cxn modelId="{70C778FD-345E-4F9C-A2C5-3BCDD4915E53}" type="presParOf" srcId="{716F10E9-5899-4BA2-9A11-1961523F8288}" destId="{80A88018-0A99-440A-A7CE-53E41729C6D6}" srcOrd="7" destOrd="0" presId="urn:microsoft.com/office/officeart/2005/8/layout/matrix1"/>
    <dgm:cxn modelId="{DD6864EA-4496-4413-BCA5-9476CD35DBB9}" type="presParOf" srcId="{67C58B1C-23C2-4752-A025-BB7A85A57F46}" destId="{045C2B9E-E17C-4293-A7E7-AE1198D5A2B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EA5DF2-BAB0-4681-BF39-87C22855AC2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5D4BDFC-961E-4984-B4A7-5587A400015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Новые достоверные знания о мире</a:t>
          </a:r>
          <a:endParaRPr lang="ru-RU" sz="24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02596CD-254C-4E5E-BA25-FAB7B2CE15BE}" type="parTrans" cxnId="{B9B2356B-0BA3-47EE-978C-7E4E6A6A25A3}">
      <dgm:prSet/>
      <dgm:spPr/>
      <dgm:t>
        <a:bodyPr/>
        <a:lstStyle/>
        <a:p>
          <a:endParaRPr lang="ru-RU"/>
        </a:p>
      </dgm:t>
    </dgm:pt>
    <dgm:pt modelId="{DC019EE3-A840-46F0-A75F-09F258A8D9A3}" type="sibTrans" cxnId="{B9B2356B-0BA3-47EE-978C-7E4E6A6A25A3}">
      <dgm:prSet/>
      <dgm:spPr/>
      <dgm:t>
        <a:bodyPr/>
        <a:lstStyle/>
        <a:p>
          <a:endParaRPr lang="ru-RU"/>
        </a:p>
      </dgm:t>
    </dgm:pt>
    <dgm:pt modelId="{8CD70578-EB3A-4B03-8572-079D8A1A85F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Развитие наук: географии, истории, астрономии</a:t>
          </a:r>
          <a:endParaRPr lang="ru-RU" sz="24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048E58C-E402-4C89-BF39-0015119E39DE}" type="parTrans" cxnId="{F0CB86EE-E1A1-40A2-AD43-DF2BB5911E5B}">
      <dgm:prSet/>
      <dgm:spPr/>
      <dgm:t>
        <a:bodyPr/>
        <a:lstStyle/>
        <a:p>
          <a:endParaRPr lang="ru-RU"/>
        </a:p>
      </dgm:t>
    </dgm:pt>
    <dgm:pt modelId="{2ACB57C5-A945-48B0-B3D0-D41D5AFF96AA}" type="sibTrans" cxnId="{F0CB86EE-E1A1-40A2-AD43-DF2BB5911E5B}">
      <dgm:prSet/>
      <dgm:spPr/>
      <dgm:t>
        <a:bodyPr/>
        <a:lstStyle/>
        <a:p>
          <a:endParaRPr lang="ru-RU"/>
        </a:p>
      </dgm:t>
    </dgm:pt>
    <dgm:pt modelId="{29BBDD98-650F-44BC-B27A-AD051EC71D5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Образование единого мирового рынка, рост торговых связей</a:t>
          </a:r>
          <a:endParaRPr lang="ru-RU" sz="24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C10ED0B-F7ED-466F-A3E9-02C9495B347E}" type="parTrans" cxnId="{C5F87673-0517-4642-A89D-0922C4C33CC9}">
      <dgm:prSet/>
      <dgm:spPr/>
      <dgm:t>
        <a:bodyPr/>
        <a:lstStyle/>
        <a:p>
          <a:endParaRPr lang="ru-RU"/>
        </a:p>
      </dgm:t>
    </dgm:pt>
    <dgm:pt modelId="{C0600C5F-7EC5-464C-A56A-34BBD5D19180}" type="sibTrans" cxnId="{C5F87673-0517-4642-A89D-0922C4C33CC9}">
      <dgm:prSet/>
      <dgm:spPr/>
      <dgm:t>
        <a:bodyPr/>
        <a:lstStyle/>
        <a:p>
          <a:endParaRPr lang="ru-RU"/>
        </a:p>
      </dgm:t>
    </dgm:pt>
    <dgm:pt modelId="{ED31221F-8833-4B45-9617-A47A435976A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Перемещение главных путей из внутренних морей в океаны, новые океанские порты</a:t>
          </a:r>
          <a:endParaRPr lang="ru-RU" sz="24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5BF76FB-9EC1-4C92-91CF-52CEE8CFCD48}" type="parTrans" cxnId="{CB2BE90E-AAC9-4A71-AE31-F77B65296AC7}">
      <dgm:prSet/>
      <dgm:spPr/>
      <dgm:t>
        <a:bodyPr/>
        <a:lstStyle/>
        <a:p>
          <a:endParaRPr lang="ru-RU"/>
        </a:p>
      </dgm:t>
    </dgm:pt>
    <dgm:pt modelId="{0C1811EF-4079-450F-9AB0-CA51AAF9A2E5}" type="sibTrans" cxnId="{CB2BE90E-AAC9-4A71-AE31-F77B65296AC7}">
      <dgm:prSet/>
      <dgm:spPr/>
      <dgm:t>
        <a:bodyPr/>
        <a:lstStyle/>
        <a:p>
          <a:endParaRPr lang="ru-RU"/>
        </a:p>
      </dgm:t>
    </dgm:pt>
    <dgm:pt modelId="{B349C48D-4F20-4CA3-A2B0-76835968C4D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Создание первых колониальных империй</a:t>
          </a:r>
          <a:endParaRPr lang="ru-RU" sz="24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8F70620-5356-44B7-BAE5-A499F455AD25}" type="parTrans" cxnId="{62C96268-8D76-4E6D-BDA1-EA5B26B6D397}">
      <dgm:prSet/>
      <dgm:spPr/>
      <dgm:t>
        <a:bodyPr/>
        <a:lstStyle/>
        <a:p>
          <a:endParaRPr lang="ru-RU"/>
        </a:p>
      </dgm:t>
    </dgm:pt>
    <dgm:pt modelId="{44A39A6B-6063-4F26-A6E5-960B274D7F59}" type="sibTrans" cxnId="{62C96268-8D76-4E6D-BDA1-EA5B26B6D397}">
      <dgm:prSet/>
      <dgm:spPr/>
      <dgm:t>
        <a:bodyPr/>
        <a:lstStyle/>
        <a:p>
          <a:endParaRPr lang="ru-RU"/>
        </a:p>
      </dgm:t>
    </dgm:pt>
    <dgm:pt modelId="{B801C9E4-C94B-4AEE-90A8-74D82E87F9B4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Падение цен на золото, удорожание других товаров</a:t>
          </a:r>
          <a:endParaRPr lang="ru-RU" sz="24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7AC6B1A-9157-4268-B72A-AFF9AECD9488}" type="parTrans" cxnId="{0C314E0B-2503-4C8B-94BD-98783BC7ADCD}">
      <dgm:prSet/>
      <dgm:spPr/>
      <dgm:t>
        <a:bodyPr/>
        <a:lstStyle/>
        <a:p>
          <a:endParaRPr lang="ru-RU"/>
        </a:p>
      </dgm:t>
    </dgm:pt>
    <dgm:pt modelId="{E1755E57-3DB8-4D63-BDA7-EC1BCA460255}" type="sibTrans" cxnId="{0C314E0B-2503-4C8B-94BD-98783BC7ADCD}">
      <dgm:prSet/>
      <dgm:spPr/>
      <dgm:t>
        <a:bodyPr/>
        <a:lstStyle/>
        <a:p>
          <a:endParaRPr lang="ru-RU"/>
        </a:p>
      </dgm:t>
    </dgm:pt>
    <dgm:pt modelId="{F7D4B66D-E916-40FD-8D7A-EEBA302ED41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Изменения в повседневной пище европейцев, новые сельскохозяйственные культуры, развитие рыболовства</a:t>
          </a:r>
          <a:endParaRPr lang="ru-RU" sz="24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1BA7699-CD2A-40FA-AAF5-3935FCC05E87}" type="parTrans" cxnId="{71C9353E-1AA3-4877-B385-DA4CB1A5564A}">
      <dgm:prSet/>
      <dgm:spPr/>
      <dgm:t>
        <a:bodyPr/>
        <a:lstStyle/>
        <a:p>
          <a:endParaRPr lang="ru-RU"/>
        </a:p>
      </dgm:t>
    </dgm:pt>
    <dgm:pt modelId="{5E2A2264-4E28-4171-B5E5-2D4CE8671EFE}" type="sibTrans" cxnId="{71C9353E-1AA3-4877-B385-DA4CB1A5564A}">
      <dgm:prSet/>
      <dgm:spPr/>
      <dgm:t>
        <a:bodyPr/>
        <a:lstStyle/>
        <a:p>
          <a:endParaRPr lang="ru-RU"/>
        </a:p>
      </dgm:t>
    </dgm:pt>
    <dgm:pt modelId="{02583EA1-73FF-4442-81F7-AD4369508E07}">
      <dgm:prSet/>
      <dgm:spPr/>
      <dgm:t>
        <a:bodyPr/>
        <a:lstStyle/>
        <a:p>
          <a:endParaRPr lang="ru-RU"/>
        </a:p>
      </dgm:t>
    </dgm:pt>
    <dgm:pt modelId="{C3A7D178-C70A-4FB5-9F75-2F91646BE6D8}" type="parTrans" cxnId="{CE3B828B-D661-4F74-B419-FFCEE66F0D3C}">
      <dgm:prSet/>
      <dgm:spPr/>
      <dgm:t>
        <a:bodyPr/>
        <a:lstStyle/>
        <a:p>
          <a:endParaRPr lang="ru-RU"/>
        </a:p>
      </dgm:t>
    </dgm:pt>
    <dgm:pt modelId="{201FF7C7-92F7-4A12-867B-9EBC0EF34013}" type="sibTrans" cxnId="{CE3B828B-D661-4F74-B419-FFCEE66F0D3C}">
      <dgm:prSet/>
      <dgm:spPr/>
      <dgm:t>
        <a:bodyPr/>
        <a:lstStyle/>
        <a:p>
          <a:endParaRPr lang="ru-RU"/>
        </a:p>
      </dgm:t>
    </dgm:pt>
    <dgm:pt modelId="{581F5D5D-934B-4237-A7F4-2E43682AE493}" type="pres">
      <dgm:prSet presAssocID="{5AEA5DF2-BAB0-4681-BF39-87C22855AC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19944F2-E7B5-43A4-9563-5937A274237F}" type="pres">
      <dgm:prSet presAssocID="{5AEA5DF2-BAB0-4681-BF39-87C22855AC29}" presName="Name1" presStyleCnt="0"/>
      <dgm:spPr/>
      <dgm:t>
        <a:bodyPr/>
        <a:lstStyle/>
        <a:p>
          <a:endParaRPr lang="ru-RU"/>
        </a:p>
      </dgm:t>
    </dgm:pt>
    <dgm:pt modelId="{D567C730-DD68-46E1-A22A-F176D2A2CC66}" type="pres">
      <dgm:prSet presAssocID="{5AEA5DF2-BAB0-4681-BF39-87C22855AC29}" presName="cycle" presStyleCnt="0"/>
      <dgm:spPr/>
      <dgm:t>
        <a:bodyPr/>
        <a:lstStyle/>
        <a:p>
          <a:endParaRPr lang="ru-RU"/>
        </a:p>
      </dgm:t>
    </dgm:pt>
    <dgm:pt modelId="{A947C46B-5867-4BC9-AC38-E6C9A369784B}" type="pres">
      <dgm:prSet presAssocID="{5AEA5DF2-BAB0-4681-BF39-87C22855AC29}" presName="srcNode" presStyleLbl="node1" presStyleIdx="0" presStyleCnt="7"/>
      <dgm:spPr/>
      <dgm:t>
        <a:bodyPr/>
        <a:lstStyle/>
        <a:p>
          <a:endParaRPr lang="ru-RU"/>
        </a:p>
      </dgm:t>
    </dgm:pt>
    <dgm:pt modelId="{4A1618EA-520F-43B1-93E8-4B42C32CC5B3}" type="pres">
      <dgm:prSet presAssocID="{5AEA5DF2-BAB0-4681-BF39-87C22855AC29}" presName="conn" presStyleLbl="parChTrans1D2" presStyleIdx="0" presStyleCnt="1"/>
      <dgm:spPr/>
      <dgm:t>
        <a:bodyPr/>
        <a:lstStyle/>
        <a:p>
          <a:endParaRPr lang="ru-RU"/>
        </a:p>
      </dgm:t>
    </dgm:pt>
    <dgm:pt modelId="{2A6841A8-B287-4420-83C0-236A8FC65C88}" type="pres">
      <dgm:prSet presAssocID="{5AEA5DF2-BAB0-4681-BF39-87C22855AC29}" presName="extraNode" presStyleLbl="node1" presStyleIdx="0" presStyleCnt="7"/>
      <dgm:spPr/>
      <dgm:t>
        <a:bodyPr/>
        <a:lstStyle/>
        <a:p>
          <a:endParaRPr lang="ru-RU"/>
        </a:p>
      </dgm:t>
    </dgm:pt>
    <dgm:pt modelId="{86E7A872-48A4-4919-8E3D-ABD06DE8A46D}" type="pres">
      <dgm:prSet presAssocID="{5AEA5DF2-BAB0-4681-BF39-87C22855AC29}" presName="dstNode" presStyleLbl="node1" presStyleIdx="0" presStyleCnt="7"/>
      <dgm:spPr/>
      <dgm:t>
        <a:bodyPr/>
        <a:lstStyle/>
        <a:p>
          <a:endParaRPr lang="ru-RU"/>
        </a:p>
      </dgm:t>
    </dgm:pt>
    <dgm:pt modelId="{AE2E0BAB-0D3F-468D-8886-FA1976F6F373}" type="pres">
      <dgm:prSet presAssocID="{F5D4BDFC-961E-4984-B4A7-5587A400015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05F86-8E3C-421C-82A6-6EFF04F1D676}" type="pres">
      <dgm:prSet presAssocID="{F5D4BDFC-961E-4984-B4A7-5587A4000157}" presName="accent_1" presStyleCnt="0"/>
      <dgm:spPr/>
      <dgm:t>
        <a:bodyPr/>
        <a:lstStyle/>
        <a:p>
          <a:endParaRPr lang="ru-RU"/>
        </a:p>
      </dgm:t>
    </dgm:pt>
    <dgm:pt modelId="{CBF2B214-68F4-409B-9590-C65D1C84A25E}" type="pres">
      <dgm:prSet presAssocID="{F5D4BDFC-961E-4984-B4A7-5587A4000157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3D78F7C0-A1F8-4316-BE97-69EEF5815DF9}" type="pres">
      <dgm:prSet presAssocID="{8CD70578-EB3A-4B03-8572-079D8A1A85F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84D13-CD15-4A60-8F11-7E655EB7A29D}" type="pres">
      <dgm:prSet presAssocID="{8CD70578-EB3A-4B03-8572-079D8A1A85F4}" presName="accent_2" presStyleCnt="0"/>
      <dgm:spPr/>
      <dgm:t>
        <a:bodyPr/>
        <a:lstStyle/>
        <a:p>
          <a:endParaRPr lang="ru-RU"/>
        </a:p>
      </dgm:t>
    </dgm:pt>
    <dgm:pt modelId="{D1E44DFB-321A-4890-A565-2E94A49A6D26}" type="pres">
      <dgm:prSet presAssocID="{8CD70578-EB3A-4B03-8572-079D8A1A85F4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9100D6D6-D597-400F-A2C0-3CCC471A666C}" type="pres">
      <dgm:prSet presAssocID="{29BBDD98-650F-44BC-B27A-AD051EC71D5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21A2B-2B47-4B66-84DA-D4479076EB05}" type="pres">
      <dgm:prSet presAssocID="{29BBDD98-650F-44BC-B27A-AD051EC71D5A}" presName="accent_3" presStyleCnt="0"/>
      <dgm:spPr/>
      <dgm:t>
        <a:bodyPr/>
        <a:lstStyle/>
        <a:p>
          <a:endParaRPr lang="ru-RU"/>
        </a:p>
      </dgm:t>
    </dgm:pt>
    <dgm:pt modelId="{86FE0FE5-BDD0-4E30-BD12-0C0E47FD9082}" type="pres">
      <dgm:prSet presAssocID="{29BBDD98-650F-44BC-B27A-AD051EC71D5A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D017D1E8-5415-4968-BBEC-D1AD686B6D5A}" type="pres">
      <dgm:prSet presAssocID="{ED31221F-8833-4B45-9617-A47A435976A0}" presName="text_4" presStyleLbl="node1" presStyleIdx="3" presStyleCnt="7" custLinFactNeighborX="823" custLinFactNeighborY="-7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B95AB-223F-4882-A8C0-D6335A03FC7B}" type="pres">
      <dgm:prSet presAssocID="{ED31221F-8833-4B45-9617-A47A435976A0}" presName="accent_4" presStyleCnt="0"/>
      <dgm:spPr/>
      <dgm:t>
        <a:bodyPr/>
        <a:lstStyle/>
        <a:p>
          <a:endParaRPr lang="ru-RU"/>
        </a:p>
      </dgm:t>
    </dgm:pt>
    <dgm:pt modelId="{D527AA0E-56B0-405B-BB43-9873A981CBAF}" type="pres">
      <dgm:prSet presAssocID="{ED31221F-8833-4B45-9617-A47A435976A0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17298035-2FBA-4E02-82D3-7995CA367B33}" type="pres">
      <dgm:prSet presAssocID="{B349C48D-4F20-4CA3-A2B0-76835968C4D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52091-F361-4289-A22A-F83E309849B4}" type="pres">
      <dgm:prSet presAssocID="{B349C48D-4F20-4CA3-A2B0-76835968C4D6}" presName="accent_5" presStyleCnt="0"/>
      <dgm:spPr/>
      <dgm:t>
        <a:bodyPr/>
        <a:lstStyle/>
        <a:p>
          <a:endParaRPr lang="ru-RU"/>
        </a:p>
      </dgm:t>
    </dgm:pt>
    <dgm:pt modelId="{2FE2698E-CF56-4033-9A48-350D0052B287}" type="pres">
      <dgm:prSet presAssocID="{B349C48D-4F20-4CA3-A2B0-76835968C4D6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C26390B8-39DD-4928-9E79-EF0467EABAA5}" type="pres">
      <dgm:prSet presAssocID="{B801C9E4-C94B-4AEE-90A8-74D82E87F9B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414A2-FA66-4FC4-AEFC-CAFBBD0F05ED}" type="pres">
      <dgm:prSet presAssocID="{B801C9E4-C94B-4AEE-90A8-74D82E87F9B4}" presName="accent_6" presStyleCnt="0"/>
      <dgm:spPr/>
      <dgm:t>
        <a:bodyPr/>
        <a:lstStyle/>
        <a:p>
          <a:endParaRPr lang="ru-RU"/>
        </a:p>
      </dgm:t>
    </dgm:pt>
    <dgm:pt modelId="{65F7DD86-677D-4641-BD71-92B2743B92F9}" type="pres">
      <dgm:prSet presAssocID="{B801C9E4-C94B-4AEE-90A8-74D82E87F9B4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45928A36-E78D-4B64-8824-6F7D0D03F1DE}" type="pres">
      <dgm:prSet presAssocID="{F7D4B66D-E916-40FD-8D7A-EEBA302ED41D}" presName="text_7" presStyleLbl="node1" presStyleIdx="6" presStyleCnt="7" custLinFactNeighborX="653" custLinFactNeighborY="3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57FAA-FC49-454F-B135-5A09EA3A7D7A}" type="pres">
      <dgm:prSet presAssocID="{F7D4B66D-E916-40FD-8D7A-EEBA302ED41D}" presName="accent_7" presStyleCnt="0"/>
      <dgm:spPr/>
      <dgm:t>
        <a:bodyPr/>
        <a:lstStyle/>
        <a:p>
          <a:endParaRPr lang="ru-RU"/>
        </a:p>
      </dgm:t>
    </dgm:pt>
    <dgm:pt modelId="{1CA330F7-F6BF-4438-B8EF-DA5450A69638}" type="pres">
      <dgm:prSet presAssocID="{F7D4B66D-E916-40FD-8D7A-EEBA302ED41D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B279031F-4736-46F4-A24E-C6637884D705}" type="presOf" srcId="{DC019EE3-A840-46F0-A75F-09F258A8D9A3}" destId="{4A1618EA-520F-43B1-93E8-4B42C32CC5B3}" srcOrd="0" destOrd="0" presId="urn:microsoft.com/office/officeart/2008/layout/VerticalCurvedList"/>
    <dgm:cxn modelId="{373E4D96-1DA2-43F4-B8BE-07B6D40C07D1}" type="presOf" srcId="{8CD70578-EB3A-4B03-8572-079D8A1A85F4}" destId="{3D78F7C0-A1F8-4316-BE97-69EEF5815DF9}" srcOrd="0" destOrd="0" presId="urn:microsoft.com/office/officeart/2008/layout/VerticalCurvedList"/>
    <dgm:cxn modelId="{D1836B54-BA2F-4423-8210-0BF0FFBE18B5}" type="presOf" srcId="{F7D4B66D-E916-40FD-8D7A-EEBA302ED41D}" destId="{45928A36-E78D-4B64-8824-6F7D0D03F1DE}" srcOrd="0" destOrd="0" presId="urn:microsoft.com/office/officeart/2008/layout/VerticalCurvedList"/>
    <dgm:cxn modelId="{F0CB86EE-E1A1-40A2-AD43-DF2BB5911E5B}" srcId="{5AEA5DF2-BAB0-4681-BF39-87C22855AC29}" destId="{8CD70578-EB3A-4B03-8572-079D8A1A85F4}" srcOrd="1" destOrd="0" parTransId="{7048E58C-E402-4C89-BF39-0015119E39DE}" sibTransId="{2ACB57C5-A945-48B0-B3D0-D41D5AFF96AA}"/>
    <dgm:cxn modelId="{CB2BE90E-AAC9-4A71-AE31-F77B65296AC7}" srcId="{5AEA5DF2-BAB0-4681-BF39-87C22855AC29}" destId="{ED31221F-8833-4B45-9617-A47A435976A0}" srcOrd="3" destOrd="0" parTransId="{65BF76FB-9EC1-4C92-91CF-52CEE8CFCD48}" sibTransId="{0C1811EF-4079-450F-9AB0-CA51AAF9A2E5}"/>
    <dgm:cxn modelId="{C5F87673-0517-4642-A89D-0922C4C33CC9}" srcId="{5AEA5DF2-BAB0-4681-BF39-87C22855AC29}" destId="{29BBDD98-650F-44BC-B27A-AD051EC71D5A}" srcOrd="2" destOrd="0" parTransId="{EC10ED0B-F7ED-466F-A3E9-02C9495B347E}" sibTransId="{C0600C5F-7EC5-464C-A56A-34BBD5D19180}"/>
    <dgm:cxn modelId="{0FEFB46F-D6E9-4F92-99B7-ED8516F02D6F}" type="presOf" srcId="{B349C48D-4F20-4CA3-A2B0-76835968C4D6}" destId="{17298035-2FBA-4E02-82D3-7995CA367B33}" srcOrd="0" destOrd="0" presId="urn:microsoft.com/office/officeart/2008/layout/VerticalCurvedList"/>
    <dgm:cxn modelId="{CE3B828B-D661-4F74-B419-FFCEE66F0D3C}" srcId="{5AEA5DF2-BAB0-4681-BF39-87C22855AC29}" destId="{02583EA1-73FF-4442-81F7-AD4369508E07}" srcOrd="7" destOrd="0" parTransId="{C3A7D178-C70A-4FB5-9F75-2F91646BE6D8}" sibTransId="{201FF7C7-92F7-4A12-867B-9EBC0EF34013}"/>
    <dgm:cxn modelId="{0C314E0B-2503-4C8B-94BD-98783BC7ADCD}" srcId="{5AEA5DF2-BAB0-4681-BF39-87C22855AC29}" destId="{B801C9E4-C94B-4AEE-90A8-74D82E87F9B4}" srcOrd="5" destOrd="0" parTransId="{47AC6B1A-9157-4268-B72A-AFF9AECD9488}" sibTransId="{E1755E57-3DB8-4D63-BDA7-EC1BCA460255}"/>
    <dgm:cxn modelId="{3684EFDC-4F86-4308-9DAE-8F8155D596EB}" type="presOf" srcId="{5AEA5DF2-BAB0-4681-BF39-87C22855AC29}" destId="{581F5D5D-934B-4237-A7F4-2E43682AE493}" srcOrd="0" destOrd="0" presId="urn:microsoft.com/office/officeart/2008/layout/VerticalCurvedList"/>
    <dgm:cxn modelId="{71C9353E-1AA3-4877-B385-DA4CB1A5564A}" srcId="{5AEA5DF2-BAB0-4681-BF39-87C22855AC29}" destId="{F7D4B66D-E916-40FD-8D7A-EEBA302ED41D}" srcOrd="6" destOrd="0" parTransId="{21BA7699-CD2A-40FA-AAF5-3935FCC05E87}" sibTransId="{5E2A2264-4E28-4171-B5E5-2D4CE8671EFE}"/>
    <dgm:cxn modelId="{B9B2356B-0BA3-47EE-978C-7E4E6A6A25A3}" srcId="{5AEA5DF2-BAB0-4681-BF39-87C22855AC29}" destId="{F5D4BDFC-961E-4984-B4A7-5587A4000157}" srcOrd="0" destOrd="0" parTransId="{402596CD-254C-4E5E-BA25-FAB7B2CE15BE}" sibTransId="{DC019EE3-A840-46F0-A75F-09F258A8D9A3}"/>
    <dgm:cxn modelId="{BE554C4D-5D4E-4F85-82B4-7A38E0A508D0}" type="presOf" srcId="{ED31221F-8833-4B45-9617-A47A435976A0}" destId="{D017D1E8-5415-4968-BBEC-D1AD686B6D5A}" srcOrd="0" destOrd="0" presId="urn:microsoft.com/office/officeart/2008/layout/VerticalCurvedList"/>
    <dgm:cxn modelId="{AC3976CB-A78D-460C-BE76-4B49FAA56BE8}" type="presOf" srcId="{29BBDD98-650F-44BC-B27A-AD051EC71D5A}" destId="{9100D6D6-D597-400F-A2C0-3CCC471A666C}" srcOrd="0" destOrd="0" presId="urn:microsoft.com/office/officeart/2008/layout/VerticalCurvedList"/>
    <dgm:cxn modelId="{7E3C3728-2CC1-437D-B041-FCF23FA33D9A}" type="presOf" srcId="{B801C9E4-C94B-4AEE-90A8-74D82E87F9B4}" destId="{C26390B8-39DD-4928-9E79-EF0467EABAA5}" srcOrd="0" destOrd="0" presId="urn:microsoft.com/office/officeart/2008/layout/VerticalCurvedList"/>
    <dgm:cxn modelId="{62C96268-8D76-4E6D-BDA1-EA5B26B6D397}" srcId="{5AEA5DF2-BAB0-4681-BF39-87C22855AC29}" destId="{B349C48D-4F20-4CA3-A2B0-76835968C4D6}" srcOrd="4" destOrd="0" parTransId="{78F70620-5356-44B7-BAE5-A499F455AD25}" sibTransId="{44A39A6B-6063-4F26-A6E5-960B274D7F59}"/>
    <dgm:cxn modelId="{30D8AD5A-AE2C-49ED-BE00-F4D275D905FA}" type="presOf" srcId="{F5D4BDFC-961E-4984-B4A7-5587A4000157}" destId="{AE2E0BAB-0D3F-468D-8886-FA1976F6F373}" srcOrd="0" destOrd="0" presId="urn:microsoft.com/office/officeart/2008/layout/VerticalCurvedList"/>
    <dgm:cxn modelId="{9EAD5CCC-8A08-4961-AC34-BE21C506272D}" type="presParOf" srcId="{581F5D5D-934B-4237-A7F4-2E43682AE493}" destId="{619944F2-E7B5-43A4-9563-5937A274237F}" srcOrd="0" destOrd="0" presId="urn:microsoft.com/office/officeart/2008/layout/VerticalCurvedList"/>
    <dgm:cxn modelId="{A99DC23D-7D7B-4D41-A83E-DE333D17E9AE}" type="presParOf" srcId="{619944F2-E7B5-43A4-9563-5937A274237F}" destId="{D567C730-DD68-46E1-A22A-F176D2A2CC66}" srcOrd="0" destOrd="0" presId="urn:microsoft.com/office/officeart/2008/layout/VerticalCurvedList"/>
    <dgm:cxn modelId="{C1EE79C2-66DA-4A59-A615-1A817FD067F6}" type="presParOf" srcId="{D567C730-DD68-46E1-A22A-F176D2A2CC66}" destId="{A947C46B-5867-4BC9-AC38-E6C9A369784B}" srcOrd="0" destOrd="0" presId="urn:microsoft.com/office/officeart/2008/layout/VerticalCurvedList"/>
    <dgm:cxn modelId="{DCF5BB89-1D84-4B23-B303-B9F0995447C1}" type="presParOf" srcId="{D567C730-DD68-46E1-A22A-F176D2A2CC66}" destId="{4A1618EA-520F-43B1-93E8-4B42C32CC5B3}" srcOrd="1" destOrd="0" presId="urn:microsoft.com/office/officeart/2008/layout/VerticalCurvedList"/>
    <dgm:cxn modelId="{00FF2D9E-2B9C-46C4-B36D-43DF7BF8160E}" type="presParOf" srcId="{D567C730-DD68-46E1-A22A-F176D2A2CC66}" destId="{2A6841A8-B287-4420-83C0-236A8FC65C88}" srcOrd="2" destOrd="0" presId="urn:microsoft.com/office/officeart/2008/layout/VerticalCurvedList"/>
    <dgm:cxn modelId="{9F67A735-A99E-4C2C-BC82-968002C65842}" type="presParOf" srcId="{D567C730-DD68-46E1-A22A-F176D2A2CC66}" destId="{86E7A872-48A4-4919-8E3D-ABD06DE8A46D}" srcOrd="3" destOrd="0" presId="urn:microsoft.com/office/officeart/2008/layout/VerticalCurvedList"/>
    <dgm:cxn modelId="{3602295E-B5CA-4D6B-BF76-6F766E4DE6D2}" type="presParOf" srcId="{619944F2-E7B5-43A4-9563-5937A274237F}" destId="{AE2E0BAB-0D3F-468D-8886-FA1976F6F373}" srcOrd="1" destOrd="0" presId="urn:microsoft.com/office/officeart/2008/layout/VerticalCurvedList"/>
    <dgm:cxn modelId="{CCB8B878-7DA3-46BE-9AC8-4DD72DC38A48}" type="presParOf" srcId="{619944F2-E7B5-43A4-9563-5937A274237F}" destId="{A1705F86-8E3C-421C-82A6-6EFF04F1D676}" srcOrd="2" destOrd="0" presId="urn:microsoft.com/office/officeart/2008/layout/VerticalCurvedList"/>
    <dgm:cxn modelId="{CAE5EB06-2FE8-4A12-B869-B7539467A91B}" type="presParOf" srcId="{A1705F86-8E3C-421C-82A6-6EFF04F1D676}" destId="{CBF2B214-68F4-409B-9590-C65D1C84A25E}" srcOrd="0" destOrd="0" presId="urn:microsoft.com/office/officeart/2008/layout/VerticalCurvedList"/>
    <dgm:cxn modelId="{9E6F79EA-9B95-4EA8-A309-F10BD8C7FFCA}" type="presParOf" srcId="{619944F2-E7B5-43A4-9563-5937A274237F}" destId="{3D78F7C0-A1F8-4316-BE97-69EEF5815DF9}" srcOrd="3" destOrd="0" presId="urn:microsoft.com/office/officeart/2008/layout/VerticalCurvedList"/>
    <dgm:cxn modelId="{89C83C94-6414-454D-9813-21F6AD0570BE}" type="presParOf" srcId="{619944F2-E7B5-43A4-9563-5937A274237F}" destId="{BFA84D13-CD15-4A60-8F11-7E655EB7A29D}" srcOrd="4" destOrd="0" presId="urn:microsoft.com/office/officeart/2008/layout/VerticalCurvedList"/>
    <dgm:cxn modelId="{5E32A36F-C6A7-4067-819F-0D52BC023D60}" type="presParOf" srcId="{BFA84D13-CD15-4A60-8F11-7E655EB7A29D}" destId="{D1E44DFB-321A-4890-A565-2E94A49A6D26}" srcOrd="0" destOrd="0" presId="urn:microsoft.com/office/officeart/2008/layout/VerticalCurvedList"/>
    <dgm:cxn modelId="{799BB5C3-EE33-477E-BC32-B10FFEC1C48F}" type="presParOf" srcId="{619944F2-E7B5-43A4-9563-5937A274237F}" destId="{9100D6D6-D597-400F-A2C0-3CCC471A666C}" srcOrd="5" destOrd="0" presId="urn:microsoft.com/office/officeart/2008/layout/VerticalCurvedList"/>
    <dgm:cxn modelId="{E1C21A43-A0A8-4D23-BE66-D3CA40474733}" type="presParOf" srcId="{619944F2-E7B5-43A4-9563-5937A274237F}" destId="{3E721A2B-2B47-4B66-84DA-D4479076EB05}" srcOrd="6" destOrd="0" presId="urn:microsoft.com/office/officeart/2008/layout/VerticalCurvedList"/>
    <dgm:cxn modelId="{894E93CA-9EF9-4905-8B5B-7AF0344E8C80}" type="presParOf" srcId="{3E721A2B-2B47-4B66-84DA-D4479076EB05}" destId="{86FE0FE5-BDD0-4E30-BD12-0C0E47FD9082}" srcOrd="0" destOrd="0" presId="urn:microsoft.com/office/officeart/2008/layout/VerticalCurvedList"/>
    <dgm:cxn modelId="{6413C9E6-C280-46C0-A159-91B31085BB2A}" type="presParOf" srcId="{619944F2-E7B5-43A4-9563-5937A274237F}" destId="{D017D1E8-5415-4968-BBEC-D1AD686B6D5A}" srcOrd="7" destOrd="0" presId="urn:microsoft.com/office/officeart/2008/layout/VerticalCurvedList"/>
    <dgm:cxn modelId="{A1098CA5-0240-486C-A77C-DCB4E6D334BF}" type="presParOf" srcId="{619944F2-E7B5-43A4-9563-5937A274237F}" destId="{238B95AB-223F-4882-A8C0-D6335A03FC7B}" srcOrd="8" destOrd="0" presId="urn:microsoft.com/office/officeart/2008/layout/VerticalCurvedList"/>
    <dgm:cxn modelId="{5035A010-2FDA-4C44-A7D2-6B59CE6DC542}" type="presParOf" srcId="{238B95AB-223F-4882-A8C0-D6335A03FC7B}" destId="{D527AA0E-56B0-405B-BB43-9873A981CBAF}" srcOrd="0" destOrd="0" presId="urn:microsoft.com/office/officeart/2008/layout/VerticalCurvedList"/>
    <dgm:cxn modelId="{E9A3955F-CAE2-45D5-BDCE-E7E02F21225C}" type="presParOf" srcId="{619944F2-E7B5-43A4-9563-5937A274237F}" destId="{17298035-2FBA-4E02-82D3-7995CA367B33}" srcOrd="9" destOrd="0" presId="urn:microsoft.com/office/officeart/2008/layout/VerticalCurvedList"/>
    <dgm:cxn modelId="{F6CAD7E9-E4DF-4A98-9B22-6CC6928BE9FD}" type="presParOf" srcId="{619944F2-E7B5-43A4-9563-5937A274237F}" destId="{A3952091-F361-4289-A22A-F83E309849B4}" srcOrd="10" destOrd="0" presId="urn:microsoft.com/office/officeart/2008/layout/VerticalCurvedList"/>
    <dgm:cxn modelId="{1780D6D0-9090-41B5-8A92-E40C2C1BC881}" type="presParOf" srcId="{A3952091-F361-4289-A22A-F83E309849B4}" destId="{2FE2698E-CF56-4033-9A48-350D0052B287}" srcOrd="0" destOrd="0" presId="urn:microsoft.com/office/officeart/2008/layout/VerticalCurvedList"/>
    <dgm:cxn modelId="{2E3950C2-6F5B-4B8B-84C8-CAD182DE1B0E}" type="presParOf" srcId="{619944F2-E7B5-43A4-9563-5937A274237F}" destId="{C26390B8-39DD-4928-9E79-EF0467EABAA5}" srcOrd="11" destOrd="0" presId="urn:microsoft.com/office/officeart/2008/layout/VerticalCurvedList"/>
    <dgm:cxn modelId="{4B03E573-BB91-4248-A37C-BF16BA059FAC}" type="presParOf" srcId="{619944F2-E7B5-43A4-9563-5937A274237F}" destId="{626414A2-FA66-4FC4-AEFC-CAFBBD0F05ED}" srcOrd="12" destOrd="0" presId="urn:microsoft.com/office/officeart/2008/layout/VerticalCurvedList"/>
    <dgm:cxn modelId="{96F401A8-A71A-48FE-B7A3-37052E1CD3A9}" type="presParOf" srcId="{626414A2-FA66-4FC4-AEFC-CAFBBD0F05ED}" destId="{65F7DD86-677D-4641-BD71-92B2743B92F9}" srcOrd="0" destOrd="0" presId="urn:microsoft.com/office/officeart/2008/layout/VerticalCurvedList"/>
    <dgm:cxn modelId="{7BBD9646-C549-4042-91C3-411BAF9C3B88}" type="presParOf" srcId="{619944F2-E7B5-43A4-9563-5937A274237F}" destId="{45928A36-E78D-4B64-8824-6F7D0D03F1DE}" srcOrd="13" destOrd="0" presId="urn:microsoft.com/office/officeart/2008/layout/VerticalCurvedList"/>
    <dgm:cxn modelId="{F39B57A6-AAAB-4D4D-977F-488995C44471}" type="presParOf" srcId="{619944F2-E7B5-43A4-9563-5937A274237F}" destId="{2D857FAA-FC49-454F-B135-5A09EA3A7D7A}" srcOrd="14" destOrd="0" presId="urn:microsoft.com/office/officeart/2008/layout/VerticalCurvedList"/>
    <dgm:cxn modelId="{90F7989F-FB3A-45E3-8C72-F76F475D9D13}" type="presParOf" srcId="{2D857FAA-FC49-454F-B135-5A09EA3A7D7A}" destId="{1CA330F7-F6BF-4438-B8EF-DA5450A696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E5A918-EC0F-4C02-A1DC-782F6B2BC6D2}">
      <dsp:nvSpPr>
        <dsp:cNvPr id="0" name=""/>
        <dsp:cNvSpPr/>
      </dsp:nvSpPr>
      <dsp:spPr>
        <a:xfrm>
          <a:off x="0" y="0"/>
          <a:ext cx="9370640" cy="12398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Поиски путей в Индию в обход Ближнего Востока и через Красное море</a:t>
          </a:r>
          <a:endParaRPr lang="ru-RU" sz="2800" b="1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0" y="0"/>
        <a:ext cx="8000637" cy="1239822"/>
      </dsp:txXfrm>
    </dsp:sp>
    <dsp:sp modelId="{9B47EDAB-3533-4DD5-980A-31AEFAAC18C0}">
      <dsp:nvSpPr>
        <dsp:cNvPr id="0" name=""/>
        <dsp:cNvSpPr/>
      </dsp:nvSpPr>
      <dsp:spPr>
        <a:xfrm>
          <a:off x="784791" y="1465244"/>
          <a:ext cx="9370640" cy="12398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Рост городов, развитие ремесел, образование централизованных государств, расширение торговли </a:t>
          </a:r>
          <a:endParaRPr lang="ru-RU" sz="2800" b="1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784791" y="1465244"/>
        <a:ext cx="7779965" cy="1239822"/>
      </dsp:txXfrm>
    </dsp:sp>
    <dsp:sp modelId="{954B00C9-2D25-41BD-92CD-D461D590A842}">
      <dsp:nvSpPr>
        <dsp:cNvPr id="0" name=""/>
        <dsp:cNvSpPr/>
      </dsp:nvSpPr>
      <dsp:spPr>
        <a:xfrm>
          <a:off x="1557869" y="2930488"/>
          <a:ext cx="9370640" cy="12398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Увеличение потребностей европейцев в золоте и драгоценных металлах</a:t>
          </a:r>
          <a:endParaRPr lang="ru-RU" sz="2800" b="1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557869" y="2930488"/>
        <a:ext cx="7791678" cy="1239822"/>
      </dsp:txXfrm>
    </dsp:sp>
    <dsp:sp modelId="{5FF55C2D-EEA5-43E7-98AA-EF518A047969}">
      <dsp:nvSpPr>
        <dsp:cNvPr id="0" name=""/>
        <dsp:cNvSpPr/>
      </dsp:nvSpPr>
      <dsp:spPr>
        <a:xfrm>
          <a:off x="2342660" y="4395732"/>
          <a:ext cx="9370640" cy="12398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Для людей эпохи Возрождения их прежний мир (деревня, город, округ, королевство) стал тесен. </a:t>
          </a:r>
          <a:endParaRPr lang="ru-RU" sz="2800" b="1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342660" y="4395732"/>
        <a:ext cx="7779965" cy="1239822"/>
      </dsp:txXfrm>
    </dsp:sp>
    <dsp:sp modelId="{83F2C507-5C31-4366-86B9-F2E7B217D2A7}">
      <dsp:nvSpPr>
        <dsp:cNvPr id="0" name=""/>
        <dsp:cNvSpPr/>
      </dsp:nvSpPr>
      <dsp:spPr>
        <a:xfrm>
          <a:off x="8564756" y="949591"/>
          <a:ext cx="805884" cy="8058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564756" y="949591"/>
        <a:ext cx="805884" cy="805884"/>
      </dsp:txXfrm>
    </dsp:sp>
    <dsp:sp modelId="{8075D8B3-9B86-48EA-834A-54C9D4B47B43}">
      <dsp:nvSpPr>
        <dsp:cNvPr id="0" name=""/>
        <dsp:cNvSpPr/>
      </dsp:nvSpPr>
      <dsp:spPr>
        <a:xfrm>
          <a:off x="9349547" y="2414835"/>
          <a:ext cx="805884" cy="8058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349547" y="2414835"/>
        <a:ext cx="805884" cy="805884"/>
      </dsp:txXfrm>
    </dsp:sp>
    <dsp:sp modelId="{26515288-D4C5-4414-BF87-F87CFB0CC17C}">
      <dsp:nvSpPr>
        <dsp:cNvPr id="0" name=""/>
        <dsp:cNvSpPr/>
      </dsp:nvSpPr>
      <dsp:spPr>
        <a:xfrm>
          <a:off x="10122625" y="3880079"/>
          <a:ext cx="805884" cy="8058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0122625" y="3880079"/>
        <a:ext cx="805884" cy="8058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E0BF8E-A80D-4246-B988-1BE69E7C06AA}">
      <dsp:nvSpPr>
        <dsp:cNvPr id="0" name=""/>
        <dsp:cNvSpPr/>
      </dsp:nvSpPr>
      <dsp:spPr>
        <a:xfrm rot="16200000">
          <a:off x="1512166" y="-1548168"/>
          <a:ext cx="2880320" cy="5976656"/>
        </a:xfrm>
        <a:prstGeom prst="round1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Когда в</a:t>
          </a:r>
          <a:r>
            <a:rPr lang="ru-RU" sz="24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 </a:t>
          </a: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XVI</a:t>
          </a:r>
          <a:r>
            <a:rPr lang="ru-RU" sz="24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 </a:t>
          </a: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в. удалось открыть</a:t>
          </a:r>
          <a:r>
            <a:rPr lang="ru-RU" sz="24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 </a:t>
          </a:r>
          <a:r>
            <a:rPr lang="ru-RU" sz="24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Новую Гвинею,</a:t>
          </a:r>
          <a:r>
            <a:rPr lang="ru-RU" sz="24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 </a:t>
          </a: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географы сочли этот огромный остров выступом неведомой Южной земли. На современной карте хорошо видно, что от</a:t>
          </a:r>
          <a:r>
            <a:rPr lang="ru-RU" sz="24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 </a:t>
          </a:r>
          <a:r>
            <a:rPr lang="ru-RU" sz="24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Новой Гвинеи</a:t>
          </a:r>
          <a:r>
            <a:rPr lang="ru-RU" sz="24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 </a:t>
          </a: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рукой подать до</a:t>
          </a:r>
          <a:r>
            <a:rPr lang="ru-RU" sz="24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 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Австралии.</a:t>
          </a:r>
          <a:endParaRPr lang="ru-RU" sz="2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6200000">
        <a:off x="1872206" y="-1908208"/>
        <a:ext cx="2160240" cy="5976656"/>
      </dsp:txXfrm>
    </dsp:sp>
    <dsp:sp modelId="{593BBDA0-E866-4A98-82BC-D0C7C1CBA289}">
      <dsp:nvSpPr>
        <dsp:cNvPr id="0" name=""/>
        <dsp:cNvSpPr/>
      </dsp:nvSpPr>
      <dsp:spPr>
        <a:xfrm>
          <a:off x="5868650" y="0"/>
          <a:ext cx="5832648" cy="2880320"/>
        </a:xfrm>
        <a:prstGeom prst="round1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При</a:t>
          </a:r>
          <a:r>
            <a:rPr lang="ru-RU" sz="24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 </a:t>
          </a: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этом </a:t>
          </a:r>
          <a:r>
            <a:rPr lang="ru-RU" sz="24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Янсзон</a:t>
          </a: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думал, что побывал всего лишь в</a:t>
          </a:r>
          <a:r>
            <a:rPr lang="ru-RU" sz="24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 </a:t>
          </a:r>
          <a:r>
            <a:rPr lang="ru-RU" sz="24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Новой Гвинее</a:t>
          </a:r>
          <a:endParaRPr lang="ru-RU" sz="2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868650" y="0"/>
        <a:ext cx="5832648" cy="2160240"/>
      </dsp:txXfrm>
    </dsp:sp>
    <dsp:sp modelId="{F7E30D00-0E32-44DF-B130-B5C38FD97800}">
      <dsp:nvSpPr>
        <dsp:cNvPr id="0" name=""/>
        <dsp:cNvSpPr/>
      </dsp:nvSpPr>
      <dsp:spPr>
        <a:xfrm rot="10800000">
          <a:off x="36002" y="2880320"/>
          <a:ext cx="5832648" cy="2880320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Первым до этого материка добрался голландский мореплаватель</a:t>
          </a:r>
          <a:r>
            <a:rPr lang="ru-RU" sz="24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 </a:t>
          </a:r>
          <a:r>
            <a:rPr lang="ru-RU" sz="2400" b="1" i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Виллем</a:t>
          </a:r>
          <a:r>
            <a:rPr lang="ru-RU" sz="24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400" b="1" i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Янсзон</a:t>
          </a:r>
          <a:r>
            <a:rPr lang="ru-RU" sz="24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 </a:t>
          </a: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(1570—1630) в 1606 г. Он не только высаживался на материк, но и обследовал его побережье на протяжении 350 км</a:t>
          </a:r>
          <a:endParaRPr lang="ru-RU" sz="2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6002" y="3600400"/>
        <a:ext cx="5832648" cy="2160240"/>
      </dsp:txXfrm>
    </dsp:sp>
    <dsp:sp modelId="{BB531BD3-CC96-4FB6-A0EF-6E320E44540E}">
      <dsp:nvSpPr>
        <dsp:cNvPr id="0" name=""/>
        <dsp:cNvSpPr/>
      </dsp:nvSpPr>
      <dsp:spPr>
        <a:xfrm rot="5400000">
          <a:off x="7344814" y="1404156"/>
          <a:ext cx="2880320" cy="5832648"/>
        </a:xfrm>
        <a:prstGeom prst="round1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Подобно Колумбу, он до конца жизни не узнал о том, что стал первооткрывателем нового континента.</a:t>
          </a:r>
          <a:endParaRPr lang="ru-RU" sz="2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5400000">
        <a:off x="7704854" y="1764196"/>
        <a:ext cx="2160240" cy="5832648"/>
      </dsp:txXfrm>
    </dsp:sp>
    <dsp:sp modelId="{045C2B9E-E17C-4293-A7E7-AE1198D5A2BC}">
      <dsp:nvSpPr>
        <dsp:cNvPr id="0" name=""/>
        <dsp:cNvSpPr/>
      </dsp:nvSpPr>
      <dsp:spPr>
        <a:xfrm>
          <a:off x="4082853" y="2160240"/>
          <a:ext cx="3499588" cy="144016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latin typeface="Arial" pitchFamily="34" charset="0"/>
              <a:cs typeface="Arial" pitchFamily="34" charset="0"/>
            </a:rPr>
            <a:t>Открытие Австралии</a:t>
          </a:r>
          <a:endParaRPr lang="ru-RU" sz="3800" kern="1200" dirty="0">
            <a:latin typeface="Arial" pitchFamily="34" charset="0"/>
            <a:cs typeface="Arial" pitchFamily="34" charset="0"/>
          </a:endParaRPr>
        </a:p>
      </dsp:txBody>
      <dsp:txXfrm>
        <a:off x="4082853" y="2160240"/>
        <a:ext cx="3499588" cy="14401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1618EA-520F-43B1-93E8-4B42C32CC5B3}">
      <dsp:nvSpPr>
        <dsp:cNvPr id="0" name=""/>
        <dsp:cNvSpPr/>
      </dsp:nvSpPr>
      <dsp:spPr>
        <a:xfrm>
          <a:off x="-7453400" y="-1140144"/>
          <a:ext cx="8877641" cy="8877641"/>
        </a:xfrm>
        <a:prstGeom prst="blockArc">
          <a:avLst>
            <a:gd name="adj1" fmla="val 18900000"/>
            <a:gd name="adj2" fmla="val 2700000"/>
            <a:gd name="adj3" fmla="val 24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E0BAB-0D3F-468D-8886-FA1976F6F373}">
      <dsp:nvSpPr>
        <dsp:cNvPr id="0" name=""/>
        <dsp:cNvSpPr/>
      </dsp:nvSpPr>
      <dsp:spPr>
        <a:xfrm>
          <a:off x="462804" y="299915"/>
          <a:ext cx="11641121" cy="599567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75907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Новые достоверные знания о мире</a:t>
          </a:r>
          <a:endParaRPr lang="ru-RU" sz="2400" kern="12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62804" y="299915"/>
        <a:ext cx="11641121" cy="599567"/>
      </dsp:txXfrm>
    </dsp:sp>
    <dsp:sp modelId="{CBF2B214-68F4-409B-9590-C65D1C84A25E}">
      <dsp:nvSpPr>
        <dsp:cNvPr id="0" name=""/>
        <dsp:cNvSpPr/>
      </dsp:nvSpPr>
      <dsp:spPr>
        <a:xfrm>
          <a:off x="88074" y="224969"/>
          <a:ext cx="749459" cy="7494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8F7C0-A1F8-4316-BE97-69EEF5815DF9}">
      <dsp:nvSpPr>
        <dsp:cNvPr id="0" name=""/>
        <dsp:cNvSpPr/>
      </dsp:nvSpPr>
      <dsp:spPr>
        <a:xfrm>
          <a:off x="1005766" y="1199794"/>
          <a:ext cx="11098159" cy="59956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75907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Развитие наук: географии, истории, астрономии</a:t>
          </a:r>
          <a:endParaRPr lang="ru-RU" sz="2400" kern="12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005766" y="1199794"/>
        <a:ext cx="11098159" cy="599567"/>
      </dsp:txXfrm>
    </dsp:sp>
    <dsp:sp modelId="{D1E44DFB-321A-4890-A565-2E94A49A6D26}">
      <dsp:nvSpPr>
        <dsp:cNvPr id="0" name=""/>
        <dsp:cNvSpPr/>
      </dsp:nvSpPr>
      <dsp:spPr>
        <a:xfrm>
          <a:off x="631036" y="1124848"/>
          <a:ext cx="749459" cy="7494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0D6D6-D597-400F-A2C0-3CCC471A666C}">
      <dsp:nvSpPr>
        <dsp:cNvPr id="0" name=""/>
        <dsp:cNvSpPr/>
      </dsp:nvSpPr>
      <dsp:spPr>
        <a:xfrm>
          <a:off x="1303306" y="2099013"/>
          <a:ext cx="10800618" cy="599567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75907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Образование единого мирового рынка, рост торговых связей</a:t>
          </a:r>
          <a:endParaRPr lang="ru-RU" sz="2400" kern="12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303306" y="2099013"/>
        <a:ext cx="10800618" cy="599567"/>
      </dsp:txXfrm>
    </dsp:sp>
    <dsp:sp modelId="{86FE0FE5-BDD0-4E30-BD12-0C0E47FD9082}">
      <dsp:nvSpPr>
        <dsp:cNvPr id="0" name=""/>
        <dsp:cNvSpPr/>
      </dsp:nvSpPr>
      <dsp:spPr>
        <a:xfrm>
          <a:off x="928577" y="2024067"/>
          <a:ext cx="749459" cy="7494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7D1E8-5415-4968-BBEC-D1AD686B6D5A}">
      <dsp:nvSpPr>
        <dsp:cNvPr id="0" name=""/>
        <dsp:cNvSpPr/>
      </dsp:nvSpPr>
      <dsp:spPr>
        <a:xfrm>
          <a:off x="1486383" y="2952329"/>
          <a:ext cx="10705616" cy="599567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75907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Перемещение главных путей из внутренних морей в океаны, новые океанские порты</a:t>
          </a:r>
          <a:endParaRPr lang="ru-RU" sz="2400" kern="12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486383" y="2952329"/>
        <a:ext cx="10705616" cy="599567"/>
      </dsp:txXfrm>
    </dsp:sp>
    <dsp:sp modelId="{D527AA0E-56B0-405B-BB43-9873A981CBAF}">
      <dsp:nvSpPr>
        <dsp:cNvPr id="0" name=""/>
        <dsp:cNvSpPr/>
      </dsp:nvSpPr>
      <dsp:spPr>
        <a:xfrm>
          <a:off x="1023579" y="2923946"/>
          <a:ext cx="749459" cy="7494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98035-2FBA-4E02-82D3-7995CA367B33}">
      <dsp:nvSpPr>
        <dsp:cNvPr id="0" name=""/>
        <dsp:cNvSpPr/>
      </dsp:nvSpPr>
      <dsp:spPr>
        <a:xfrm>
          <a:off x="1303306" y="3898771"/>
          <a:ext cx="10800618" cy="599567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75907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Создание первых колониальных империй</a:t>
          </a:r>
          <a:endParaRPr lang="ru-RU" sz="2400" kern="12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303306" y="3898771"/>
        <a:ext cx="10800618" cy="599567"/>
      </dsp:txXfrm>
    </dsp:sp>
    <dsp:sp modelId="{2FE2698E-CF56-4033-9A48-350D0052B287}">
      <dsp:nvSpPr>
        <dsp:cNvPr id="0" name=""/>
        <dsp:cNvSpPr/>
      </dsp:nvSpPr>
      <dsp:spPr>
        <a:xfrm>
          <a:off x="928577" y="3823825"/>
          <a:ext cx="749459" cy="7494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390B8-39DD-4928-9E79-EF0467EABAA5}">
      <dsp:nvSpPr>
        <dsp:cNvPr id="0" name=""/>
        <dsp:cNvSpPr/>
      </dsp:nvSpPr>
      <dsp:spPr>
        <a:xfrm>
          <a:off x="1005766" y="4797990"/>
          <a:ext cx="11098159" cy="599567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75907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Падение цен на золото, удорожание других товаров</a:t>
          </a:r>
          <a:endParaRPr lang="ru-RU" sz="2400" kern="12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005766" y="4797990"/>
        <a:ext cx="11098159" cy="599567"/>
      </dsp:txXfrm>
    </dsp:sp>
    <dsp:sp modelId="{65F7DD86-677D-4641-BD71-92B2743B92F9}">
      <dsp:nvSpPr>
        <dsp:cNvPr id="0" name=""/>
        <dsp:cNvSpPr/>
      </dsp:nvSpPr>
      <dsp:spPr>
        <a:xfrm>
          <a:off x="631036" y="4723044"/>
          <a:ext cx="749459" cy="7494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28A36-E78D-4B64-8824-6F7D0D03F1DE}">
      <dsp:nvSpPr>
        <dsp:cNvPr id="0" name=""/>
        <dsp:cNvSpPr/>
      </dsp:nvSpPr>
      <dsp:spPr>
        <a:xfrm>
          <a:off x="538820" y="5717396"/>
          <a:ext cx="11641121" cy="59956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75907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Изменения в повседневной пище европейцев, новые сельскохозяйственные культуры, развитие рыболовства</a:t>
          </a:r>
          <a:endParaRPr lang="ru-RU" sz="2400" kern="12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538820" y="5717396"/>
        <a:ext cx="11641121" cy="599567"/>
      </dsp:txXfrm>
    </dsp:sp>
    <dsp:sp modelId="{1CA330F7-F6BF-4438-B8EF-DA5450A69638}">
      <dsp:nvSpPr>
        <dsp:cNvPr id="0" name=""/>
        <dsp:cNvSpPr/>
      </dsp:nvSpPr>
      <dsp:spPr>
        <a:xfrm>
          <a:off x="88074" y="5622923"/>
          <a:ext cx="749459" cy="7494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A6E6-2BEB-4289-8C48-E149BD835215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2F52-5376-4195-AFB7-B4B9DCBD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7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Щелчок по «кругу» появится картинка судна, щелчок по картинке – её исчезновение. Переход на следующий слайд – после появления управляющих кнопок.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C6D496-BCAA-4A4E-8C39-D78BC11D3AC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6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25278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17784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27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27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58863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60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21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21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21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3217979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22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645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65865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4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445619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33424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79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7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19357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2092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2016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69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20262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34697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9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CB-DE4E-4E95-B4AD-60ED9AE334D2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99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9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0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7" r:id="rId14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c/Red_pog.sv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4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text=%D0%BA%D0%B0%D1%80%D0%B0%D0%B2%D0%B0%D0%BD%20%D0%BA%D1%83%D0%BF%D1%86%D0%BE%D0%B2&amp;noreask=1&amp;img_url=www.scudit.net/mdmarcopolo_file/mpinviaggio.jpg&amp;pos=0&amp;rpt=simage&amp;lr=2&amp;nojs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687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375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487488" y="2492896"/>
            <a:ext cx="10441159" cy="1422861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 </a:t>
            </a: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endParaRPr lang="ru-RU" sz="4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«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ОТКРЫТИЕ НОВЫХ МОРСКИХ ПУТЕЙ</a:t>
            </a: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».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6736" y="461963"/>
            <a:ext cx="1439333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628623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l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39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3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600" y="1146175"/>
            <a:ext cx="1143000" cy="374650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l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07368" y="2420888"/>
            <a:ext cx="720080" cy="223207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8674" name="AutoShape 2" descr="https://tepka.ru/geografiya_5/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 descr="https://tepka.ru/geografiya_5/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3933056"/>
            <a:ext cx="878497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196752"/>
            <a:ext cx="5384800" cy="51845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К этому времени у европейцев существовали надежные корабли и современное оружие для собственной защиты, что позволяло отправиться на поиски новых морских путей.</a:t>
            </a:r>
          </a:p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Кроме этого, они умели пользоваться компасом и астролябией.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МОРСКИЕ ТОРГОВЫЕ ПУТИ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Picture 5" descr="Большая португальская каравел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3861048"/>
            <a:ext cx="5112568" cy="2611760"/>
          </a:xfrm>
          <a:prstGeom prst="rect">
            <a:avLst/>
          </a:prstGeom>
          <a:noFill/>
        </p:spPr>
      </p:pic>
      <p:pic>
        <p:nvPicPr>
          <p:cNvPr id="9" name="Рисунок 8" descr="http://player.myshared.ru/10/1003497/slides/slide_5.jpg"/>
          <p:cNvPicPr/>
          <p:nvPr/>
        </p:nvPicPr>
        <p:blipFill>
          <a:blip r:embed="rId3" cstate="print"/>
          <a:srcRect l="7384" t="21516" r="13817" b="11610"/>
          <a:stretch>
            <a:fillRect/>
          </a:stretch>
        </p:blipFill>
        <p:spPr bwMode="auto">
          <a:xfrm>
            <a:off x="6240016" y="1196752"/>
            <a:ext cx="54006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124744"/>
            <a:ext cx="6120680" cy="51845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Инициаторами открытия новых морских путей стали португальские и испанские мореходы. Разумеется, открытие новых морских путей требовало от мореходов большого мужества и стойкости.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МОРСКИЕ ТОРГОВЫЕ ПУТИ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Picture 5" descr="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64" y="1052736"/>
            <a:ext cx="4752528" cy="5394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00966"/>
            <a:ext cx="11713633" cy="649604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причины Великих географических открытий</a:t>
            </a:r>
            <a:endParaRPr lang="ru-RU" sz="3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39350" y="990600"/>
          <a:ext cx="11713301" cy="563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portugenry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00" y="3276600"/>
            <a:ext cx="5181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1006255_PH0429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836712"/>
            <a:ext cx="2413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927648" y="980728"/>
            <a:ext cx="878497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600" b="1" dirty="0">
                <a:solidFill>
                  <a:srgbClr val="000099"/>
                </a:solidFill>
              </a:rPr>
              <a:t>На протяжении многих лет </a:t>
            </a:r>
            <a:r>
              <a:rPr lang="ru-RU" altLang="ru-RU" sz="2600" b="1" dirty="0" smtClean="0">
                <a:solidFill>
                  <a:srgbClr val="000099"/>
                </a:solidFill>
              </a:rPr>
              <a:t>люди изучали берега                   </a:t>
            </a:r>
          </a:p>
          <a:p>
            <a:pPr algn="ctr" eaLnBrk="1" hangingPunct="1"/>
            <a:r>
              <a:rPr lang="ru-RU" altLang="ru-RU" sz="2600" b="1" dirty="0" smtClean="0">
                <a:solidFill>
                  <a:srgbClr val="000099"/>
                </a:solidFill>
              </a:rPr>
              <a:t> </a:t>
            </a:r>
            <a:r>
              <a:rPr lang="ru-RU" altLang="ru-RU" sz="2600" b="1" dirty="0">
                <a:solidFill>
                  <a:srgbClr val="000099"/>
                </a:solidFill>
              </a:rPr>
              <a:t>Африки, </a:t>
            </a:r>
            <a:r>
              <a:rPr lang="ru-RU" altLang="ru-RU" sz="2600" b="1" dirty="0" smtClean="0">
                <a:solidFill>
                  <a:srgbClr val="000099"/>
                </a:solidFill>
              </a:rPr>
              <a:t>наносили </a:t>
            </a:r>
            <a:r>
              <a:rPr lang="ru-RU" altLang="ru-RU" sz="2600" b="1" dirty="0">
                <a:solidFill>
                  <a:srgbClr val="000099"/>
                </a:solidFill>
              </a:rPr>
              <a:t>их на карту.</a:t>
            </a:r>
          </a:p>
        </p:txBody>
      </p:sp>
      <p:pic>
        <p:nvPicPr>
          <p:cNvPr id="9224" name="Picture 8" descr="061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576" y="3140968"/>
            <a:ext cx="3559944" cy="34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359696" y="1916832"/>
            <a:ext cx="847905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600" b="1" dirty="0">
                <a:solidFill>
                  <a:srgbClr val="000099"/>
                </a:solidFill>
              </a:rPr>
              <a:t>Пользуясь этими картами, португальцы освоили </a:t>
            </a:r>
          </a:p>
          <a:p>
            <a:pPr eaLnBrk="1" hangingPunct="1"/>
            <a:r>
              <a:rPr lang="ru-RU" altLang="ru-RU" sz="2600" b="1" dirty="0">
                <a:solidFill>
                  <a:srgbClr val="000099"/>
                </a:solidFill>
              </a:rPr>
              <a:t>Африканское побережье, построили там порты</a:t>
            </a:r>
            <a:r>
              <a:rPr lang="ru-RU" altLang="ru-RU" b="1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МОРСКИЕ ТОРГОВЫЕ ПУТИ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82939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8331200" y="4876800"/>
            <a:ext cx="711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8432800" y="4800600"/>
            <a:ext cx="711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8331200" y="4800600"/>
            <a:ext cx="711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8331200" y="4800600"/>
            <a:ext cx="711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198" name="Picture 4" descr="proekб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200" y="1524000"/>
            <a:ext cx="5522384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 rot="533752">
            <a:off x="10828904" y="2894292"/>
            <a:ext cx="9989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И н д и я</a:t>
            </a:r>
            <a:r>
              <a:rPr lang="ru-RU" altLang="ru-RU">
                <a:latin typeface="Arial" charset="0"/>
              </a:rPr>
              <a:t>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213600" y="3581401"/>
            <a:ext cx="1601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А ф р и к а</a:t>
            </a:r>
          </a:p>
        </p:txBody>
      </p:sp>
      <p:sp>
        <p:nvSpPr>
          <p:cNvPr id="8201" name="Freeform 7"/>
          <p:cNvSpPr>
            <a:spLocks/>
          </p:cNvSpPr>
          <p:nvPr/>
        </p:nvSpPr>
        <p:spPr bwMode="auto">
          <a:xfrm>
            <a:off x="7112001" y="2362200"/>
            <a:ext cx="215900" cy="287338"/>
          </a:xfrm>
          <a:custGeom>
            <a:avLst/>
            <a:gdLst>
              <a:gd name="T0" fmla="*/ 0 w 102"/>
              <a:gd name="T1" fmla="*/ 257175 h 181"/>
              <a:gd name="T2" fmla="*/ 30163 w 102"/>
              <a:gd name="T3" fmla="*/ 119063 h 181"/>
              <a:gd name="T4" fmla="*/ 39688 w 102"/>
              <a:gd name="T5" fmla="*/ 60325 h 181"/>
              <a:gd name="T6" fmla="*/ 117475 w 102"/>
              <a:gd name="T7" fmla="*/ 119063 h 181"/>
              <a:gd name="T8" fmla="*/ 0 w 102"/>
              <a:gd name="T9" fmla="*/ 257175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" h="181">
                <a:moveTo>
                  <a:pt x="0" y="162"/>
                </a:moveTo>
                <a:cubicBezTo>
                  <a:pt x="9" y="133"/>
                  <a:pt x="9" y="103"/>
                  <a:pt x="19" y="75"/>
                </a:cubicBezTo>
                <a:cubicBezTo>
                  <a:pt x="21" y="63"/>
                  <a:pt x="14" y="44"/>
                  <a:pt x="25" y="38"/>
                </a:cubicBezTo>
                <a:cubicBezTo>
                  <a:pt x="102" y="0"/>
                  <a:pt x="79" y="51"/>
                  <a:pt x="74" y="75"/>
                </a:cubicBezTo>
                <a:cubicBezTo>
                  <a:pt x="68" y="150"/>
                  <a:pt x="79" y="181"/>
                  <a:pt x="0" y="162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502400" y="2209801"/>
            <a:ext cx="9621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Португалия 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08000" y="228601"/>
            <a:ext cx="114138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0099"/>
                </a:solidFill>
              </a:rPr>
              <a:t>На протяжении почти 40 лет португальские корабли продвигались на юг.</a:t>
            </a:r>
          </a:p>
        </p:txBody>
      </p:sp>
      <p:pic>
        <p:nvPicPr>
          <p:cNvPr id="8204" name="Picture 17" descr="Миниатюра для версии от 06:53, 23 октября 201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2438400"/>
            <a:ext cx="203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8" descr="Миниатюра для версии от 06:53, 23 октября 2011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0" y="464820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1" descr="Миниатюра для версии от 06:53, 23 октября 2011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1200" y="579120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2" descr="Миниатюра для версии от 06:53, 23 октября 2011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400" y="403860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3" descr="Миниатюра для версии от 06:53, 23 октября 2011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350520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24" descr="Миниатюра для версии от 06:53, 23 октября 2011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2800" y="114300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5" descr="Миниатюра для версии от 06:53, 23 октября 201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762000"/>
            <a:ext cx="203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6096000" y="609601"/>
            <a:ext cx="51422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Лиссабон</a:t>
            </a:r>
            <a:r>
              <a:rPr lang="ru-RU" altLang="ru-RU" sz="2400" b="1" dirty="0">
                <a:solidFill>
                  <a:srgbClr val="000099"/>
                </a:solidFill>
                <a:latin typeface="Arial" charset="0"/>
              </a:rPr>
              <a:t> – столица Португалии</a:t>
            </a:r>
          </a:p>
        </p:txBody>
      </p:sp>
      <p:sp>
        <p:nvSpPr>
          <p:cNvPr id="8212" name="Text Box 27"/>
          <p:cNvSpPr txBox="1">
            <a:spLocks noChangeArrowheads="1"/>
          </p:cNvSpPr>
          <p:nvPr/>
        </p:nvSpPr>
        <p:spPr bwMode="auto">
          <a:xfrm>
            <a:off x="6096000" y="914401"/>
            <a:ext cx="50509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0099"/>
                </a:solidFill>
              </a:rPr>
              <a:t>португальские порты в Африке</a:t>
            </a:r>
          </a:p>
        </p:txBody>
      </p:sp>
      <p:sp>
        <p:nvSpPr>
          <p:cNvPr id="14364" name="Freeform 28"/>
          <p:cNvSpPr>
            <a:spLocks/>
          </p:cNvSpPr>
          <p:nvPr/>
        </p:nvSpPr>
        <p:spPr bwMode="auto">
          <a:xfrm>
            <a:off x="6515101" y="2566988"/>
            <a:ext cx="596900" cy="1014412"/>
          </a:xfrm>
          <a:custGeom>
            <a:avLst/>
            <a:gdLst>
              <a:gd name="T0" fmla="*/ 447675 w 242"/>
              <a:gd name="T1" fmla="*/ 0 h 640"/>
              <a:gd name="T2" fmla="*/ 286734 w 242"/>
              <a:gd name="T3" fmla="*/ 68156 h 640"/>
              <a:gd name="T4" fmla="*/ 229387 w 242"/>
              <a:gd name="T5" fmla="*/ 107781 h 640"/>
              <a:gd name="T6" fmla="*/ 114694 w 242"/>
              <a:gd name="T7" fmla="*/ 185447 h 640"/>
              <a:gd name="T8" fmla="*/ 35148 w 242"/>
              <a:gd name="T9" fmla="*/ 304324 h 640"/>
              <a:gd name="T10" fmla="*/ 0 w 242"/>
              <a:gd name="T11" fmla="*/ 421615 h 640"/>
              <a:gd name="T12" fmla="*/ 11099 w 242"/>
              <a:gd name="T13" fmla="*/ 744959 h 640"/>
              <a:gd name="T14" fmla="*/ 81395 w 242"/>
              <a:gd name="T15" fmla="*/ 922481 h 640"/>
              <a:gd name="T16" fmla="*/ 114694 w 242"/>
              <a:gd name="T17" fmla="*/ 960521 h 6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2" h="640">
                <a:moveTo>
                  <a:pt x="242" y="0"/>
                </a:moveTo>
                <a:cubicBezTo>
                  <a:pt x="215" y="25"/>
                  <a:pt x="187" y="28"/>
                  <a:pt x="155" y="43"/>
                </a:cubicBezTo>
                <a:cubicBezTo>
                  <a:pt x="119" y="60"/>
                  <a:pt x="150" y="48"/>
                  <a:pt x="124" y="68"/>
                </a:cubicBezTo>
                <a:cubicBezTo>
                  <a:pt x="98" y="88"/>
                  <a:pt x="85" y="96"/>
                  <a:pt x="62" y="117"/>
                </a:cubicBezTo>
                <a:cubicBezTo>
                  <a:pt x="54" y="143"/>
                  <a:pt x="32" y="165"/>
                  <a:pt x="19" y="192"/>
                </a:cubicBezTo>
                <a:cubicBezTo>
                  <a:pt x="8" y="215"/>
                  <a:pt x="8" y="242"/>
                  <a:pt x="0" y="266"/>
                </a:cubicBezTo>
                <a:cubicBezTo>
                  <a:pt x="2" y="334"/>
                  <a:pt x="2" y="402"/>
                  <a:pt x="6" y="470"/>
                </a:cubicBezTo>
                <a:cubicBezTo>
                  <a:pt x="8" y="504"/>
                  <a:pt x="32" y="549"/>
                  <a:pt x="44" y="582"/>
                </a:cubicBezTo>
                <a:cubicBezTo>
                  <a:pt x="65" y="640"/>
                  <a:pt x="62" y="563"/>
                  <a:pt x="62" y="606"/>
                </a:cubicBezTo>
              </a:path>
            </a:pathLst>
          </a:custGeom>
          <a:noFill/>
          <a:ln w="19050" cap="flat">
            <a:solidFill>
              <a:srgbClr val="00008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65" name="Picture 29" descr="transporta-960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914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7" name="Freeform 31"/>
          <p:cNvSpPr>
            <a:spLocks/>
          </p:cNvSpPr>
          <p:nvPr/>
        </p:nvSpPr>
        <p:spPr bwMode="auto">
          <a:xfrm>
            <a:off x="6481234" y="3578225"/>
            <a:ext cx="649817" cy="719138"/>
          </a:xfrm>
          <a:custGeom>
            <a:avLst/>
            <a:gdLst>
              <a:gd name="T0" fmla="*/ 163513 w 307"/>
              <a:gd name="T1" fmla="*/ 0 h 453"/>
              <a:gd name="T2" fmla="*/ 123825 w 307"/>
              <a:gd name="T3" fmla="*/ 482600 h 453"/>
              <a:gd name="T4" fmla="*/ 212725 w 307"/>
              <a:gd name="T5" fmla="*/ 620713 h 453"/>
              <a:gd name="T6" fmla="*/ 487363 w 307"/>
              <a:gd name="T7" fmla="*/ 719138 h 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7" h="453">
                <a:moveTo>
                  <a:pt x="103" y="0"/>
                </a:moveTo>
                <a:cubicBezTo>
                  <a:pt x="0" y="38"/>
                  <a:pt x="77" y="281"/>
                  <a:pt x="78" y="304"/>
                </a:cubicBezTo>
                <a:cubicBezTo>
                  <a:pt x="79" y="339"/>
                  <a:pt x="112" y="369"/>
                  <a:pt x="134" y="391"/>
                </a:cubicBezTo>
                <a:cubicBezTo>
                  <a:pt x="187" y="444"/>
                  <a:pt x="231" y="453"/>
                  <a:pt x="307" y="453"/>
                </a:cubicBezTo>
              </a:path>
            </a:pathLst>
          </a:custGeom>
          <a:noFill/>
          <a:ln w="19050" cap="flat">
            <a:solidFill>
              <a:srgbClr val="000099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8" name="Freeform 32"/>
          <p:cNvSpPr>
            <a:spLocks/>
          </p:cNvSpPr>
          <p:nvPr/>
        </p:nvSpPr>
        <p:spPr bwMode="auto">
          <a:xfrm>
            <a:off x="7183967" y="4119563"/>
            <a:ext cx="366184" cy="195262"/>
          </a:xfrm>
          <a:custGeom>
            <a:avLst/>
            <a:gdLst>
              <a:gd name="T0" fmla="*/ 0 w 173"/>
              <a:gd name="T1" fmla="*/ 177800 h 123"/>
              <a:gd name="T2" fmla="*/ 246063 w 173"/>
              <a:gd name="T3" fmla="*/ 117475 h 123"/>
              <a:gd name="T4" fmla="*/ 274638 w 173"/>
              <a:gd name="T5" fmla="*/ 0 h 1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3" h="123">
                <a:moveTo>
                  <a:pt x="0" y="112"/>
                </a:moveTo>
                <a:cubicBezTo>
                  <a:pt x="81" y="107"/>
                  <a:pt x="109" y="123"/>
                  <a:pt x="155" y="74"/>
                </a:cubicBezTo>
                <a:cubicBezTo>
                  <a:pt x="167" y="37"/>
                  <a:pt x="173" y="45"/>
                  <a:pt x="173" y="0"/>
                </a:cubicBezTo>
              </a:path>
            </a:pathLst>
          </a:custGeom>
          <a:noFill/>
          <a:ln w="19050" cap="flat">
            <a:solidFill>
              <a:srgbClr val="00008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69" name="Picture 33" descr="transporta-960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0" y="3810000"/>
            <a:ext cx="914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0" name="Freeform 34"/>
          <p:cNvSpPr>
            <a:spLocks/>
          </p:cNvSpPr>
          <p:nvPr/>
        </p:nvSpPr>
        <p:spPr bwMode="auto">
          <a:xfrm>
            <a:off x="7590368" y="4149726"/>
            <a:ext cx="497417" cy="511175"/>
          </a:xfrm>
          <a:custGeom>
            <a:avLst/>
            <a:gdLst>
              <a:gd name="T0" fmla="*/ 0 w 235"/>
              <a:gd name="T1" fmla="*/ 0 h 322"/>
              <a:gd name="T2" fmla="*/ 79375 w 235"/>
              <a:gd name="T3" fmla="*/ 49213 h 322"/>
              <a:gd name="T4" fmla="*/ 117475 w 235"/>
              <a:gd name="T5" fmla="*/ 255588 h 322"/>
              <a:gd name="T6" fmla="*/ 147638 w 235"/>
              <a:gd name="T7" fmla="*/ 342900 h 322"/>
              <a:gd name="T8" fmla="*/ 187325 w 235"/>
              <a:gd name="T9" fmla="*/ 422275 h 322"/>
              <a:gd name="T10" fmla="*/ 246063 w 235"/>
              <a:gd name="T11" fmla="*/ 441325 h 322"/>
              <a:gd name="T12" fmla="*/ 373063 w 235"/>
              <a:gd name="T13" fmla="*/ 511175 h 3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5" h="322">
                <a:moveTo>
                  <a:pt x="0" y="0"/>
                </a:moveTo>
                <a:cubicBezTo>
                  <a:pt x="15" y="22"/>
                  <a:pt x="26" y="22"/>
                  <a:pt x="50" y="31"/>
                </a:cubicBezTo>
                <a:cubicBezTo>
                  <a:pt x="80" y="76"/>
                  <a:pt x="66" y="97"/>
                  <a:pt x="74" y="161"/>
                </a:cubicBezTo>
                <a:cubicBezTo>
                  <a:pt x="76" y="180"/>
                  <a:pt x="87" y="198"/>
                  <a:pt x="93" y="216"/>
                </a:cubicBezTo>
                <a:cubicBezTo>
                  <a:pt x="98" y="233"/>
                  <a:pt x="99" y="257"/>
                  <a:pt x="118" y="266"/>
                </a:cubicBezTo>
                <a:cubicBezTo>
                  <a:pt x="130" y="272"/>
                  <a:pt x="155" y="278"/>
                  <a:pt x="155" y="278"/>
                </a:cubicBezTo>
                <a:cubicBezTo>
                  <a:pt x="175" y="300"/>
                  <a:pt x="208" y="309"/>
                  <a:pt x="235" y="322"/>
                </a:cubicBezTo>
              </a:path>
            </a:pathLst>
          </a:custGeom>
          <a:noFill/>
          <a:ln w="19050" cap="flat">
            <a:solidFill>
              <a:srgbClr val="00008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71" name="Picture 35" descr="transporta-960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400" y="4343400"/>
            <a:ext cx="914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3" name="Freeform 37"/>
          <p:cNvSpPr>
            <a:spLocks/>
          </p:cNvSpPr>
          <p:nvPr/>
        </p:nvSpPr>
        <p:spPr bwMode="auto">
          <a:xfrm>
            <a:off x="7899401" y="4738689"/>
            <a:ext cx="385233" cy="1082675"/>
          </a:xfrm>
          <a:custGeom>
            <a:avLst/>
            <a:gdLst>
              <a:gd name="T0" fmla="*/ 152400 w 182"/>
              <a:gd name="T1" fmla="*/ 0 h 682"/>
              <a:gd name="T2" fmla="*/ 141288 w 182"/>
              <a:gd name="T3" fmla="*/ 49213 h 682"/>
              <a:gd name="T4" fmla="*/ 122238 w 182"/>
              <a:gd name="T5" fmla="*/ 69850 h 682"/>
              <a:gd name="T6" fmla="*/ 33338 w 182"/>
              <a:gd name="T7" fmla="*/ 363538 h 682"/>
              <a:gd name="T8" fmla="*/ 63500 w 182"/>
              <a:gd name="T9" fmla="*/ 846138 h 682"/>
              <a:gd name="T10" fmla="*/ 103188 w 182"/>
              <a:gd name="T11" fmla="*/ 954088 h 682"/>
              <a:gd name="T12" fmla="*/ 122238 w 182"/>
              <a:gd name="T13" fmla="*/ 1012825 h 682"/>
              <a:gd name="T14" fmla="*/ 180975 w 182"/>
              <a:gd name="T15" fmla="*/ 1033463 h 682"/>
              <a:gd name="T16" fmla="*/ 260350 w 182"/>
              <a:gd name="T17" fmla="*/ 1071563 h 682"/>
              <a:gd name="T18" fmla="*/ 288925 w 182"/>
              <a:gd name="T19" fmla="*/ 1082675 h 6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2" h="682">
                <a:moveTo>
                  <a:pt x="96" y="0"/>
                </a:moveTo>
                <a:cubicBezTo>
                  <a:pt x="94" y="10"/>
                  <a:pt x="93" y="21"/>
                  <a:pt x="89" y="31"/>
                </a:cubicBezTo>
                <a:cubicBezTo>
                  <a:pt x="87" y="36"/>
                  <a:pt x="80" y="39"/>
                  <a:pt x="77" y="44"/>
                </a:cubicBezTo>
                <a:cubicBezTo>
                  <a:pt x="50" y="100"/>
                  <a:pt x="36" y="169"/>
                  <a:pt x="21" y="229"/>
                </a:cubicBezTo>
                <a:cubicBezTo>
                  <a:pt x="24" y="351"/>
                  <a:pt x="0" y="435"/>
                  <a:pt x="40" y="533"/>
                </a:cubicBezTo>
                <a:cubicBezTo>
                  <a:pt x="49" y="556"/>
                  <a:pt x="57" y="578"/>
                  <a:pt x="65" y="601"/>
                </a:cubicBezTo>
                <a:cubicBezTo>
                  <a:pt x="69" y="613"/>
                  <a:pt x="65" y="634"/>
                  <a:pt x="77" y="638"/>
                </a:cubicBezTo>
                <a:cubicBezTo>
                  <a:pt x="102" y="646"/>
                  <a:pt x="90" y="642"/>
                  <a:pt x="114" y="651"/>
                </a:cubicBezTo>
                <a:cubicBezTo>
                  <a:pt x="139" y="674"/>
                  <a:pt x="116" y="656"/>
                  <a:pt x="164" y="675"/>
                </a:cubicBezTo>
                <a:cubicBezTo>
                  <a:pt x="170" y="677"/>
                  <a:pt x="182" y="682"/>
                  <a:pt x="182" y="682"/>
                </a:cubicBezTo>
              </a:path>
            </a:pathLst>
          </a:custGeom>
          <a:noFill/>
          <a:ln w="19050" cap="flat">
            <a:solidFill>
              <a:srgbClr val="00008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74" name="Picture 38" descr="transporta-960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1600" y="5486400"/>
            <a:ext cx="914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551384" y="1484784"/>
            <a:ext cx="4830874" cy="127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000099"/>
                </a:solidFill>
              </a:rPr>
              <a:t>И вдруг Африка закончилась. </a:t>
            </a:r>
          </a:p>
          <a:p>
            <a:pPr algn="ctr" eaLnBrk="1" hangingPunct="1">
              <a:lnSpc>
                <a:spcPct val="120000"/>
              </a:lnSpc>
            </a:pPr>
            <a:r>
              <a:rPr lang="ru-RU" altLang="ru-RU" sz="2400" b="1" dirty="0">
                <a:solidFill>
                  <a:srgbClr val="000099"/>
                </a:solidFill>
              </a:rPr>
              <a:t>Берег, который всегда был 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sz="2400" b="1" dirty="0">
                <a:solidFill>
                  <a:srgbClr val="000099"/>
                </a:solidFill>
              </a:rPr>
              <a:t>слева по борту, исчез.</a:t>
            </a:r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8221134" y="5870575"/>
            <a:ext cx="666751" cy="293688"/>
          </a:xfrm>
          <a:custGeom>
            <a:avLst/>
            <a:gdLst>
              <a:gd name="T0" fmla="*/ 38100 w 315"/>
              <a:gd name="T1" fmla="*/ 0 h 185"/>
              <a:gd name="T2" fmla="*/ 117475 w 315"/>
              <a:gd name="T3" fmla="*/ 293688 h 185"/>
              <a:gd name="T4" fmla="*/ 314325 w 315"/>
              <a:gd name="T5" fmla="*/ 284163 h 185"/>
              <a:gd name="T6" fmla="*/ 431800 w 315"/>
              <a:gd name="T7" fmla="*/ 195263 h 185"/>
              <a:gd name="T8" fmla="*/ 500063 w 315"/>
              <a:gd name="T9" fmla="*/ 127000 h 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5" h="185">
                <a:moveTo>
                  <a:pt x="24" y="0"/>
                </a:moveTo>
                <a:cubicBezTo>
                  <a:pt x="26" y="57"/>
                  <a:pt x="0" y="162"/>
                  <a:pt x="74" y="185"/>
                </a:cubicBezTo>
                <a:cubicBezTo>
                  <a:pt x="115" y="183"/>
                  <a:pt x="157" y="182"/>
                  <a:pt x="198" y="179"/>
                </a:cubicBezTo>
                <a:cubicBezTo>
                  <a:pt x="225" y="177"/>
                  <a:pt x="252" y="139"/>
                  <a:pt x="272" y="123"/>
                </a:cubicBezTo>
                <a:cubicBezTo>
                  <a:pt x="285" y="113"/>
                  <a:pt x="315" y="99"/>
                  <a:pt x="315" y="80"/>
                </a:cubicBezTo>
              </a:path>
            </a:pathLst>
          </a:custGeom>
          <a:noFill/>
          <a:ln w="19050" cap="flat">
            <a:solidFill>
              <a:srgbClr val="00008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77" name="Picture 41" descr="transporta-960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9200" y="5562600"/>
            <a:ext cx="914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741190" y="5334000"/>
            <a:ext cx="3874907" cy="123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0099"/>
                </a:solidFill>
                <a:latin typeface="Arial" charset="0"/>
              </a:rPr>
              <a:t>Так был найден проход 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000099"/>
                </a:solidFill>
                <a:latin typeface="Arial" charset="0"/>
              </a:rPr>
              <a:t>из Атлантического</a:t>
            </a:r>
          </a:p>
          <a:p>
            <a:pPr algn="ctr">
              <a:lnSpc>
                <a:spcPct val="120000"/>
              </a:lnSpc>
              <a:defRPr/>
            </a:pPr>
            <a:r>
              <a:rPr lang="ru-RU" altLang="ru-RU" sz="2400" b="1" dirty="0">
                <a:solidFill>
                  <a:srgbClr val="000099"/>
                </a:solidFill>
                <a:latin typeface="Arial" charset="0"/>
              </a:rPr>
              <a:t>в Индийский океан</a:t>
            </a: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2423592" y="3861048"/>
            <a:ext cx="39132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solidFill>
                  <a:srgbClr val="000099"/>
                </a:solidFill>
              </a:rPr>
              <a:t> </a:t>
            </a:r>
            <a:r>
              <a:rPr lang="ru-RU" altLang="ru-RU" sz="2400" b="1" i="1" dirty="0">
                <a:solidFill>
                  <a:srgbClr val="000099"/>
                </a:solidFill>
              </a:rPr>
              <a:t>А т л а </a:t>
            </a:r>
            <a:r>
              <a:rPr lang="ru-RU" altLang="ru-RU" sz="2400" b="1" i="1" dirty="0" err="1">
                <a:solidFill>
                  <a:srgbClr val="000099"/>
                </a:solidFill>
              </a:rPr>
              <a:t>н</a:t>
            </a:r>
            <a:r>
              <a:rPr lang="ru-RU" altLang="ru-RU" sz="2400" b="1" i="1" dirty="0">
                <a:solidFill>
                  <a:srgbClr val="000099"/>
                </a:solidFill>
              </a:rPr>
              <a:t> т и ч е с к и </a:t>
            </a:r>
            <a:r>
              <a:rPr lang="ru-RU" altLang="ru-RU" sz="2400" b="1" i="1" dirty="0" err="1">
                <a:solidFill>
                  <a:srgbClr val="000099"/>
                </a:solidFill>
              </a:rPr>
              <a:t>й</a:t>
            </a:r>
            <a:r>
              <a:rPr lang="ru-RU" altLang="ru-RU" sz="2400" b="1" i="1" dirty="0">
                <a:solidFill>
                  <a:srgbClr val="000099"/>
                </a:solidFill>
              </a:rPr>
              <a:t> </a:t>
            </a:r>
          </a:p>
          <a:p>
            <a:pPr algn="ctr" eaLnBrk="1" hangingPunct="1"/>
            <a:r>
              <a:rPr lang="ru-RU" altLang="ru-RU" sz="2400" b="1" i="1" dirty="0">
                <a:solidFill>
                  <a:srgbClr val="000099"/>
                </a:solidFill>
              </a:rPr>
              <a:t>  о к е а </a:t>
            </a:r>
            <a:r>
              <a:rPr lang="ru-RU" altLang="ru-RU" sz="2400" b="1" i="1" dirty="0" err="1">
                <a:solidFill>
                  <a:srgbClr val="000099"/>
                </a:solidFill>
              </a:rPr>
              <a:t>н</a:t>
            </a:r>
            <a:r>
              <a:rPr lang="ru-RU" altLang="ru-RU" sz="2400" dirty="0"/>
              <a:t> </a:t>
            </a: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9976506" y="4419600"/>
            <a:ext cx="20201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000099"/>
                </a:solidFill>
              </a:rPr>
              <a:t>И н д и й с к и й </a:t>
            </a:r>
          </a:p>
          <a:p>
            <a:pPr algn="ctr" eaLnBrk="1" hangingPunct="1"/>
            <a:r>
              <a:rPr lang="ru-RU" altLang="ru-RU" b="1" i="1">
                <a:solidFill>
                  <a:srgbClr val="000099"/>
                </a:solidFill>
              </a:rPr>
              <a:t>о к е а н</a:t>
            </a: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88905959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1" grpId="0" animBg="1"/>
      <p:bldP spid="14382" grpId="0" animBg="1"/>
      <p:bldP spid="14383" grpId="0" animBg="1"/>
      <p:bldP spid="14384" grpId="0" animBg="1"/>
      <p:bldP spid="14349" grpId="0"/>
      <p:bldP spid="14364" grpId="0" animBg="1"/>
      <p:bldP spid="14367" grpId="0" animBg="1"/>
      <p:bldP spid="14368" grpId="0" animBg="1"/>
      <p:bldP spid="14370" grpId="0" animBg="1"/>
      <p:bldP spid="14373" grpId="0" animBg="1"/>
      <p:bldP spid="14376" grpId="0" animBg="1"/>
      <p:bldP spid="14378" grpId="0"/>
      <p:bldP spid="14379" grpId="0"/>
      <p:bldP spid="143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640918" y="228601"/>
            <a:ext cx="4019549" cy="335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latin typeface="Arial" charset="0"/>
              </a:rPr>
              <a:t>Первый европеец, </a:t>
            </a:r>
          </a:p>
          <a:p>
            <a:pPr algn="ctr">
              <a:defRPr/>
            </a:pPr>
            <a:r>
              <a:rPr lang="ru-RU" altLang="ru-RU" sz="2000" b="1" dirty="0">
                <a:latin typeface="Arial" charset="0"/>
              </a:rPr>
              <a:t>который обогнул </a:t>
            </a:r>
          </a:p>
          <a:p>
            <a:pPr algn="ctr">
              <a:defRPr/>
            </a:pPr>
            <a:r>
              <a:rPr lang="ru-RU" altLang="ru-RU" sz="2000" b="1" dirty="0">
                <a:latin typeface="Arial" charset="0"/>
              </a:rPr>
              <a:t>Африку с юга,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altLang="ru-RU" sz="2000" b="1" dirty="0">
                <a:latin typeface="Arial" charset="0"/>
              </a:rPr>
              <a:t>открыл мыс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Arial" charset="0"/>
              </a:rPr>
              <a:t>Доброй Надежды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altLang="ru-RU" sz="2000" b="1" dirty="0">
                <a:latin typeface="Arial" charset="0"/>
              </a:rPr>
              <a:t>и вышел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altLang="ru-RU" sz="2000" b="1" dirty="0">
                <a:latin typeface="Arial" charset="0"/>
              </a:rPr>
              <a:t>в </a:t>
            </a:r>
            <a:r>
              <a:rPr lang="ru-RU" altLang="ru-RU" sz="2000" b="1" dirty="0">
                <a:solidFill>
                  <a:srgbClr val="0070C0"/>
                </a:solidFill>
                <a:latin typeface="Arial" charset="0"/>
              </a:rPr>
              <a:t>1487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altLang="ru-RU" sz="2000" b="1" dirty="0">
                <a:latin typeface="Arial" charset="0"/>
              </a:rPr>
              <a:t>году</a:t>
            </a:r>
          </a:p>
          <a:p>
            <a:pPr algn="ctr">
              <a:lnSpc>
                <a:spcPct val="110000"/>
              </a:lnSpc>
              <a:defRPr/>
            </a:pPr>
            <a:r>
              <a:rPr lang="ru-RU" altLang="ru-RU" sz="2000" b="1" dirty="0">
                <a:latin typeface="Arial" charset="0"/>
              </a:rPr>
              <a:t>в Индийский океан,</a:t>
            </a:r>
          </a:p>
          <a:p>
            <a:pPr algn="ctr">
              <a:lnSpc>
                <a:spcPct val="110000"/>
              </a:lnSpc>
              <a:defRPr/>
            </a:pPr>
            <a:r>
              <a:rPr lang="ru-RU" altLang="ru-RU" sz="2000" b="1" dirty="0">
                <a:latin typeface="Arial" charset="0"/>
              </a:rPr>
              <a:t>был</a:t>
            </a:r>
            <a:r>
              <a:rPr lang="ru-RU" altLang="ru-RU" sz="2000" dirty="0">
                <a:latin typeface="Arial" charset="0"/>
              </a:rPr>
              <a:t>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altLang="ru-RU" sz="2000" b="1" dirty="0" err="1">
                <a:solidFill>
                  <a:srgbClr val="0070C0"/>
                </a:solidFill>
                <a:latin typeface="Arial" charset="0"/>
              </a:rPr>
              <a:t>Бартоломеу</a:t>
            </a:r>
            <a:r>
              <a:rPr lang="ru-RU" altLang="ru-RU" sz="2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  <a:latin typeface="Arial" charset="0"/>
              </a:rPr>
              <a:t>Диаш</a:t>
            </a:r>
            <a:r>
              <a:rPr lang="ru-RU" altLang="ru-RU" sz="2000" b="1" dirty="0">
                <a:solidFill>
                  <a:srgbClr val="0070C0"/>
                </a:solidFill>
                <a:latin typeface="Arial" charset="0"/>
              </a:rPr>
              <a:t>.</a:t>
            </a:r>
            <a:r>
              <a:rPr lang="ru-RU" altLang="ru-RU" sz="2000" dirty="0">
                <a:solidFill>
                  <a:srgbClr val="0070C0"/>
                </a:solidFill>
                <a:latin typeface="Arial" charset="0"/>
              </a:rPr>
              <a:t> </a:t>
            </a:r>
          </a:p>
        </p:txBody>
      </p:sp>
      <p:pic>
        <p:nvPicPr>
          <p:cNvPr id="12293" name="Picture 5" descr="image023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38838382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7200" y="0"/>
            <a:ext cx="263313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2946400" y="4419600"/>
            <a:ext cx="9144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3149600" y="4495800"/>
            <a:ext cx="203200" cy="152400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2297" name="Picture 9" descr="capetown32_b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6929"/>
          <a:stretch>
            <a:fillRect/>
          </a:stretch>
        </p:blipFill>
        <p:spPr bwMode="auto">
          <a:xfrm>
            <a:off x="2639616" y="4581128"/>
            <a:ext cx="42672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AutoShape 10"/>
          <p:cNvSpPr>
            <a:spLocks noChangeArrowheads="1"/>
          </p:cNvSpPr>
          <p:nvPr/>
        </p:nvSpPr>
        <p:spPr bwMode="auto">
          <a:xfrm rot="-1013936">
            <a:off x="3337984" y="4497388"/>
            <a:ext cx="996949" cy="228600"/>
          </a:xfrm>
          <a:prstGeom prst="rightArrow">
            <a:avLst>
              <a:gd name="adj1" fmla="val 50000"/>
              <a:gd name="adj2" fmla="val 81771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759201" y="6324600"/>
            <a:ext cx="18996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200" b="1">
                <a:solidFill>
                  <a:schemeClr val="bg1"/>
                </a:solidFill>
              </a:rPr>
              <a:t>мыс Доброй Надежды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176434" y="3810000"/>
            <a:ext cx="6015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70C0"/>
                </a:solidFill>
                <a:latin typeface="Arial" charset="0"/>
              </a:rPr>
              <a:t>Путь в Индию был открыт</a:t>
            </a: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!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832300" y="4572000"/>
            <a:ext cx="45641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000099"/>
                </a:solidFill>
              </a:rPr>
              <a:t>Но команда взбунтовалась </a:t>
            </a:r>
          </a:p>
          <a:p>
            <a:pPr algn="ctr" eaLnBrk="1" hangingPunct="1"/>
            <a:r>
              <a:rPr lang="ru-RU" altLang="ru-RU" sz="2400" b="1" dirty="0">
                <a:solidFill>
                  <a:srgbClr val="000099"/>
                </a:solidFill>
              </a:rPr>
              <a:t>и отказалась плыть дальше</a:t>
            </a:r>
            <a:r>
              <a:rPr lang="ru-RU" altLang="ru-RU" b="1" dirty="0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12303" name="Picture 15" descr="2523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2062" t="9181" r="12062" b="8798"/>
          <a:stretch>
            <a:fillRect/>
          </a:stretch>
        </p:blipFill>
        <p:spPr bwMode="auto">
          <a:xfrm>
            <a:off x="191344" y="0"/>
            <a:ext cx="61319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 descr="bartolomeu-dias-historycapeofgoodhope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096" y="2636912"/>
            <a:ext cx="464844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transporta-960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283200" y="5181600"/>
            <a:ext cx="914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712339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-0.00243 0.00509 -0.00538 0.0206 -0.00885 0.02292 C -0.01215 0.03009 -0.00816 0.0331 -0.01319 0.0375 C -0.01423 0.03843 -0.01545 0.05047 -0.01545 0.0507 C -0.01614 0.05232 -0.01875 0.05139 -0.01979 0.05209 C -0.02291 0.05486 -0.0467 0.07292 -0.05017 0.07384 C -0.06145 0.07338 -0.07795 0.07037 -0.08923 0.06945 C -0.09375 0.06922 -0.10885 0.05185 -0.10885 0.05209 C -0.11406 0.04491 -0.12239 0.03588 -0.12743 0.02894 C -0.13003 0.02222 -0.13333 0.00996 -0.13732 0.00417 C -0.13819 -0.00023 -0.14062 -0.01203 -0.14062 -0.0118 C -0.14461 -0.02893 -0.14201 -0.03935 -0.14791 -0.05509 C -0.14965 -0.06041 -0.15121 -0.06597 -0.1533 -0.07083 C -0.15468 -0.07384 -0.15764 -0.07963 -0.15764 -0.0794 C -0.16128 -0.09491 -0.16458 -0.11041 -0.16753 -0.12592 C -0.16788 -0.15671 -0.16093 -0.18842 -0.175 -0.21296 C -0.17621 -0.21921 -0.17777 -0.22361 -0.18055 -0.22893 C -0.18159 -0.23541 -0.18159 -0.23819 -0.18576 -0.2419 C -0.18784 -0.2493 -0.19062 -0.25278 -0.19444 -0.25787 C -0.19843 -0.26319 -0.20191 -0.2706 -0.20538 -0.27662 C -0.20711 -0.2794 -0.2085 -0.28241 -0.20972 -0.28541 C -0.21145 -0.28889 -0.21632 -0.29421 -0.21632 -0.29398 C -0.21823 -0.30162 -0.22239 -0.30602 -0.22708 -0.30995 C -0.2309 -0.31736 -0.23576 -0.31875 -0.2401 -0.32523 C -0.24635 -0.33287 -0.26232 -0.33264 -0.27187 -0.33264 C -0.28281 -0.33333 -0.28854 -0.33264 -0.30069 -0.33264 C -0.30885 -0.33588 -0.3026 -0.33472 -0.32413 -0.33773 C -0.33698 -0.33958 -0.35069 -0.35532 -0.36319 -0.35949 C -0.36684 -0.36227 -0.36562 -0.3743 -0.36944 -0.37662 C -0.37222 -0.38194 -0.37534 -0.38611 -0.37934 -0.39004 C -0.38107 -0.39722 -0.3901 -0.41273 -0.39444 -0.41875 C -0.39791 -0.43125 -0.40538 -0.44143 -0.40972 -0.45347 C -0.41389 -0.46528 -0.41545 -0.48009 -0.41736 -0.49259 C -0.41614 -0.54467 -0.41996 -0.5206 -0.4151 -0.53912 C -0.41319 -0.54606 -0.40937 -0.55162 -0.40642 -0.55787 C -0.40573 -0.55926 -0.40434 -0.56227 -0.40434 -0.56203 C -0.40295 -0.57592 -0.39982 -0.58842 -0.3967 -0.60139 C -0.39514 -0.60833 -0.39618 -0.61203 -0.3901 -0.61736 C -0.38402 -0.62268 -0.3783 -0.62847 -0.37274 -0.63472 C -0.36823 -0.63981 -0.36441 -0.64514 -0.35868 -0.64768 C -0.35555 -0.65185 -0.35208 -0.65509 -0.34878 -0.65926 C -0.34652 -0.66852 -0.33958 -0.67569 -0.33576 -0.68403 C -0.33611 -0.68541 -0.33732 -0.68703 -0.33698 -0.68842 C -0.33645 -0.69028 -0.33455 -0.69097 -0.33368 -0.69259 C -0.33159 -0.69606 -0.32882 -0.70694 -0.32604 -0.70995 C -0.32395 -0.71227 -0.32152 -0.71366 -0.31944 -0.71574 C -0.31736 -0.71782 -0.31302 -0.72176 -0.31302 -0.72153 C -0.31007 -0.72731 -0.30277 -0.73403 -0.29774 -0.73611 C -0.29531 -0.7412 -0.2967 -0.73935 -0.29444 -0.7419 " pathEditMode="relative" rAng="0" ptsTypes="fffffffffffffffffffffffffffffffffffffffffffffffff">
                                      <p:cBhvr>
                                        <p:cTn id="137" dur="5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7" y="-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allAtOnce"/>
      <p:bldP spid="12295" grpId="0" animBg="1"/>
      <p:bldP spid="12295" grpId="1" animBg="1"/>
      <p:bldP spid="12296" grpId="0" animBg="1"/>
      <p:bldP spid="12298" grpId="0" animBg="1"/>
      <p:bldP spid="12299" grpId="0"/>
      <p:bldP spid="12300" grpId="0"/>
      <p:bldP spid="12300" grpId="1"/>
      <p:bldP spid="123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367808" y="1052736"/>
            <a:ext cx="7128792" cy="198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Только через 10 лет, </a:t>
            </a:r>
            <a:r>
              <a:rPr lang="ru-RU" alt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в </a:t>
            </a:r>
            <a:r>
              <a:rPr lang="ru-RU" alt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1497 году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alt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была организована экспедиция в Индию, </a:t>
            </a:r>
            <a:r>
              <a:rPr lang="ru-RU" alt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под командованием </a:t>
            </a:r>
            <a:endParaRPr lang="ru-RU" alt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altLang="ru-RU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Васко</a:t>
            </a:r>
            <a:r>
              <a:rPr lang="ru-RU" alt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да Гама.</a:t>
            </a:r>
          </a:p>
        </p:txBody>
      </p:sp>
      <p:pic>
        <p:nvPicPr>
          <p:cNvPr id="13318" name="Picture 6" descr="2684c4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907256"/>
            <a:ext cx="3588544" cy="358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A_partida_de_Vasco_da_Gama_para_a_%C3%8Dndia_em_149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664" y="3284984"/>
            <a:ext cx="8826500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МОРСКИЕ ТОРГОВЫЕ ПУТИ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341884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79376" y="692696"/>
            <a:ext cx="11378273" cy="4060874"/>
          </a:xfrm>
        </p:spPr>
        <p:txBody>
          <a:bodyPr>
            <a:normAutofit fontScale="92500"/>
          </a:bodyPr>
          <a:lstStyle/>
          <a:p>
            <a:pPr eaLnBrk="1" hangingPunct="1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«…И пробыли мы в море три месяца по причине частого безветрия.</a:t>
            </a:r>
          </a:p>
          <a:p>
            <a:pPr eaLnBrk="1" hangingPunct="1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Весь экипаж наш заболел тяжко, дёсны распухли так сильно, что покрыли все зубы и мы не могли есть, распухли также ноги, на теле появились большие нарывы… </a:t>
            </a:r>
          </a:p>
          <a:p>
            <a:pPr eaLnBrk="1" hangingPunct="1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Так умерло за эти дни тридцать человек. </a:t>
            </a:r>
          </a:p>
          <a:p>
            <a:pPr eaLnBrk="1" hangingPunct="1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Оставалось лишь 7-8 человек, годных к службе, но не здоровых. </a:t>
            </a:r>
          </a:p>
          <a:p>
            <a:pPr eaLnBrk="1" hangingPunct="1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Вот наконец Бог послал нам попутный ветер, и на  шестой  день мы увидели землю.»</a:t>
            </a:r>
          </a:p>
        </p:txBody>
      </p:sp>
      <p:pic>
        <p:nvPicPr>
          <p:cNvPr id="20483" name="Picture 22" descr="C:\Documents and Settings\теска\Рабочий стол\korab3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4724400"/>
            <a:ext cx="254211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вдг откр инди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1" y="4797426"/>
            <a:ext cx="36957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02_0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91683" t="536" r="347" b="87142"/>
          <a:stretch>
            <a:fillRect/>
          </a:stretch>
        </p:blipFill>
        <p:spPr>
          <a:xfrm>
            <a:off x="4367808" y="4365104"/>
            <a:ext cx="2664296" cy="221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7248128" y="1196752"/>
            <a:ext cx="47465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Христофор Колумб </a:t>
            </a:r>
          </a:p>
        </p:txBody>
      </p:sp>
      <p:sp>
        <p:nvSpPr>
          <p:cNvPr id="12293" name="Прямоугольник 6"/>
          <p:cNvSpPr>
            <a:spLocks noChangeArrowheads="1"/>
          </p:cNvSpPr>
          <p:nvPr/>
        </p:nvSpPr>
        <p:spPr bwMode="auto">
          <a:xfrm>
            <a:off x="263352" y="1124744"/>
            <a:ext cx="77283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latin typeface="Arial" pitchFamily="34" charset="0"/>
                <a:cs typeface="Arial" pitchFamily="34" charset="0"/>
              </a:rPr>
              <a:t>В 1492-1493 годах руководил испанской экспедицией для поиска пути в Индию.</a:t>
            </a:r>
          </a:p>
          <a:p>
            <a:pPr eaLnBrk="1" hangingPunct="1"/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/>
            <a:r>
              <a:rPr lang="ru-RU" sz="2400" b="1" dirty="0">
                <a:latin typeface="Arial" pitchFamily="34" charset="0"/>
                <a:cs typeface="Arial" pitchFamily="34" charset="0"/>
              </a:rPr>
              <a:t>На 3 каравеллах </a:t>
            </a:r>
          </a:p>
          <a:p>
            <a:pPr eaLnBrk="1" hangingPunct="1"/>
            <a:r>
              <a:rPr lang="ru-RU" sz="2400" b="1" dirty="0">
                <a:latin typeface="Arial" pitchFamily="34" charset="0"/>
                <a:cs typeface="Arial" pitchFamily="34" charset="0"/>
              </a:rPr>
              <a:t>(«Санта – Мария», «Пинта», «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Нинья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») пересёк Атлантический океан и достиг 12 октября 1492 года о. Сан-Сальвадор. </a:t>
            </a:r>
          </a:p>
          <a:p>
            <a:pPr eaLnBrk="1" hangingPunct="1"/>
            <a:r>
              <a:rPr lang="ru-RU" sz="2400" b="1" dirty="0">
                <a:latin typeface="Arial" pitchFamily="34" charset="0"/>
                <a:cs typeface="Arial" pitchFamily="34" charset="0"/>
              </a:rPr>
              <a:t>Позже достиг других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Богамских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о-в, Кубы, Гаити. </a:t>
            </a:r>
          </a:p>
          <a:p>
            <a:pPr eaLnBrk="1" hangingPunct="1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400" b="1" dirty="0">
                <a:latin typeface="Arial" pitchFamily="34" charset="0"/>
                <a:cs typeface="Arial" pitchFamily="34" charset="0"/>
              </a:rPr>
              <a:t>В Экспедициях </a:t>
            </a:r>
          </a:p>
          <a:p>
            <a:pPr eaLnBrk="1" hangingPunct="1"/>
            <a:r>
              <a:rPr lang="ru-RU" sz="2400" b="1" dirty="0">
                <a:latin typeface="Arial" pitchFamily="34" charset="0"/>
                <a:cs typeface="Arial" pitchFamily="34" charset="0"/>
              </a:rPr>
              <a:t>(1493- 1496), (1498 -1500), (1502 – 1504) открыл Большие и часть Малых Антильских островов, </a:t>
            </a:r>
          </a:p>
          <a:p>
            <a:pPr eaLnBrk="1" hangingPunct="1"/>
            <a:r>
              <a:rPr lang="ru-RU" sz="2400" b="1" dirty="0">
                <a:latin typeface="Arial" pitchFamily="34" charset="0"/>
                <a:cs typeface="Arial" pitchFamily="34" charset="0"/>
              </a:rPr>
              <a:t>побережья Южной и</a:t>
            </a:r>
          </a:p>
          <a:p>
            <a:pPr eaLnBrk="1" hangingPunct="1"/>
            <a:r>
              <a:rPr lang="ru-RU" sz="2400" b="1" dirty="0">
                <a:latin typeface="Arial" pitchFamily="34" charset="0"/>
                <a:cs typeface="Arial" pitchFamily="34" charset="0"/>
              </a:rPr>
              <a:t> Центральной Америки.</a:t>
            </a: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МОРСКИЕ ТОРГОВЫЕ ПУТИ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02_0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80337" t="1149" r="12438" b="86788"/>
          <a:stretch>
            <a:fillRect/>
          </a:stretch>
        </p:blipFill>
        <p:spPr>
          <a:xfrm>
            <a:off x="8184232" y="1988840"/>
            <a:ext cx="360040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2286000" y="957264"/>
            <a:ext cx="7620000" cy="5128403"/>
            <a:chOff x="2282031" y="785794"/>
            <a:chExt cx="5647555" cy="5129729"/>
          </a:xfrm>
        </p:grpSpPr>
        <p:pic>
          <p:nvPicPr>
            <p:cNvPr id="19468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2031" y="785794"/>
              <a:ext cx="5647555" cy="3896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9" name="TextBox 9"/>
            <p:cNvSpPr txBox="1">
              <a:spLocks noChangeArrowheads="1"/>
            </p:cNvSpPr>
            <p:nvPr/>
          </p:nvSpPr>
          <p:spPr bwMode="auto">
            <a:xfrm>
              <a:off x="2285984" y="4714884"/>
              <a:ext cx="5643602" cy="1200639"/>
            </a:xfrm>
            <a:prstGeom prst="rect">
              <a:avLst/>
            </a:prstGeom>
            <a:solidFill>
              <a:srgbClr val="EEEFB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i="1" dirty="0">
                  <a:latin typeface="Arial" pitchFamily="34" charset="0"/>
                  <a:cs typeface="Arial" pitchFamily="34" charset="0"/>
                </a:rPr>
                <a:t>"ПИНТА", "САНТА-МАРИЯ"  и "НИНЬЯ" - суда, на которых Христофор Колумб совершил свое первое путешествие к берегам Америки.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Заголовок 4"/>
          <p:cNvSpPr txBox="1">
            <a:spLocks noChangeArrowheads="1"/>
          </p:cNvSpPr>
          <p:nvPr/>
        </p:nvSpPr>
        <p:spPr bwMode="auto">
          <a:xfrm>
            <a:off x="285751" y="142765"/>
            <a:ext cx="1087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Поиски нового морского пути в Индию</a:t>
            </a:r>
          </a:p>
        </p:txBody>
      </p:sp>
      <p:sp>
        <p:nvSpPr>
          <p:cNvPr id="21" name="Овал 20"/>
          <p:cNvSpPr/>
          <p:nvPr/>
        </p:nvSpPr>
        <p:spPr>
          <a:xfrm>
            <a:off x="7715251" y="2786064"/>
            <a:ext cx="1524000" cy="1000125"/>
          </a:xfrm>
          <a:prstGeom prst="ellipse">
            <a:avLst/>
          </a:prstGeom>
          <a:solidFill>
            <a:schemeClr val="accent1">
              <a:alpha val="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572000" y="2643188"/>
            <a:ext cx="1524000" cy="1071562"/>
          </a:xfrm>
          <a:prstGeom prst="ellipse">
            <a:avLst/>
          </a:prstGeom>
          <a:solidFill>
            <a:schemeClr val="accent1">
              <a:alpha val="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762251" y="3071814"/>
            <a:ext cx="1047749" cy="714375"/>
          </a:xfrm>
          <a:prstGeom prst="ellipse">
            <a:avLst/>
          </a:prstGeom>
          <a:solidFill>
            <a:schemeClr val="accent1">
              <a:alpha val="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642938"/>
            <a:ext cx="5806017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0E9"/>
              </a:clrFrom>
              <a:clrTo>
                <a:srgbClr val="F3F0E9">
                  <a:alpha val="0"/>
                </a:srgbClr>
              </a:clrTo>
            </a:clrChange>
          </a:blip>
          <a:srcRect r="2345"/>
          <a:stretch>
            <a:fillRect/>
          </a:stretch>
        </p:blipFill>
        <p:spPr bwMode="auto">
          <a:xfrm>
            <a:off x="1991544" y="404664"/>
            <a:ext cx="690668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928688"/>
            <a:ext cx="60960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551384" y="1052736"/>
            <a:ext cx="11137237" cy="132343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РОСТ ПОТРЕБНОСТИ В МОРСКИХ ТОРГОВЫХ ПУТЯХ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479376" y="2492896"/>
            <a:ext cx="11233247" cy="132343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ОТКРЫТИЕ НОВЫХ МОРСКИХ ТОРГОВЫХ ПУТЕЙ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51384" y="4005064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ПОСЛЕДУЮЩИЕ ОТКРЫТИЯ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9376" y="5085184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МИРОВЫЕ ТОРГОВЫЕ ОТНОШЕНИЯ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2" descr="C:\Documents and Settings\ЮЛИЯ\Мои документы\Мои рисунки\k3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Содержимое 3" descr="Santa-Mar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33" y="549275"/>
            <a:ext cx="1441451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2" descr="C:\Documents and Settings\теска\Рабочий стол\korab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817" y="5300664"/>
            <a:ext cx="2159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04246" y="908720"/>
            <a:ext cx="1888148" cy="1700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одзаголовок 2"/>
          <p:cNvSpPr>
            <a:spLocks noGrp="1"/>
          </p:cNvSpPr>
          <p:nvPr>
            <p:ph idx="1"/>
          </p:nvPr>
        </p:nvSpPr>
        <p:spPr>
          <a:xfrm>
            <a:off x="4727848" y="1844824"/>
            <a:ext cx="6984776" cy="4320480"/>
          </a:xfrm>
        </p:spPr>
        <p:txBody>
          <a:bodyPr>
            <a:normAutofit fontScale="92500"/>
          </a:bodyPr>
          <a:lstStyle/>
          <a:p>
            <a:pPr algn="ctr" eaLnBrk="1" hangingPunct="1"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 письма в Испанию:</a:t>
            </a:r>
          </a:p>
          <a:p>
            <a:pPr eaLnBrk="1" hangingPunct="1">
              <a:buNone/>
            </a:pP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«Их высочества могут убедиться, я дам им столько золота, сколько нужно; пряностей и хлопка- сколько соизволят их высочества повелеть. </a:t>
            </a:r>
          </a:p>
          <a:p>
            <a:pPr eaLnBrk="1" hangingPunct="1">
              <a:buNone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Я дам так же и рабов, сколько будет угодно и сколько мне повелят отправить».</a:t>
            </a:r>
          </a:p>
        </p:txBody>
      </p:sp>
      <p:pic>
        <p:nvPicPr>
          <p:cNvPr id="17411" name="Рисунок 4" descr="Christopher_Columbu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293096"/>
            <a:ext cx="388843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1424" y="980728"/>
            <a:ext cx="10585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октября 1492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г- общепринятая дата открытия Америки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МОРСКИЕ ТОРГОВЫЕ ПУТИ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772816"/>
            <a:ext cx="396044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19967" y="130175"/>
            <a:ext cx="8655051" cy="706438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376" y="1196752"/>
            <a:ext cx="5400600" cy="23762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         Еще в средние века ходили рассказы,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что   в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Южном полушарии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существует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большой континент. 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 l="5882" r="3529"/>
          <a:stretch>
            <a:fillRect/>
          </a:stretch>
        </p:blipFill>
        <p:spPr bwMode="auto">
          <a:xfrm>
            <a:off x="6096000" y="836712"/>
            <a:ext cx="5544616" cy="335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Прямоугольник 2"/>
          <p:cNvSpPr>
            <a:spLocks noChangeArrowheads="1"/>
          </p:cNvSpPr>
          <p:nvPr/>
        </p:nvSpPr>
        <p:spPr bwMode="auto">
          <a:xfrm>
            <a:off x="623392" y="4077072"/>
            <a:ext cx="11017223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/>
              <a:t>     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Считается, что датчане – европейцы, первыми посетили Австралию. В 1642 году датчане послали капитана Абеля Тасмана и он открыл о. Тасмания.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1770 году английский капитан Джеймс Кук открыл восточное побережье Австралии и назвал его Новый Южный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Уэльс (Австралию).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МОРСКИЕ ТОРГОВЫЕ ПУТИ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3352" y="692696"/>
          <a:ext cx="1166529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"/>
          <p:cNvSpPr>
            <a:spLocks/>
          </p:cNvSpPr>
          <p:nvPr/>
        </p:nvSpPr>
        <p:spPr bwMode="auto">
          <a:xfrm>
            <a:off x="0" y="3685"/>
            <a:ext cx="12192000" cy="689012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МОРСКИЕ ТОРГОВЫЕ ПУТИ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196752"/>
            <a:ext cx="5976664" cy="540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Благодаря великим географическим открытиям были проложены новые морские пути. Открытие этих путей способствовало зарождению мировой торговли, что ускорило дальнейшее развитие человеческого общества.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МОРСКИЕ ТОРГОВЫЕ ПУТИ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1723612-c2a367e9ca259f4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6040" y="908720"/>
            <a:ext cx="5256584" cy="54006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052736"/>
            <a:ext cx="5832648" cy="54726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После великих географических открытий Англия оказалась расположенной на стыке важных морских торговых путей. Столица Англии - Лондон превратился в крупный портовый город, куда причаливали торговые корабли.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МОРСКИЕ ТОРГОВЫЕ ПУТИ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24578" name="AutoShape 2" descr="http://nevsepic.com.ua/uploads/posts/2011-10/1318618012_www.nevsepic.com.ua-aef2780fd462ef23aef07ec565378d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artzakaz.pro/sites/default/files/kartina/18271-int233rieur-du-port-de-marseille-verne-klod-zhoze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1124744"/>
            <a:ext cx="5472607" cy="543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260648"/>
          <a:ext cx="12192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5" y="1"/>
            <a:ext cx="11713633" cy="9810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Результаты открытий</a:t>
            </a:r>
            <a:endParaRPr lang="en-US" sz="3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gray">
          <a:xfrm>
            <a:off x="1295401" y="765176"/>
            <a:ext cx="9218084" cy="6842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Изменились представления европейцев о мире</a:t>
            </a:r>
          </a:p>
        </p:txBody>
      </p:sp>
      <p:sp useBgFill="1">
        <p:nvSpPr>
          <p:cNvPr id="35844" name="AutoShape 3"/>
          <p:cNvSpPr>
            <a:spLocks noChangeArrowheads="1"/>
          </p:cNvSpPr>
          <p:nvPr/>
        </p:nvSpPr>
        <p:spPr bwMode="gray">
          <a:xfrm>
            <a:off x="912284" y="1484312"/>
            <a:ext cx="10440300" cy="1584647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ru-RU">
              <a:latin typeface="Tahoma" pitchFamily="34" charset="0"/>
            </a:endParaRPr>
          </a:p>
        </p:txBody>
      </p:sp>
      <p:sp>
        <p:nvSpPr>
          <p:cNvPr id="35845" name="Text Box 15"/>
          <p:cNvSpPr txBox="1">
            <a:spLocks noChangeArrowheads="1"/>
          </p:cNvSpPr>
          <p:nvPr/>
        </p:nvSpPr>
        <p:spPr bwMode="gray">
          <a:xfrm>
            <a:off x="911424" y="1557338"/>
            <a:ext cx="10297144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600" b="1" dirty="0">
                <a:latin typeface="Arial" pitchFamily="34" charset="0"/>
                <a:cs typeface="Arial" pitchFamily="34" charset="0"/>
              </a:rPr>
              <a:t>Известная европейцам территория Земли увеличилась в шесть раз. </a:t>
            </a:r>
          </a:p>
          <a:p>
            <a:pPr algn="ctr"/>
            <a:r>
              <a:rPr lang="ru-RU" sz="2600" b="1" dirty="0">
                <a:latin typeface="Arial" pitchFamily="34" charset="0"/>
                <a:cs typeface="Arial" pitchFamily="34" charset="0"/>
              </a:rPr>
              <a:t> Было открыто почти 60 % всей земной поверхности</a:t>
            </a:r>
          </a:p>
          <a:p>
            <a:endParaRPr lang="en-US" sz="1600" dirty="0">
              <a:solidFill>
                <a:srgbClr val="FEFFFF"/>
              </a:solidFill>
              <a:latin typeface="Arial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gray">
          <a:xfrm>
            <a:off x="1127448" y="3356992"/>
            <a:ext cx="9698567" cy="6842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Возникновение и развитие мировой торговли</a:t>
            </a:r>
          </a:p>
        </p:txBody>
      </p:sp>
      <p:sp useBgFill="1">
        <p:nvSpPr>
          <p:cNvPr id="10" name="AutoShape 5"/>
          <p:cNvSpPr>
            <a:spLocks noChangeArrowheads="1"/>
          </p:cNvSpPr>
          <p:nvPr/>
        </p:nvSpPr>
        <p:spPr bwMode="gray">
          <a:xfrm>
            <a:off x="623392" y="4221088"/>
            <a:ext cx="11135784" cy="2420888"/>
          </a:xfrm>
          <a:prstGeom prst="roundRect">
            <a:avLst>
              <a:gd name="adj" fmla="val 11921"/>
            </a:avLst>
          </a:prstGeom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endParaRPr lang="ru-RU">
              <a:latin typeface="Tahoma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gray">
          <a:xfrm>
            <a:off x="767408" y="4509120"/>
            <a:ext cx="1075266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600" b="1" dirty="0">
                <a:latin typeface="Arial" pitchFamily="34" charset="0"/>
                <a:cs typeface="Arial" pitchFamily="34" charset="0"/>
              </a:rPr>
              <a:t>Торговые пути переместились из внутренних морей в океаны. </a:t>
            </a:r>
          </a:p>
          <a:p>
            <a:pPr algn="ctr"/>
            <a:r>
              <a:rPr lang="ru-RU" sz="2600" b="1" dirty="0">
                <a:latin typeface="Arial" pitchFamily="34" charset="0"/>
                <a:cs typeface="Arial" pitchFamily="34" charset="0"/>
              </a:rPr>
              <a:t>Утратили значение  торговые центры — Венеция и Генуя, Бремен и Любек.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Центрами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мировой торговли стали океанские порты: Лиссабон,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Лондон и Амстердам. Началось формирование мирового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рынка.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/>
          <p:cNvSpPr>
            <a:spLocks noChangeArrowheads="1"/>
          </p:cNvSpPr>
          <p:nvPr/>
        </p:nvSpPr>
        <p:spPr bwMode="gray">
          <a:xfrm>
            <a:off x="624418" y="188914"/>
            <a:ext cx="10655300" cy="7191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2800" b="1" spc="-5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Начало создания первых колониальных империй</a:t>
            </a:r>
          </a:p>
        </p:txBody>
      </p:sp>
      <p:sp useBgFill="1">
        <p:nvSpPr>
          <p:cNvPr id="36867" name="AutoShape 3"/>
          <p:cNvSpPr>
            <a:spLocks noChangeArrowheads="1"/>
          </p:cNvSpPr>
          <p:nvPr/>
        </p:nvSpPr>
        <p:spPr bwMode="gray">
          <a:xfrm>
            <a:off x="239184" y="908051"/>
            <a:ext cx="11521016" cy="1603375"/>
          </a:xfrm>
          <a:prstGeom prst="roundRect">
            <a:avLst>
              <a:gd name="adj" fmla="val 11921"/>
            </a:avLst>
          </a:prstGeom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endParaRPr lang="ru-RU">
              <a:latin typeface="Tahoma" pitchFamily="34" charset="0"/>
            </a:endParaRPr>
          </a:p>
        </p:txBody>
      </p:sp>
      <p:sp>
        <p:nvSpPr>
          <p:cNvPr id="36868" name="Text Box 15"/>
          <p:cNvSpPr txBox="1">
            <a:spLocks noChangeArrowheads="1"/>
          </p:cNvSpPr>
          <p:nvPr/>
        </p:nvSpPr>
        <p:spPr bwMode="gray">
          <a:xfrm>
            <a:off x="527051" y="980728"/>
            <a:ext cx="11040533" cy="1538883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600" b="1" dirty="0">
                <a:latin typeface="Arial" pitchFamily="34" charset="0"/>
                <a:cs typeface="Arial" pitchFamily="34" charset="0"/>
              </a:rPr>
              <a:t>Ограбление и уничтожение местного населения, гибель от болезней, принесенных завоевателями, уничтожение памятников древних культур народов Азии, Африки и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Америки.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solidFill>
                <a:srgbClr val="FEFFFF"/>
              </a:solidFill>
              <a:latin typeface="Arial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gray">
          <a:xfrm>
            <a:off x="623392" y="2564904"/>
            <a:ext cx="10943167" cy="6492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2351618" y="2708276"/>
            <a:ext cx="6976533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Обесценивание денег</a:t>
            </a:r>
          </a:p>
        </p:txBody>
      </p:sp>
      <p:sp useBgFill="1">
        <p:nvSpPr>
          <p:cNvPr id="9" name="AutoShape 4"/>
          <p:cNvSpPr>
            <a:spLocks noChangeArrowheads="1"/>
          </p:cNvSpPr>
          <p:nvPr/>
        </p:nvSpPr>
        <p:spPr bwMode="gray">
          <a:xfrm>
            <a:off x="239185" y="3357564"/>
            <a:ext cx="11713633" cy="1368425"/>
          </a:xfrm>
          <a:prstGeom prst="roundRect">
            <a:avLst>
              <a:gd name="adj" fmla="val 11921"/>
            </a:avLst>
          </a:prstGeom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endParaRPr lang="ru-RU">
              <a:latin typeface="Tahoma" pitchFamily="34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gray">
          <a:xfrm>
            <a:off x="407368" y="3212976"/>
            <a:ext cx="11328400" cy="129266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600" b="1" dirty="0">
                <a:latin typeface="Arial" pitchFamily="34" charset="0"/>
                <a:cs typeface="Arial" pitchFamily="34" charset="0"/>
              </a:rPr>
              <a:t>Поступление  золота  вызвало в Европе «</a:t>
            </a:r>
            <a:r>
              <a:rPr lang="ru-RU" sz="2600" b="1" i="1" dirty="0">
                <a:latin typeface="Arial" pitchFamily="34" charset="0"/>
                <a:cs typeface="Arial" pitchFamily="34" charset="0"/>
              </a:rPr>
              <a:t>революцию цен» —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обесценивание денег из-за падения стоимости  золота и роста цен на товары первой необходимости</a:t>
            </a:r>
            <a:endParaRPr lang="en-US" sz="2600" b="1" dirty="0">
              <a:solidFill>
                <a:srgbClr val="FE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gray">
          <a:xfrm>
            <a:off x="479376" y="4725144"/>
            <a:ext cx="11425767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Усовершенствование технической базы мореходства</a:t>
            </a:r>
          </a:p>
        </p:txBody>
      </p:sp>
      <p:sp useBgFill="1">
        <p:nvSpPr>
          <p:cNvPr id="13" name="AutoShape 5"/>
          <p:cNvSpPr>
            <a:spLocks noChangeArrowheads="1"/>
          </p:cNvSpPr>
          <p:nvPr/>
        </p:nvSpPr>
        <p:spPr bwMode="gray">
          <a:xfrm>
            <a:off x="239184" y="5454650"/>
            <a:ext cx="11808883" cy="1403350"/>
          </a:xfrm>
          <a:prstGeom prst="roundRect">
            <a:avLst>
              <a:gd name="adj" fmla="val 11921"/>
            </a:avLst>
          </a:prstGeom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endParaRPr lang="ru-RU">
              <a:solidFill>
                <a:srgbClr val="FFD009"/>
              </a:solidFill>
              <a:latin typeface="Tahoma" pitchFamily="34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gray">
          <a:xfrm>
            <a:off x="479376" y="5373216"/>
            <a:ext cx="11328400" cy="129266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600" b="1" dirty="0">
                <a:latin typeface="Arial" pitchFamily="34" charset="0"/>
                <a:cs typeface="Arial" pitchFamily="34" charset="0"/>
              </a:rPr>
              <a:t>Голландцы изобрели штурвал. Корабли - четырехмачтовые испанские галеоны, трехмачтовые португальские каравеллы и голландские </a:t>
            </a:r>
            <a:r>
              <a:rPr lang="ru-RU" sz="2600" b="1" dirty="0" err="1">
                <a:latin typeface="Arial" pitchFamily="34" charset="0"/>
                <a:cs typeface="Arial" pitchFamily="34" charset="0"/>
              </a:rPr>
              <a:t>флойты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858" y="337232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 19.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 59 – 62.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151784" y="3068960"/>
            <a:ext cx="3744416" cy="19303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Составьте схему: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«Морские торговые пути и их значение».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112224" y="3069009"/>
            <a:ext cx="3744416" cy="14994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Усвойте содержание терминов.</a:t>
            </a: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519937" y="1556792"/>
            <a:ext cx="1385387" cy="100727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583500" y="1700808"/>
            <a:ext cx="1344149" cy="1080120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6" name="Freeform 42"/>
          <p:cNvSpPr>
            <a:spLocks noEditPoints="1"/>
          </p:cNvSpPr>
          <p:nvPr/>
        </p:nvSpPr>
        <p:spPr bwMode="auto">
          <a:xfrm>
            <a:off x="9552384" y="1844824"/>
            <a:ext cx="1056117" cy="792088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5735960" y="1772816"/>
            <a:ext cx="1056117" cy="576064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032000" y="5715000"/>
            <a:ext cx="1219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60800" y="5715000"/>
            <a:ext cx="1219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657600" y="5562600"/>
            <a:ext cx="1219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101" name="Picture 5" descr="proekciaи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36826"/>
            <a:ext cx="121920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 rot="2784904">
            <a:off x="9782992" y="4645789"/>
            <a:ext cx="1439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 и т а й</a:t>
            </a:r>
            <a:r>
              <a:rPr lang="ru-RU" altLang="ru-RU">
                <a:latin typeface="Arial" charset="0"/>
              </a:rPr>
              <a:t> </a:t>
            </a:r>
          </a:p>
        </p:txBody>
      </p:sp>
      <p:sp>
        <p:nvSpPr>
          <p:cNvPr id="4103" name="Freeform 10"/>
          <p:cNvSpPr>
            <a:spLocks/>
          </p:cNvSpPr>
          <p:nvPr/>
        </p:nvSpPr>
        <p:spPr bwMode="auto">
          <a:xfrm>
            <a:off x="2372784" y="3971925"/>
            <a:ext cx="7812616" cy="1257300"/>
          </a:xfrm>
          <a:custGeom>
            <a:avLst/>
            <a:gdLst>
              <a:gd name="T0" fmla="*/ 0 w 3691"/>
              <a:gd name="T1" fmla="*/ 0 h 792"/>
              <a:gd name="T2" fmla="*/ 68262 w 3691"/>
              <a:gd name="T3" fmla="*/ 49213 h 792"/>
              <a:gd name="T4" fmla="*/ 177800 w 3691"/>
              <a:gd name="T5" fmla="*/ 147638 h 792"/>
              <a:gd name="T6" fmla="*/ 265112 w 3691"/>
              <a:gd name="T7" fmla="*/ 363538 h 792"/>
              <a:gd name="T8" fmla="*/ 304800 w 3691"/>
              <a:gd name="T9" fmla="*/ 541338 h 792"/>
              <a:gd name="T10" fmla="*/ 334962 w 3691"/>
              <a:gd name="T11" fmla="*/ 560388 h 792"/>
              <a:gd name="T12" fmla="*/ 452437 w 3691"/>
              <a:gd name="T13" fmla="*/ 619125 h 792"/>
              <a:gd name="T14" fmla="*/ 569912 w 3691"/>
              <a:gd name="T15" fmla="*/ 688975 h 792"/>
              <a:gd name="T16" fmla="*/ 846137 w 3691"/>
              <a:gd name="T17" fmla="*/ 728663 h 792"/>
              <a:gd name="T18" fmla="*/ 1179512 w 3691"/>
              <a:gd name="T19" fmla="*/ 806450 h 792"/>
              <a:gd name="T20" fmla="*/ 1268412 w 3691"/>
              <a:gd name="T21" fmla="*/ 747713 h 792"/>
              <a:gd name="T22" fmla="*/ 1327150 w 3691"/>
              <a:gd name="T23" fmla="*/ 531813 h 792"/>
              <a:gd name="T24" fmla="*/ 1563687 w 3691"/>
              <a:gd name="T25" fmla="*/ 511175 h 792"/>
              <a:gd name="T26" fmla="*/ 1652587 w 3691"/>
              <a:gd name="T27" fmla="*/ 560388 h 792"/>
              <a:gd name="T28" fmla="*/ 1711325 w 3691"/>
              <a:gd name="T29" fmla="*/ 581025 h 792"/>
              <a:gd name="T30" fmla="*/ 1798637 w 3691"/>
              <a:gd name="T31" fmla="*/ 619125 h 792"/>
              <a:gd name="T32" fmla="*/ 1868487 w 3691"/>
              <a:gd name="T33" fmla="*/ 728663 h 792"/>
              <a:gd name="T34" fmla="*/ 1927225 w 3691"/>
              <a:gd name="T35" fmla="*/ 836613 h 792"/>
              <a:gd name="T36" fmla="*/ 2035175 w 3691"/>
              <a:gd name="T37" fmla="*/ 885825 h 792"/>
              <a:gd name="T38" fmla="*/ 2093912 w 3691"/>
              <a:gd name="T39" fmla="*/ 935038 h 792"/>
              <a:gd name="T40" fmla="*/ 2124075 w 3691"/>
              <a:gd name="T41" fmla="*/ 984250 h 792"/>
              <a:gd name="T42" fmla="*/ 2281237 w 3691"/>
              <a:gd name="T43" fmla="*/ 1022350 h 792"/>
              <a:gd name="T44" fmla="*/ 2320925 w 3691"/>
              <a:gd name="T45" fmla="*/ 1101725 h 792"/>
              <a:gd name="T46" fmla="*/ 2398712 w 3691"/>
              <a:gd name="T47" fmla="*/ 1160463 h 792"/>
              <a:gd name="T48" fmla="*/ 2447925 w 3691"/>
              <a:gd name="T49" fmla="*/ 1209675 h 792"/>
              <a:gd name="T50" fmla="*/ 2478087 w 3691"/>
              <a:gd name="T51" fmla="*/ 1219200 h 792"/>
              <a:gd name="T52" fmla="*/ 2743200 w 3691"/>
              <a:gd name="T53" fmla="*/ 1169988 h 792"/>
              <a:gd name="T54" fmla="*/ 2752725 w 3691"/>
              <a:gd name="T55" fmla="*/ 1120775 h 792"/>
              <a:gd name="T56" fmla="*/ 2773362 w 3691"/>
              <a:gd name="T57" fmla="*/ 1062038 h 792"/>
              <a:gd name="T58" fmla="*/ 2801937 w 3691"/>
              <a:gd name="T59" fmla="*/ 874713 h 792"/>
              <a:gd name="T60" fmla="*/ 2832100 w 3691"/>
              <a:gd name="T61" fmla="*/ 531813 h 792"/>
              <a:gd name="T62" fmla="*/ 2900362 w 3691"/>
              <a:gd name="T63" fmla="*/ 384175 h 792"/>
              <a:gd name="T64" fmla="*/ 3205162 w 3691"/>
              <a:gd name="T65" fmla="*/ 384175 h 792"/>
              <a:gd name="T66" fmla="*/ 3441700 w 3691"/>
              <a:gd name="T67" fmla="*/ 304800 h 792"/>
              <a:gd name="T68" fmla="*/ 3943350 w 3691"/>
              <a:gd name="T69" fmla="*/ 295275 h 792"/>
              <a:gd name="T70" fmla="*/ 4316412 w 3691"/>
              <a:gd name="T71" fmla="*/ 187325 h 792"/>
              <a:gd name="T72" fmla="*/ 4827587 w 3691"/>
              <a:gd name="T73" fmla="*/ 215900 h 792"/>
              <a:gd name="T74" fmla="*/ 5033962 w 3691"/>
              <a:gd name="T75" fmla="*/ 206375 h 792"/>
              <a:gd name="T76" fmla="*/ 5200650 w 3691"/>
              <a:gd name="T77" fmla="*/ 157163 h 792"/>
              <a:gd name="T78" fmla="*/ 5427662 w 3691"/>
              <a:gd name="T79" fmla="*/ 187325 h 792"/>
              <a:gd name="T80" fmla="*/ 5634037 w 3691"/>
              <a:gd name="T81" fmla="*/ 215900 h 792"/>
              <a:gd name="T82" fmla="*/ 5722937 w 3691"/>
              <a:gd name="T83" fmla="*/ 255588 h 792"/>
              <a:gd name="T84" fmla="*/ 5859462 w 3691"/>
              <a:gd name="T85" fmla="*/ 276225 h 7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691" h="792">
                <a:moveTo>
                  <a:pt x="0" y="0"/>
                </a:moveTo>
                <a:cubicBezTo>
                  <a:pt x="15" y="16"/>
                  <a:pt x="22" y="24"/>
                  <a:pt x="43" y="31"/>
                </a:cubicBezTo>
                <a:cubicBezTo>
                  <a:pt x="65" y="53"/>
                  <a:pt x="92" y="69"/>
                  <a:pt x="112" y="93"/>
                </a:cubicBezTo>
                <a:cubicBezTo>
                  <a:pt x="140" y="128"/>
                  <a:pt x="156" y="186"/>
                  <a:pt x="167" y="229"/>
                </a:cubicBezTo>
                <a:cubicBezTo>
                  <a:pt x="172" y="277"/>
                  <a:pt x="178" y="298"/>
                  <a:pt x="192" y="341"/>
                </a:cubicBezTo>
                <a:cubicBezTo>
                  <a:pt x="194" y="348"/>
                  <a:pt x="205" y="348"/>
                  <a:pt x="211" y="353"/>
                </a:cubicBezTo>
                <a:cubicBezTo>
                  <a:pt x="236" y="373"/>
                  <a:pt x="254" y="379"/>
                  <a:pt x="285" y="390"/>
                </a:cubicBezTo>
                <a:cubicBezTo>
                  <a:pt x="313" y="400"/>
                  <a:pt x="333" y="422"/>
                  <a:pt x="359" y="434"/>
                </a:cubicBezTo>
                <a:cubicBezTo>
                  <a:pt x="413" y="458"/>
                  <a:pt x="477" y="455"/>
                  <a:pt x="533" y="459"/>
                </a:cubicBezTo>
                <a:cubicBezTo>
                  <a:pt x="613" y="485"/>
                  <a:pt x="655" y="501"/>
                  <a:pt x="743" y="508"/>
                </a:cubicBezTo>
                <a:cubicBezTo>
                  <a:pt x="780" y="502"/>
                  <a:pt x="788" y="505"/>
                  <a:pt x="799" y="471"/>
                </a:cubicBezTo>
                <a:cubicBezTo>
                  <a:pt x="801" y="438"/>
                  <a:pt x="789" y="351"/>
                  <a:pt x="836" y="335"/>
                </a:cubicBezTo>
                <a:cubicBezTo>
                  <a:pt x="887" y="300"/>
                  <a:pt x="904" y="318"/>
                  <a:pt x="985" y="322"/>
                </a:cubicBezTo>
                <a:cubicBezTo>
                  <a:pt x="1005" y="329"/>
                  <a:pt x="1021" y="346"/>
                  <a:pt x="1041" y="353"/>
                </a:cubicBezTo>
                <a:cubicBezTo>
                  <a:pt x="1047" y="355"/>
                  <a:pt x="1073" y="364"/>
                  <a:pt x="1078" y="366"/>
                </a:cubicBezTo>
                <a:cubicBezTo>
                  <a:pt x="1096" y="375"/>
                  <a:pt x="1133" y="390"/>
                  <a:pt x="1133" y="390"/>
                </a:cubicBezTo>
                <a:cubicBezTo>
                  <a:pt x="1143" y="417"/>
                  <a:pt x="1157" y="439"/>
                  <a:pt x="1177" y="459"/>
                </a:cubicBezTo>
                <a:cubicBezTo>
                  <a:pt x="1188" y="492"/>
                  <a:pt x="1191" y="502"/>
                  <a:pt x="1214" y="527"/>
                </a:cubicBezTo>
                <a:cubicBezTo>
                  <a:pt x="1225" y="559"/>
                  <a:pt x="1249" y="553"/>
                  <a:pt x="1282" y="558"/>
                </a:cubicBezTo>
                <a:cubicBezTo>
                  <a:pt x="1298" y="568"/>
                  <a:pt x="1308" y="572"/>
                  <a:pt x="1319" y="589"/>
                </a:cubicBezTo>
                <a:cubicBezTo>
                  <a:pt x="1332" y="609"/>
                  <a:pt x="1316" y="606"/>
                  <a:pt x="1338" y="620"/>
                </a:cubicBezTo>
                <a:cubicBezTo>
                  <a:pt x="1364" y="636"/>
                  <a:pt x="1407" y="634"/>
                  <a:pt x="1437" y="644"/>
                </a:cubicBezTo>
                <a:cubicBezTo>
                  <a:pt x="1452" y="660"/>
                  <a:pt x="1450" y="679"/>
                  <a:pt x="1462" y="694"/>
                </a:cubicBezTo>
                <a:cubicBezTo>
                  <a:pt x="1472" y="707"/>
                  <a:pt x="1498" y="721"/>
                  <a:pt x="1511" y="731"/>
                </a:cubicBezTo>
                <a:cubicBezTo>
                  <a:pt x="1523" y="740"/>
                  <a:pt x="1530" y="754"/>
                  <a:pt x="1542" y="762"/>
                </a:cubicBezTo>
                <a:cubicBezTo>
                  <a:pt x="1548" y="766"/>
                  <a:pt x="1555" y="766"/>
                  <a:pt x="1561" y="768"/>
                </a:cubicBezTo>
                <a:cubicBezTo>
                  <a:pt x="1688" y="763"/>
                  <a:pt x="1677" y="792"/>
                  <a:pt x="1728" y="737"/>
                </a:cubicBezTo>
                <a:cubicBezTo>
                  <a:pt x="1730" y="727"/>
                  <a:pt x="1731" y="716"/>
                  <a:pt x="1734" y="706"/>
                </a:cubicBezTo>
                <a:cubicBezTo>
                  <a:pt x="1738" y="693"/>
                  <a:pt x="1747" y="669"/>
                  <a:pt x="1747" y="669"/>
                </a:cubicBezTo>
                <a:cubicBezTo>
                  <a:pt x="1751" y="627"/>
                  <a:pt x="1752" y="591"/>
                  <a:pt x="1765" y="551"/>
                </a:cubicBezTo>
                <a:cubicBezTo>
                  <a:pt x="1770" y="406"/>
                  <a:pt x="1757" y="417"/>
                  <a:pt x="1784" y="335"/>
                </a:cubicBezTo>
                <a:cubicBezTo>
                  <a:pt x="1792" y="277"/>
                  <a:pt x="1799" y="284"/>
                  <a:pt x="1827" y="242"/>
                </a:cubicBezTo>
                <a:cubicBezTo>
                  <a:pt x="1920" y="250"/>
                  <a:pt x="1903" y="252"/>
                  <a:pt x="2019" y="242"/>
                </a:cubicBezTo>
                <a:cubicBezTo>
                  <a:pt x="2069" y="238"/>
                  <a:pt x="2118" y="194"/>
                  <a:pt x="2168" y="192"/>
                </a:cubicBezTo>
                <a:cubicBezTo>
                  <a:pt x="2273" y="188"/>
                  <a:pt x="2379" y="188"/>
                  <a:pt x="2484" y="186"/>
                </a:cubicBezTo>
                <a:cubicBezTo>
                  <a:pt x="2561" y="160"/>
                  <a:pt x="2640" y="137"/>
                  <a:pt x="2719" y="118"/>
                </a:cubicBezTo>
                <a:cubicBezTo>
                  <a:pt x="2828" y="122"/>
                  <a:pt x="2933" y="130"/>
                  <a:pt x="3041" y="136"/>
                </a:cubicBezTo>
                <a:cubicBezTo>
                  <a:pt x="3084" y="134"/>
                  <a:pt x="3128" y="133"/>
                  <a:pt x="3171" y="130"/>
                </a:cubicBezTo>
                <a:cubicBezTo>
                  <a:pt x="3206" y="127"/>
                  <a:pt x="3242" y="108"/>
                  <a:pt x="3276" y="99"/>
                </a:cubicBezTo>
                <a:cubicBezTo>
                  <a:pt x="3332" y="103"/>
                  <a:pt x="3369" y="102"/>
                  <a:pt x="3419" y="118"/>
                </a:cubicBezTo>
                <a:cubicBezTo>
                  <a:pt x="3470" y="152"/>
                  <a:pt x="3420" y="123"/>
                  <a:pt x="3549" y="136"/>
                </a:cubicBezTo>
                <a:cubicBezTo>
                  <a:pt x="3569" y="138"/>
                  <a:pt x="3586" y="155"/>
                  <a:pt x="3605" y="161"/>
                </a:cubicBezTo>
                <a:cubicBezTo>
                  <a:pt x="3634" y="192"/>
                  <a:pt x="3611" y="174"/>
                  <a:pt x="3691" y="174"/>
                </a:cubicBezTo>
              </a:path>
            </a:pathLst>
          </a:custGeom>
          <a:noFill/>
          <a:ln w="25400" cap="flat">
            <a:solidFill>
              <a:srgbClr val="68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81" name="Picture 13" descr="x_619b0c75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6100" t="19591" r="5162" b="14694"/>
          <a:stretch>
            <a:fillRect/>
          </a:stretch>
        </p:blipFill>
        <p:spPr bwMode="auto">
          <a:xfrm>
            <a:off x="304800" y="914401"/>
            <a:ext cx="49784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 Box 17"/>
          <p:cNvSpPr txBox="1">
            <a:spLocks noChangeArrowheads="1"/>
          </p:cNvSpPr>
          <p:nvPr/>
        </p:nvSpPr>
        <p:spPr bwMode="auto">
          <a:xfrm rot="618761">
            <a:off x="6014574" y="3426768"/>
            <a:ext cx="32912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          з        и         я</a:t>
            </a:r>
            <a:r>
              <a:rPr lang="ru-RU" altLang="ru-RU">
                <a:latin typeface="Arial" charset="0"/>
              </a:rPr>
              <a:t> 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7213600" y="5181601"/>
            <a:ext cx="12506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И н д и я</a:t>
            </a:r>
            <a:r>
              <a:rPr lang="ru-RU" altLang="ru-RU">
                <a:latin typeface="Arial" charset="0"/>
              </a:rPr>
              <a:t> 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 rot="1488564">
            <a:off x="5117827" y="4615142"/>
            <a:ext cx="14462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 е р с и я</a:t>
            </a:r>
            <a:r>
              <a:rPr lang="ru-RU" altLang="ru-RU">
                <a:latin typeface="Arial" charset="0"/>
              </a:rPr>
              <a:t> </a:t>
            </a:r>
          </a:p>
        </p:txBody>
      </p:sp>
      <p:sp>
        <p:nvSpPr>
          <p:cNvPr id="4108" name="Freeform 22"/>
          <p:cNvSpPr>
            <a:spLocks/>
          </p:cNvSpPr>
          <p:nvPr/>
        </p:nvSpPr>
        <p:spPr bwMode="auto">
          <a:xfrm>
            <a:off x="6030385" y="5221289"/>
            <a:ext cx="1494367" cy="490537"/>
          </a:xfrm>
          <a:custGeom>
            <a:avLst/>
            <a:gdLst>
              <a:gd name="T0" fmla="*/ 0 w 706"/>
              <a:gd name="T1" fmla="*/ 0 h 309"/>
              <a:gd name="T2" fmla="*/ 9525 w 706"/>
              <a:gd name="T3" fmla="*/ 49212 h 309"/>
              <a:gd name="T4" fmla="*/ 88900 w 706"/>
              <a:gd name="T5" fmla="*/ 88900 h 309"/>
              <a:gd name="T6" fmla="*/ 501650 w 706"/>
              <a:gd name="T7" fmla="*/ 136525 h 309"/>
              <a:gd name="T8" fmla="*/ 579438 w 706"/>
              <a:gd name="T9" fmla="*/ 176212 h 309"/>
              <a:gd name="T10" fmla="*/ 668338 w 706"/>
              <a:gd name="T11" fmla="*/ 274637 h 309"/>
              <a:gd name="T12" fmla="*/ 757238 w 706"/>
              <a:gd name="T13" fmla="*/ 393700 h 309"/>
              <a:gd name="T14" fmla="*/ 815975 w 706"/>
              <a:gd name="T15" fmla="*/ 412750 h 309"/>
              <a:gd name="T16" fmla="*/ 846138 w 706"/>
              <a:gd name="T17" fmla="*/ 422275 h 309"/>
              <a:gd name="T18" fmla="*/ 1120775 w 706"/>
              <a:gd name="T19" fmla="*/ 490537 h 3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06" h="309">
                <a:moveTo>
                  <a:pt x="0" y="0"/>
                </a:moveTo>
                <a:cubicBezTo>
                  <a:pt x="2" y="10"/>
                  <a:pt x="2" y="21"/>
                  <a:pt x="6" y="31"/>
                </a:cubicBezTo>
                <a:cubicBezTo>
                  <a:pt x="14" y="48"/>
                  <a:pt x="42" y="49"/>
                  <a:pt x="56" y="56"/>
                </a:cubicBezTo>
                <a:cubicBezTo>
                  <a:pt x="149" y="104"/>
                  <a:pt x="172" y="82"/>
                  <a:pt x="316" y="86"/>
                </a:cubicBezTo>
                <a:cubicBezTo>
                  <a:pt x="335" y="93"/>
                  <a:pt x="346" y="105"/>
                  <a:pt x="365" y="111"/>
                </a:cubicBezTo>
                <a:cubicBezTo>
                  <a:pt x="388" y="127"/>
                  <a:pt x="405" y="150"/>
                  <a:pt x="421" y="173"/>
                </a:cubicBezTo>
                <a:cubicBezTo>
                  <a:pt x="429" y="197"/>
                  <a:pt x="453" y="236"/>
                  <a:pt x="477" y="248"/>
                </a:cubicBezTo>
                <a:cubicBezTo>
                  <a:pt x="489" y="254"/>
                  <a:pt x="502" y="256"/>
                  <a:pt x="514" y="260"/>
                </a:cubicBezTo>
                <a:cubicBezTo>
                  <a:pt x="520" y="262"/>
                  <a:pt x="533" y="266"/>
                  <a:pt x="533" y="266"/>
                </a:cubicBezTo>
                <a:cubicBezTo>
                  <a:pt x="584" y="300"/>
                  <a:pt x="647" y="309"/>
                  <a:pt x="706" y="309"/>
                </a:cubicBezTo>
              </a:path>
            </a:pathLst>
          </a:custGeom>
          <a:noFill/>
          <a:ln w="25400" cap="flat">
            <a:solidFill>
              <a:srgbClr val="68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5371126" y="1556792"/>
            <a:ext cx="6750246" cy="108337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ru-RU" altLang="ru-RU" sz="2800" b="1" dirty="0"/>
              <a:t>Торговые пути по суше </a:t>
            </a:r>
          </a:p>
          <a:p>
            <a:pPr algn="ctr" eaLnBrk="1" hangingPunct="1"/>
            <a:r>
              <a:rPr lang="ru-RU" altLang="ru-RU" sz="2800" b="1" dirty="0"/>
              <a:t>в страны ВОСТОКА, были отрезаны</a:t>
            </a:r>
            <a:r>
              <a:rPr lang="ru-RU" altLang="ru-RU" sz="2800" dirty="0"/>
              <a:t> 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191344" y="127000"/>
            <a:ext cx="11305256" cy="95410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000099"/>
                </a:solidFill>
                <a:latin typeface="Arial" charset="0"/>
              </a:rPr>
              <a:t>Начиная с </a:t>
            </a:r>
            <a:r>
              <a:rPr lang="en-US" altLang="ru-RU" sz="2800" b="1" dirty="0">
                <a:solidFill>
                  <a:srgbClr val="000099"/>
                </a:solidFill>
                <a:latin typeface="Arial" charset="0"/>
              </a:rPr>
              <a:t>XIII </a:t>
            </a:r>
            <a:r>
              <a:rPr lang="ru-RU" altLang="ru-RU" sz="2800" b="1" dirty="0">
                <a:solidFill>
                  <a:srgbClr val="000099"/>
                </a:solidFill>
                <a:latin typeface="Arial" charset="0"/>
              </a:rPr>
              <a:t>века правители стран Востока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препятствовали</a:t>
            </a:r>
            <a:r>
              <a:rPr lang="ru-RU" altLang="ru-RU" sz="2800" b="1" dirty="0">
                <a:solidFill>
                  <a:srgbClr val="000099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rgbClr val="000099"/>
                </a:solidFill>
                <a:latin typeface="Arial" charset="0"/>
              </a:rPr>
              <a:t>торговле европейских купцов с Индией и Китаем</a:t>
            </a:r>
          </a:p>
        </p:txBody>
      </p:sp>
      <p:pic>
        <p:nvPicPr>
          <p:cNvPr id="7197" name="Picture 29" descr="i?id=103544558-5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51654" t="6146" r="5040" b="27655"/>
          <a:stretch>
            <a:fillRect/>
          </a:stretch>
        </p:blipFill>
        <p:spPr bwMode="auto">
          <a:xfrm>
            <a:off x="1219200" y="3429001"/>
            <a:ext cx="13208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Text Box 16"/>
          <p:cNvSpPr txBox="1">
            <a:spLocks noChangeArrowheads="1"/>
          </p:cNvSpPr>
          <p:nvPr/>
        </p:nvSpPr>
        <p:spPr bwMode="auto">
          <a:xfrm rot="-286373">
            <a:off x="1838853" y="3198784"/>
            <a:ext cx="25939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>
                <a:latin typeface="Arial" charset="0"/>
              </a:rPr>
              <a:t> </a:t>
            </a:r>
            <a:r>
              <a:rPr lang="ru-RU" altLang="ru-RU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    в    р    о    п   а</a:t>
            </a:r>
            <a:r>
              <a:rPr lang="ru-RU" altLang="ru-RU">
                <a:latin typeface="Arial" charset="0"/>
              </a:rPr>
              <a:t> </a:t>
            </a: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3759200" y="3886200"/>
            <a:ext cx="508000" cy="762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3759200" y="3886200"/>
            <a:ext cx="508000" cy="762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519278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1925E-8 L 0.12083 0.06778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3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animBg="1"/>
      <p:bldP spid="7192" grpId="0" animBg="1"/>
      <p:bldP spid="7194" grpId="0" animBg="1"/>
      <p:bldP spid="7194" grpId="1" animBg="1"/>
      <p:bldP spid="7194" grpId="2" animBg="1"/>
      <p:bldP spid="7194" grpId="3" animBg="1"/>
      <p:bldP spid="7193" grpId="0" animBg="1"/>
      <p:bldP spid="7193" grpId="1" animBg="1"/>
      <p:bldP spid="7193" grpId="2" animBg="1"/>
      <p:bldP spid="7193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124744"/>
            <a:ext cx="5846440" cy="50014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400" dirty="0" smtClean="0"/>
              <a:t>  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В конце XV - начале XVI веков, государства европейского континента ощутили острую необходимость в новых морских торговых путях. В чём же была причина?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МОРСКИЕ ТОРГОВЫЕ ПУТИ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Picture 22" descr="C:\Documents and Settings\теска\Рабочий стол\korab3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124744"/>
            <a:ext cx="4532949" cy="5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124744"/>
            <a:ext cx="5630416" cy="51845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Во-первых, в конце XV - начале XVI веков в Европе высокими темпами стало расти товарное производство, что усилило потребность в сырье. Однако на самом Европейском континенте сырья было мало - существующее количество не покрывало производственные нужды.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МОРСКИЕ ТОРГОВЫЕ ПУТИ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Picture 5" descr="Купцы. Гравюра И. Амм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2184" y="1052736"/>
            <a:ext cx="2736304" cy="2448272"/>
          </a:xfrm>
          <a:prstGeom prst="rect">
            <a:avLst/>
          </a:prstGeom>
          <a:noFill/>
        </p:spPr>
      </p:pic>
      <p:pic>
        <p:nvPicPr>
          <p:cNvPr id="8" name="Picture 5" descr="040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3645024"/>
            <a:ext cx="5472608" cy="26135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344" y="1052736"/>
            <a:ext cx="5672832" cy="54726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Развитие торговли в Европе способствовало резкому возрастанию потребности в деньгах, являвшихся всеобщим средством обмена. Для чеканки большого количества денежных монет необходимо было большое количество золота и серебра.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МОРСКИЕ ТОРГОВЫЕ ПУТИ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 l="24324" r="24324"/>
          <a:stretch>
            <a:fillRect/>
          </a:stretch>
        </p:blipFill>
        <p:spPr>
          <a:xfrm>
            <a:off x="6816080" y="836712"/>
            <a:ext cx="4032448" cy="3097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Презентация к уроку &quot;Открытие Нового Света&quot;"/>
          <p:cNvPicPr/>
          <p:nvPr/>
        </p:nvPicPr>
        <p:blipFill>
          <a:blip r:embed="rId3" cstate="print"/>
          <a:srcRect l="73918" t="67521"/>
          <a:stretch>
            <a:fillRect/>
          </a:stretch>
        </p:blipFill>
        <p:spPr bwMode="auto">
          <a:xfrm>
            <a:off x="6312024" y="3861048"/>
            <a:ext cx="4896544" cy="252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1268760"/>
            <a:ext cx="53848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Однако драгоценных металлов в Европе тоже было мало. Поэтому европейцы начали думать о доставке их из стран других континентов. 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МОРСКИЕ ТОРГОВЫЕ ПУТИ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Рисунок 8" descr="vespucc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196752"/>
            <a:ext cx="5493895" cy="49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3789040"/>
            <a:ext cx="10959008" cy="269716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Вскоре идея обладания золотом, серебром и прочими богатствами других стран полностью захватила умы и сердца европейцев. Однако европейцы больше не могли пользоваться Великим шёлковым путем и морским торговым путем через Средиземное море.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МОРСКИЕ ТОРГОВЫЕ ПУТИ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07367" y="791242"/>
            <a:ext cx="1524561" cy="1341614"/>
          </a:xfrm>
          <a:prstGeom prst="rect">
            <a:avLst/>
          </a:prstGeom>
        </p:spPr>
      </p:pic>
      <p:pic>
        <p:nvPicPr>
          <p:cNvPr id="9" name="Рисунок 8" descr="CoolClips_wb0264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24701" y="1916832"/>
            <a:ext cx="1492755" cy="1368152"/>
          </a:xfrm>
          <a:prstGeom prst="rect">
            <a:avLst/>
          </a:prstGeom>
        </p:spPr>
      </p:pic>
      <p:pic>
        <p:nvPicPr>
          <p:cNvPr id="10" name="Picture 7" descr="karave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784" y="1484784"/>
            <a:ext cx="3528392" cy="20084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2917 C 0.02952 -0.0338 0.05295 -0.04352 0.07795 -0.04722 C 0.08907 -0.05093 0.09653 -0.05301 0.10868 -0.05486 C 0.13837 -0.05324 0.14861 -0.05347 0.17222 -0.04722 C 0.1875 -0.03357 0.16736 -0.05023 0.18559 -0.03958 C 0.20365 -0.02894 0.17726 -0.03889 0.19913 -0.03171 C 0.20903 -0.02292 0.21962 -0.02315 0.22986 -0.01644 C 0.25434 3.7037E-7 0.28525 0.00162 0.3125 0.00671 C 0.32813 0.01366 0.34618 0.0125 0.3625 0.0169 C 0.39011 0.01597 0.41771 0.01597 0.44514 0.01435 C 0.4658 0.01319 0.48768 0.0044 0.50868 0.00162 C 0.53229 -0.00625 0.48802 0.00787 0.53941 -0.0037 C 0.55608 -0.00741 0.57257 -0.01644 0.58941 -0.01898 C 0.61632 -0.02315 0.64341 -0.02685 0.67032 -0.02917 C 0.69983 -0.02662 0.69532 -0.02917 0.71441 -0.01898 C 0.71823 -0.0169 0.72222 -0.01551 0.72604 -0.01389 C 0.72795 -0.01296 0.73177 -0.01134 0.73177 -0.01111 C 0.74254 -0.00046 0.73646 -0.00486 0.75104 0.00162 C 0.75295 0.00255 0.75677 0.00417 0.75677 0.0044 C 0.75903 0.01343 0.7632 0.01782 0.76823 0.02454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7894 C 0.00695 0.09282 0.00764 0.09676 0.0191 0.10185 C 0.02274 0.11551 0.01858 0.10486 0.02691 0.11481 C 0.03646 0.12616 0.03837 0.13264 0.05 0.13773 C 0.05625 0.14352 0.06007 0.15 0.06719 0.15324 C 0.075 0.16319 0.06945 0.15764 0.08646 0.16343 C 0.09202 0.16528 0.09653 0.17106 0.10191 0.17361 C 0.11667 0.18056 0.10955 0.17685 0.12309 0.18403 C 0.13802 0.20394 0.11892 0.18009 0.13646 0.19676 C 0.13872 0.19884 0.13993 0.20255 0.14219 0.2044 C 0.14514 0.20694 0.15347 0.21042 0.15764 0.21227 C 0.16458 0.22616 0.17379 0.23056 0.18455 0.23773 C 0.19323 0.25 0.20486 0.26134 0.21719 0.26597 C 0.21979 0.2669 0.2224 0.26759 0.225 0.26852 C 0.22882 0.27014 0.23646 0.27361 0.23646 0.27361 C 0.24549 0.28194 0.23993 0.27801 0.25382 0.28403 C 0.2625 0.28796 0.27136 0.29514 0.28073 0.29676 C 0.30104 0.3 0.31962 0.30509 0.34028 0.30694 C 0.35382 0.30602 0.36736 0.30648 0.38073 0.3044 C 0.38681 0.30347 0.39236 0.29931 0.39809 0.29676 C 0.4 0.29583 0.40382 0.29421 0.40382 0.29421 C 0.40886 0.2875 0.41233 0.28032 0.41719 0.27361 C 0.42188 0.25579 0.41997 0.26343 0.42309 0.25069 C 0.42535 0.2419 0.43142 0.23588 0.43455 0.22755 C 0.43802 0.21852 0.4408 0.21157 0.44618 0.2044 C 0.44688 0.20185 0.44705 0.19907 0.44809 0.19676 C 0.45035 0.19144 0.45573 0.18148 0.45573 0.18148 C 0.45729 0.17546 0.46059 0.16042 0.46337 0.15579 C 0.46597 0.15139 0.47049 0.15 0.47309 0.1456 C 0.47639 0.14028 0.47708 0.13241 0.48073 0.12755 C 0.48281 0.12477 0.48611 0.12477 0.48837 0.12245 C 0.49271 0.11782 0.49549 0.11111 0.5 0.10694 C 0.50191 0.10532 0.50382 0.10347 0.50573 0.10185 C 0.51042 0.09236 0.51632 0.08796 0.52309 0.08148 C 0.52969 0.07523 0.54063 0.06088 0.54809 0.05833 C 0.55903 0.05463 0.56962 0.04769 0.58073 0.0456 C 0.60017 0.0419 0.61962 0.04097 0.63837 0.03264 C 0.68646 0.03472 0.68924 0.01412 0.70191 0.04815 " pathEditMode="relative" ptsTypes="fffffffffffffffffffffffffffffffffffff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9685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Эти пути теперь контролировало Османское государство (Турция) — основной соперник европейских стран. Сложившиеся обстоятельства диктовали открытие новых морских путей.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МОРСКИЕ ТОРГОВЫЕ ПУТИ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Picture 5" descr="Файл:Bombard-MortarOfTheKnightsOfSaintJohnOfJerusalemRhodes1480-1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64" y="1196752"/>
            <a:ext cx="4968552" cy="51324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921a3ccc6e3272c479ebc64d68ff1fa5f553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Words>1253</Words>
  <Application>Microsoft Office PowerPoint</Application>
  <PresentationFormat>Произвольный</PresentationFormat>
  <Paragraphs>154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Основные причины Великих географических открытий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Результаты открытий</vt:lpstr>
      <vt:lpstr>Слайд 28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Acer</dc:creator>
  <cp:lastModifiedBy>USER</cp:lastModifiedBy>
  <cp:revision>570</cp:revision>
  <dcterms:created xsi:type="dcterms:W3CDTF">2020-04-27T10:05:42Z</dcterms:created>
  <dcterms:modified xsi:type="dcterms:W3CDTF">2020-10-15T03:27:41Z</dcterms:modified>
</cp:coreProperties>
</file>