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564" r:id="rId2"/>
    <p:sldId id="951" r:id="rId3"/>
    <p:sldId id="1021" r:id="rId4"/>
    <p:sldId id="996" r:id="rId5"/>
    <p:sldId id="1004" r:id="rId6"/>
    <p:sldId id="1003" r:id="rId7"/>
    <p:sldId id="1017" r:id="rId8"/>
    <p:sldId id="1026" r:id="rId9"/>
    <p:sldId id="1030" r:id="rId10"/>
    <p:sldId id="1048" r:id="rId11"/>
    <p:sldId id="1038" r:id="rId12"/>
    <p:sldId id="1036" r:id="rId13"/>
    <p:sldId id="1010" r:id="rId14"/>
    <p:sldId id="1011" r:id="rId15"/>
    <p:sldId id="1040" r:id="rId16"/>
    <p:sldId id="1054" r:id="rId17"/>
    <p:sldId id="1056" r:id="rId18"/>
    <p:sldId id="1032" r:id="rId19"/>
    <p:sldId id="997" r:id="rId20"/>
    <p:sldId id="1041" r:id="rId21"/>
    <p:sldId id="1012" r:id="rId22"/>
    <p:sldId id="1046" r:id="rId23"/>
    <p:sldId id="1019" r:id="rId24"/>
    <p:sldId id="1050" r:id="rId25"/>
    <p:sldId id="1023" r:id="rId26"/>
    <p:sldId id="1045" r:id="rId27"/>
    <p:sldId id="701" r:id="rId28"/>
  </p:sldIdLst>
  <p:sldSz cx="12192000" cy="6858000"/>
  <p:notesSz cx="6858000" cy="9144000"/>
  <p:custDataLst>
    <p:tags r:id="rId3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960" y="-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7A6E6-2BEB-4289-8C48-E149BD835215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32F52-5376-4195-AFB7-B4B9DCBDA9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798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rgbClr val="0A06BA"/>
                </a:solidFill>
              </a:rPr>
              <a:t>Такой же принцип работы имели устройства </a:t>
            </a:r>
            <a:r>
              <a:rPr lang="ru-RU" sz="1200" dirty="0" err="1" smtClean="0">
                <a:solidFill>
                  <a:srgbClr val="0A06BA"/>
                </a:solidFill>
              </a:rPr>
              <a:t>Сэвери</a:t>
            </a:r>
            <a:r>
              <a:rPr lang="ru-RU" sz="1200" dirty="0" smtClean="0">
                <a:solidFill>
                  <a:srgbClr val="0A06BA"/>
                </a:solidFill>
              </a:rPr>
              <a:t> и </a:t>
            </a:r>
            <a:r>
              <a:rPr lang="ru-RU" sz="1200" dirty="0" err="1" smtClean="0">
                <a:solidFill>
                  <a:srgbClr val="0A06BA"/>
                </a:solidFill>
              </a:rPr>
              <a:t>Ньюкомена</a:t>
            </a:r>
            <a:r>
              <a:rPr lang="ru-RU" sz="1200" dirty="0" smtClean="0">
                <a:solidFill>
                  <a:srgbClr val="0A06BA"/>
                </a:solidFill>
              </a:rPr>
              <a:t> (1705). Оборудование применяли для выкачивания воды из выработок при добыче полезных ископаемых.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ACF74-AF80-442E-BFB4-56C88B401776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106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252783"/>
      </p:ext>
    </p:extLst>
  </p:cSld>
  <p:clrMapOvr>
    <a:masterClrMapping/>
  </p:clrMapOvr>
  <p:transition spd="slow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177842"/>
      </p:ext>
    </p:extLst>
  </p:cSld>
  <p:clrMapOvr>
    <a:masterClrMapping/>
  </p:clrMapOvr>
  <p:transition spd="slow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27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527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588630"/>
      </p:ext>
    </p:extLst>
  </p:cSld>
  <p:clrMapOvr>
    <a:masterClrMapping/>
  </p:clrMapOvr>
  <p:transition spd="slow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1" y="28060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1212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1212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1212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51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32179796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922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2D1E6-B69E-491B-93FC-43A69A894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6450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52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7" name="bg object 17"/>
          <p:cNvSpPr/>
          <p:nvPr/>
        </p:nvSpPr>
        <p:spPr>
          <a:xfrm>
            <a:off x="141396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6"/>
            <a:ext cx="3857668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73510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43CE4-FB19-4F7E-B88B-A2EECA05E7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658651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54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445619"/>
      </p:ext>
    </p:extLst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334245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79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79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193573"/>
      </p:ext>
    </p:extLst>
  </p:cSld>
  <p:clrMapOvr>
    <a:masterClrMapping/>
  </p:clrMapOvr>
  <p:transition spd="slow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2092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2016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69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20262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346977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9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5A1CB-DE4E-4E95-B4AD-60ED9AE334D2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99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9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04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7" r:id="rId14"/>
    <p:sldLayoutId id="2147483668" r:id="rId15"/>
  </p:sldLayoutIdLst>
  <p:transition spd="slow">
    <p:cover dir="r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2117" y="3687"/>
            <a:ext cx="12175067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2087375" y="535625"/>
            <a:ext cx="6853767" cy="995676"/>
          </a:xfrm>
        </p:spPr>
        <p:txBody>
          <a:bodyPr wrap="square" tIns="25927">
            <a:spAutoFit/>
          </a:bodyPr>
          <a:lstStyle/>
          <a:p>
            <a:pPr marL="22545" defTabSz="1024014" eaLnBrk="1" fontAlgn="auto" hangingPunct="1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defRPr/>
            </a:pPr>
            <a:r>
              <a:rPr lang="ru-RU" sz="6000" b="1" spc="9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ИСТОРИЯ</a:t>
            </a:r>
            <a:endParaRPr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1415480" y="2768367"/>
            <a:ext cx="10441159" cy="2810420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algn="l" defTabSz="1023886" eaLnBrk="1" fontAlgn="auto" hangingPunct="1"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Тема урока: </a:t>
            </a:r>
            <a:endParaRPr lang="ru-RU" sz="44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2690" defTabSz="1023886">
              <a:spcBef>
                <a:spcPts val="196"/>
              </a:spcBef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«</a:t>
            </a:r>
            <a:r>
              <a:rPr lang="ru-RU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ВОЗНИКНОВЕНИЕ</a:t>
            </a:r>
          </a:p>
          <a:p>
            <a:pPr marL="32690" defTabSz="1023886">
              <a:spcBef>
                <a:spcPts val="196"/>
              </a:spcBef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ПРОИЗВОДСТВЕННОЙ</a:t>
            </a:r>
          </a:p>
          <a:p>
            <a:pPr marL="32690" defTabSz="1023886">
              <a:spcBef>
                <a:spcPts val="196"/>
              </a:spcBef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ТЕХНИКИ</a:t>
            </a: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». (2-урок)</a:t>
            </a: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9941985" y="461963"/>
            <a:ext cx="1335616" cy="1276350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9941984" y="482600"/>
            <a:ext cx="1276349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416480" y="548685"/>
            <a:ext cx="361587" cy="767122"/>
          </a:xfrm>
          <a:prstGeom prst="rect">
            <a:avLst/>
          </a:prstGeom>
        </p:spPr>
        <p:txBody>
          <a:bodyPr wrap="square" lIns="0" tIns="28183" rIns="0" bIns="0">
            <a:spAutoFit/>
          </a:bodyPr>
          <a:lstStyle/>
          <a:p>
            <a:pPr algn="l" defTabSz="1023886" eaLnBrk="1" fontAlgn="auto" hangingPunct="1">
              <a:spcBef>
                <a:spcPts val="222"/>
              </a:spcBef>
              <a:spcAft>
                <a:spcPts val="0"/>
              </a:spcAft>
              <a:defRPr/>
            </a:pPr>
            <a:r>
              <a:rPr lang="ru-RU" sz="4800" b="1" spc="18" dirty="0" smtClean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10056440" y="1268760"/>
            <a:ext cx="1143000" cy="452516"/>
          </a:xfrm>
          <a:prstGeom prst="rect">
            <a:avLst/>
          </a:prstGeom>
        </p:spPr>
        <p:txBody>
          <a:bodyPr lIns="0" tIns="21420" rIns="0" bIns="0">
            <a:spAutoFit/>
          </a:bodyPr>
          <a:lstStyle/>
          <a:p>
            <a:pPr algn="ctr" defTabSz="1023886" eaLnBrk="1" fontAlgn="auto" hangingPunct="1">
              <a:spcBef>
                <a:spcPts val="169"/>
              </a:spcBef>
              <a:spcAft>
                <a:spcPts val="0"/>
              </a:spcAft>
              <a:defRPr/>
            </a:pPr>
            <a:r>
              <a:rPr lang="ru-RU" sz="2800" b="1" spc="-9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="" xmlns:a16="http://schemas.microsoft.com/office/drawing/2014/main" id="{FBDC4668-53F8-453D-BAE8-6EC39154C51F}"/>
              </a:ext>
            </a:extLst>
          </p:cNvPr>
          <p:cNvSpPr/>
          <p:nvPr/>
        </p:nvSpPr>
        <p:spPr>
          <a:xfrm>
            <a:off x="694721" y="550691"/>
            <a:ext cx="775611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625803"/>
            <a:endParaRPr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460375" y="3212976"/>
            <a:ext cx="648072" cy="208823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8674" name="AutoShape 2" descr="https://tepka.ru/geografiya_5/4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14" descr="http://www.steampunker.ru/uploads/images/d/3/b/9/935/4f80e74ccd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6200" y="2564904"/>
            <a:ext cx="410445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 descr="http://www.yaplakal.com/uploads/post-3-12447061038577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872" y="4725144"/>
            <a:ext cx="4439816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34526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407368" y="908720"/>
            <a:ext cx="6264696" cy="569386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1765 году английский механик Джеймс Уатт создает паровой двигатель. В 1763-1764 годах ему пришлось чинить принадлежавший университету образец машины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Ньюкомена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Уатт изготовил небольшую ее модель и принялся изучать ее действие. Уатту сразу стало ясно, что для более экономичной работы двигателя целесообразнее держать цилиндр постоянно нагретым. </a:t>
            </a:r>
          </a:p>
        </p:txBody>
      </p:sp>
      <p:pic>
        <p:nvPicPr>
          <p:cNvPr id="41986" name="Picture 2" descr="http://kpi.ua/files/images/1103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088" y="980728"/>
            <a:ext cx="4940341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ject 2"/>
          <p:cNvSpPr>
            <a:spLocks/>
          </p:cNvSpPr>
          <p:nvPr/>
        </p:nvSpPr>
        <p:spPr bwMode="auto">
          <a:xfrm>
            <a:off x="0" y="3685"/>
            <a:ext cx="12192000" cy="689012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ИЗОБРЕТЕНИЕ ПАРОВОГО ДВИГАТЕЛЯ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2"/>
          <p:cNvSpPr>
            <a:spLocks noGrp="1"/>
          </p:cNvSpPr>
          <p:nvPr>
            <p:ph type="title"/>
          </p:nvPr>
        </p:nvSpPr>
        <p:spPr>
          <a:xfrm>
            <a:off x="6912768" y="764704"/>
            <a:ext cx="5447928" cy="72008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Испытание машины</a:t>
            </a:r>
          </a:p>
        </p:txBody>
      </p:sp>
      <p:sp>
        <p:nvSpPr>
          <p:cNvPr id="4099" name="Содержимое 1"/>
          <p:cNvSpPr>
            <a:spLocks noGrp="1"/>
          </p:cNvSpPr>
          <p:nvPr>
            <p:ph idx="1"/>
          </p:nvPr>
        </p:nvSpPr>
        <p:spPr>
          <a:xfrm>
            <a:off x="263352" y="908720"/>
            <a:ext cx="6724651" cy="547260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Уатт проводит испытания своего изобретения -  паровой машины. В основе машины был паровой насос, с которого еще в 1698 году начали свой путь паровые машины. Но усовершенствования были на лицо. Потребление угля уже было значительно меньше.</a:t>
            </a:r>
          </a:p>
        </p:txBody>
      </p:sp>
      <p:pic>
        <p:nvPicPr>
          <p:cNvPr id="4100" name="Рисунок 3" descr="00009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0136" y="1700808"/>
            <a:ext cx="4631267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685"/>
            <a:ext cx="12192000" cy="689012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ИЗОБРЕТЕНИЕ ПАРОВОГО ДВИГАТЕЛЯ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360" y="836712"/>
            <a:ext cx="11521280" cy="280831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4500" b="1" dirty="0" smtClean="0">
                <a:latin typeface="Arial" pitchFamily="34" charset="0"/>
                <a:cs typeface="Arial" pitchFamily="34" charset="0"/>
              </a:rPr>
              <a:t>В 1768 г. он подал прошение о патенте на свое изобретение. Патент он получил в 1769 г., но построить паровую машину ему долго не удавалось. И только </a:t>
            </a:r>
            <a:r>
              <a:rPr lang="ru-RU" sz="45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4500" b="1" dirty="0" smtClean="0">
                <a:latin typeface="Arial" pitchFamily="34" charset="0"/>
                <a:cs typeface="Arial" pitchFamily="34" charset="0"/>
              </a:rPr>
              <a:t>1776 г. при материальной поддержке доктора </a:t>
            </a:r>
            <a:r>
              <a:rPr lang="ru-RU" sz="4500" b="1" dirty="0" err="1" smtClean="0">
                <a:latin typeface="Arial" pitchFamily="34" charset="0"/>
                <a:cs typeface="Arial" pitchFamily="34" charset="0"/>
              </a:rPr>
              <a:t>Ребека</a:t>
            </a:r>
            <a:r>
              <a:rPr lang="ru-RU" sz="4500" b="1" dirty="0" smtClean="0">
                <a:latin typeface="Arial" pitchFamily="34" charset="0"/>
                <a:cs typeface="Arial" pitchFamily="34" charset="0"/>
              </a:rPr>
              <a:t>, основателя первого металлургического завода в Шотландии, паровая машина Уатта была, наконец, построена и успешно прошла испытание. </a:t>
            </a:r>
          </a:p>
          <a:p>
            <a:pPr>
              <a:lnSpc>
                <a:spcPct val="120000"/>
              </a:lnSpc>
            </a:pPr>
            <a:endParaRPr lang="ru-RU" dirty="0"/>
          </a:p>
        </p:txBody>
      </p:sp>
      <p:pic>
        <p:nvPicPr>
          <p:cNvPr id="11266" name="Picture 2" descr="watt10.jpg (31056 byte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1864" y="3861048"/>
            <a:ext cx="6336704" cy="2555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268" name="Picture 4" descr="&amp;Icy;&amp;scy;&amp;tcy;&amp;ocy;&amp;rcy;&amp;icy;&amp;yacy; &amp;scy;&amp;ocy;&amp;zcy;&amp;dcy;&amp;acy;&amp;ncy;&amp;icy;&amp;yacy; &amp;pcy;&amp;acy;&amp;rcy;&amp;ocy;&amp;vcy;&amp;ocy;&amp;jcy; &amp;mcy;&amp;acy;&amp;shcy;&amp;icy;&amp;ncy;&amp;ycy;. &amp;Icy;&amp;ncy;&amp;tcy;&amp;iecy;&amp;rcy;&amp;ncy;&amp;iecy;&amp;tcy;-&amp;zhcy;&amp;ucy;&amp;rcy;&amp;ncy;&amp;acy;&amp;lcy; &quot;&amp;Vcy;&amp;scy;&amp;iocy;&amp;Ncy;&amp;icy;&amp;chcy;&amp;iecy;&amp;gcy;&amp;ocy;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7408" y="3717032"/>
            <a:ext cx="3240360" cy="2808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685"/>
            <a:ext cx="12192000" cy="689012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ИЗОБРЕТЕНИЕ ПАРОВОГО ДВИГАТЕЛЯ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Содержимое 1"/>
          <p:cNvSpPr>
            <a:spLocks noGrp="1"/>
          </p:cNvSpPr>
          <p:nvPr>
            <p:ph sz="half" idx="1"/>
          </p:nvPr>
        </p:nvSpPr>
        <p:spPr>
          <a:xfrm>
            <a:off x="335360" y="1052736"/>
            <a:ext cx="5832648" cy="518457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 1781 г. Уатт заканчивает работу и патентует новую паровую машину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“для осуществления движения вокруг оси с целью приведения в действие других машин”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Это была первая в истории паровая машина, созданная не для подъема воды из шахт, а специально для привода станков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85"/>
            <a:ext cx="12192000" cy="689012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ИЗОБРЕТЕНИЕ ПАРОВОГО ДВИГАТЕЛЯ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8" descr="http://upload.wikimedia.org/wikipedia/commons/f/f0/Steam_engine_in_action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4032" y="1124744"/>
            <a:ext cx="5544616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6"/>
          <p:cNvSpPr>
            <a:spLocks noGrp="1"/>
          </p:cNvSpPr>
          <p:nvPr>
            <p:ph type="title"/>
          </p:nvPr>
        </p:nvSpPr>
        <p:spPr>
          <a:xfrm>
            <a:off x="6528048" y="908720"/>
            <a:ext cx="4924128" cy="165618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Первое применение                  на шахте</a:t>
            </a:r>
          </a:p>
        </p:txBody>
      </p:sp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335360" y="3068960"/>
            <a:ext cx="11310664" cy="35394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100" b="1" dirty="0">
                <a:latin typeface="Arial" pitchFamily="34" charset="0"/>
                <a:cs typeface="Arial" pitchFamily="34" charset="0"/>
              </a:rPr>
              <a:t>Все предложенные усовершенствования, большинство которых закреплялось патентом 1784 г., позволили Уатту в ближайшие годы выработать тип машины двойного действия с непрерывным вращательным движением, который в течение долгого времени оставался неизменным и подвергался лишь частичным доработкам.</a:t>
            </a:r>
          </a:p>
        </p:txBody>
      </p:sp>
      <p:pic>
        <p:nvPicPr>
          <p:cNvPr id="6148" name="Picture 2" descr="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>
          <a:xfrm>
            <a:off x="407368" y="908720"/>
            <a:ext cx="5835649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685"/>
            <a:ext cx="12192000" cy="689012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ИЗОБРЕТЕНИЕ ПАРОВОГО ДВИГАТЕЛЯ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400" y="5445224"/>
            <a:ext cx="10873208" cy="105156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Принцип работы последних моделей паровых машин Джеймса Уатта</a:t>
            </a:r>
            <a:r>
              <a:rPr lang="ru-RU" sz="2000" i="1" dirty="0" smtClean="0"/>
              <a:t>.</a:t>
            </a:r>
            <a:endParaRPr lang="ru-RU" sz="2000" dirty="0"/>
          </a:p>
        </p:txBody>
      </p:sp>
      <p:pic>
        <p:nvPicPr>
          <p:cNvPr id="4" name="Содержимое 3" descr="watt11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7368" y="836712"/>
            <a:ext cx="11233248" cy="4392488"/>
          </a:xfrm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685"/>
            <a:ext cx="12192000" cy="689012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ИЗОБРЕТЕНИЕ ПАРОВОГО ДВИГАТЕЛЯ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title"/>
          </p:nvPr>
        </p:nvSpPr>
        <p:spPr>
          <a:xfrm>
            <a:off x="239185" y="836712"/>
            <a:ext cx="11545447" cy="244827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/>
            <a:r>
              <a:rPr lang="ru-RU" altLang="ru-RU" sz="30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Джеймс Уатт</a:t>
            </a:r>
            <a:r>
              <a:rPr lang="ru-RU" altLang="ru-RU" sz="3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английский изобретатель, первым построившим паровую машину, в качестве единицы мощности использовал лошадиную силу.  С ее помощью он сравнивал работоспособность лошади и своей паровой машины. </a:t>
            </a:r>
          </a:p>
        </p:txBody>
      </p:sp>
      <p:pic>
        <p:nvPicPr>
          <p:cNvPr id="20483" name="Picture 8" descr="H4230313-James_Watt,_Scottish_engineer-SP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64352" y="3501008"/>
            <a:ext cx="2665453" cy="3022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9" descr="27740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360" y="3573016"/>
            <a:ext cx="4320117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11" descr="i (7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1864" y="3429000"/>
            <a:ext cx="4224867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0" y="3685"/>
            <a:ext cx="12192000" cy="689012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ИЗОБРЕТЕНИЕ ПАРОВОГО ДВИГАТЕЛЯ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10" descr="watt12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00152" y="908050"/>
            <a:ext cx="9351433" cy="4319588"/>
          </a:xfrm>
          <a:noFill/>
        </p:spPr>
      </p:pic>
      <p:sp>
        <p:nvSpPr>
          <p:cNvPr id="102411" name="Rectangle 11"/>
          <p:cNvSpPr>
            <a:spLocks noGrp="1" noChangeArrowheads="1"/>
          </p:cNvSpPr>
          <p:nvPr>
            <p:ph type="body" sz="half" idx="2"/>
          </p:nvPr>
        </p:nvSpPr>
        <p:spPr>
          <a:xfrm>
            <a:off x="285751" y="5457825"/>
            <a:ext cx="11571816" cy="132873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Двигатель Джеймса Уатта годился для любой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машины.</a:t>
            </a:r>
            <a:endPara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 eaLnBrk="1" hangingPunct="1">
              <a:spcBef>
                <a:spcPts val="0"/>
              </a:spcBef>
              <a:buFontTx/>
              <a:buNone/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Этим сразу воспользовались изобретатели самодвижущихся механизмов. Так паровая машина пришла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на транспорт.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85"/>
            <a:ext cx="12192000" cy="689012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ИЗОБРЕТЕНИЕ ПАРОВОГО ДВИГАТЕЛЯ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07368" y="1052736"/>
            <a:ext cx="5040560" cy="4968552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endParaRPr lang="ru-RU" sz="31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Изобретение  парового двигателя положили начало индустриальной революции.                          Его именем названа единица мощности — Ватт.</a:t>
            </a:r>
            <a:endParaRPr lang="ru-RU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85"/>
            <a:ext cx="12192000" cy="689012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ИЗОБРЕТЕНИЕ ПАРОВОГО ДВИГАТЕЛЯ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4032" y="1124744"/>
            <a:ext cx="482453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AutoShape 4" descr="data:image/jpeg;base64,/9j/4AAQSkZJRgABAQAAAQABAAD/2wCEAAkGBhQSERUUExQVFRQVFxgZFxgXGBcZGBgcGBYVGBYXFxgXGyYeGBkjHBQXHy8gIycpLCwsGh4xNTAqNSYrLCkBCQoKDgwOGg8PGiwlHyApLCkpLCksKSwsKSwsKSkpKSkpKSksKSwpKSksLCwsLCwsLCksKSwpLCksLCkpLCksKf/AABEIAKUAlAMBIgACEQEDEQH/xAAcAAABBAMBAAAAAAAAAAAAAAAFAAQGBwECAwj/xAA5EAABAwIEBAQEBgIBBAMAAAABAAIRAyEEEjFBBQZRYRMicYEHMpGhFCOxwdHwQlLhJEOS8RVik//EABoBAAIDAQEAAAAAAAAAAAAAAAIEAQMFAAb/xAAkEQACAgICAQUBAQEAAAAAAAAAAQIRAyESMQQTIjJBUWEzI//aAAwDAQACEQMRAD8ABYNpLy/KA0/LrmIENmOpjdNxRfIcWnK0yTa+sN0RjG8NqOfLC2A0RrNomx0MlOqGHNMFsCNJ1B/t1mp1sackR6oCQ0n5jEwJu6YAjfQLfCu/6giWmDERBFm+Vve2vsulfhb2tNSQ4MBLQBve59I+6c8B4K+Jc0tGQOmDLs5JN+0qW1Vhx/QnwigHScgOt/fe2qNUcM1rRDWiJ6CNZPquWEpU6TQ2m0tAsRYehJXR9axDQYFgfp/KWewXO2dMS0kWtpp3HVOaNIhrSekTrum+AolzdC45tQiNDBOIgl1wTA/vVVNrogGv0Py67/tay74SnIHlbr7n7Ivh+G6BzS7e2ggTchdcRw8jSGa6GfaYXNpaOQzw+Abubgaf0LpiaViIA9D99ltUqsojNWrAN6vgAIJxH4g8PBtVzu3yNcW/UBDt9Im0F8Phmi4g9v12SrU5i0Dt/wClGaPxLwoLrPibSNtj+q2Z8RsC4wXPb3LHQFPGX4daMc1sii6ALgX3N/RVfiKZFjEzYfyVPeZuZ6NSk1tCuDnMPygB0SLAOuLKG1sPcG95iem0p7xrS2iasHkaaf32WHgbAf32XWBJJv2XIu7JwFowHdh9Akti3skuBLUxLQIM3ItG/ax9LpvUpgjob7wfmv7J2+lLp+WYBjY9pussoum941i+snWNLLO5Asxh6OX9vSAiWCbrvawuuLaVhrJ7CPN+0QnkhghpiBfXfoq5WSmxr4N/WbXJ9EP43xzDYVk1HF1Qi1JvzHQif9RZMOb+YXYdgg/mP+UGLWiZ6jp1VZ1KhcS5xLibknUnqSmMWJ5Fb6Bbol2L+JmKLSyhkw7Tu0Zn/wD6HQ+ijtXilZ5l9aq493u3udEylLOnI4YLpHdjvD8Uq0yCyrUYRoWvcDPXVSGp8TseaQp+KAR/3Mo8QiIgu/eFE8yUongg+0cOMViX1SXVHueTeXOLtfVNpusylCNQS6OMLbKsaJZlPEmzDr9E8ocWqMpupyCxxBIIBIjoTcJk4JNC5xT7Ov8ABz4krNOmXGAmkwUb4RhaVWo1t/M2S/QNtpHqq566CWxiHEdUkSr8BcHOBIsSJnXoRfRJB6kQ+BPy6S0XO8n0372T1jABOnW4A6WA11Td8uI06SfS5+6zTbF5EDqNLhZ30Vsc0q5NhJIF76TCcNraydLRb62TSi6IIFup+9k5pkutLQBJJ2A7mdFXNExRW3xGn8ZlPyeG0t6XnN7yovKlPxA4zQrVWNo+bwQ5pqgDI+SDDRrAvcqKh3otTB8EC0m7E6T0WQkSstY7YFMJnGCVgldm4ZxmBOXXslTwjnCRf0k/Wy7kdxf4cgVgulb+C7SP7utTQOw+im0Q0+qNVsHLVJSBRkuSzLCQXEoUIry+3M804zF4MbRHfohSd8MxJp1qbx/i9v0JAP2Vc/iw4k6o4cMEFzZNzLP+dLJI07AZzmGh0udNklkeoW2EH0YBiNN/W60bgzAJ6zGvom+Hx7Wi4DjqJiBftchPX8fBZo1o6j7+yHaA0cmU/Kc5AaCSSYgCJUA5s52NYGhh/LQ/yMQ6pFr9G9hqlzpzYK35FEwxvzkf5mevQKK+ycwYOXuYJgevustbJgXJ7JFG+V3MFZpfA7nRNzfGNoKEVKSTCPBeQalZoe63aCY++qsbg3w1osaJGY7k/dH2VaTKIc2A2ASR/wAJlX55YyAKFZ06ECx73WBk8qc5VY9tL/lEHU/hsxlbxKYA2IiZvMEEwQdF3ofD2m3EeI0ZL3AALTuQ5pRTh/O1CpAfmpyYGcED3OgUho1WuEtII2IuF0cjf2Uzy5Y/JFTfE3lGnRAq02ZRvAsDeZAUFw2GhmbZ0tB6OaCYd0mFf3NtNhwtTP8AKG3VFcWcWMDG/Ibi+rhoTbWE74+Rv2fhCfKPJg3EYQVWFzBD2gZgP8gQZI9Chjm9k/wFfzAHfQjUH+EsfRiDoIgrSTadMrlFSVg2FstZSVvYqzK2j9FoFuXQDKiXTCT+i7OCOb+HpOEw5jXXBm4HQ9kk64Py/U/DYcQLUaYP/iD+6ysNuN9DFEY8bIBcHLp9z8sXQDmzmHKzwafzOHmIgFgn5SP9jf2RjivE/DY4kWb1nuAO94VcVa5e4vcZc4yfdPQhyYu7NYSWJWU8kTEQbKlnA+XWPo5gfN6E/ooo1SjhWBNam5suaYbBE+W990rnuu6G/GVy6Jx8L6rqhrUapLmsDSM2oBkRB9FLOPup0mw6QDpH87KP/DHhTadCscxLn1C0k65W2A+pKOc2cK8Sk2xIDrwfX7LAzVz0Mx/1pukCsBjMK1wa3GMLpE03ubDg6bX3PVS/hZGUQCLC0yB6HcKN4bk+jXqMr1WNfUYAGk3EDSWixjupXhMK1ghoAHayiXG1RR5Et03bGvMWB8bDVaX+7CPtZeccaXNc6m4yWOPpYkFeluI/If7qvOZpNFV5fchxyg7y4iSn/Dl7mBBewbcOwmYlxsGgkn0C3Dc1N4nzWIlb4rFBlIsDRNQ69Gif1TWjXgTotNNsh0tDJ9O2i5NCf13jMSNCAmppEDS3VXx6F5LZzhOuGYU1arGDVzmD6uE+lpTcFSfkvCEONUxABb6n/L2iUGWVQZOJWy9aWMcxoa5pkWs20Cw0PRJAOWsW44WmSwvsR5TMQ4gDXoAfcJLzj52X8EVJzdi/MynmJgZjfrpKjjkS5hP/AFdYbB5A207Sh69FjVKxVvZqstaswt6atbJWzSFOuDNy4fO0kEtDTERJ0N1DKdLM6FIaOJyUTTPtoPTdI+QnJUjR8T2Ntlr8uUHU8OAPMd9pO/vKOUeJWio0t+4+qqDA8WqhraTwKzahHla52s2Hl9FI+E491GmZZWa0D5Ktwy8WJMwe6xcuNxdjM8KyuywcPRAkst2C60MTJg6qOcH4+HtJ0HfX/kIhhnmZN5SzbvYtPA1dhPHnyrz7x3BlmKqCDrI9zNh9VfOOrjJcqoOca7H53T5mujLHm+Um52Ce8OT5k4oex2RjFsDniZbAGokHsE18WkbBpO03Wj8XmGrvT+FxzydDC3UhZtXYslzuJ+y2qUZ8w0XahRB8sG49+59hKIigRTBExoYF42JC5ypgcb2DeGYF1aoGNBJI22HVWRheDClSbTGgEEwJ0JN+6EcpYunSflawE5blp8zp3AIEEdFMHCAMhN4m2kjQ3ss3yMrcqLoxUQNR4W6PJv8AN5iLwNukQkj7JbPrssJT1SykVJzXhjTxtcGLvLvZwBCFSrD595Qc5v4mmczmxmEi7IgEdCDKroFbmGalFUIzx0zJXRpgLlK3zyrJERVdHWlUIMovgKYrDyyD0G/1QSUY5YaTWDQYa7U+moVWX42NYG+VMP8AAcKQ1rvFLCDEBvTp7kKYs4PVe0AYh4AjNLWkO33Eodw3BiqZnI1sRA1gyf0RfE8SDYaBb7XBWDmk3KzZTfGkb8tcDh5L4NyLGBaNtlLMTTAFkM4XVaGkiBf9gtOIcWvl1cRAaNSf4S825COS5zsbcwcRDGXdB0HUnYBVbjmOea9RzHNIh0x5spEQRt691cnDeXLtq14dUHyjZvtue6rzjdc0DiS+nmZUaWybgGYMmbG2ie8aLxv+gPLFriitW0B1sDAv7rdzQAY7Qkyi4gusACe30WgqGIW2m2J9DrCVi10t+Yg7evX1T0MJl1w0AH2CFB5adR6D9+hTkcRcaYaNB/H3QSTsKM10HMBWZDT5Tfe+oGhFxdSDlfGOzOpVHFwAsT0mLxqQfsoJgdCNNCNgevuppyxX8PykAF0EF3+XQT7lK5Y6O5EorUA+DIbbQmIueiSQE3h47SLdklncGRzC3gBxINx5ZGm3QKC8y/DoVXOqUS2m8jzNJhpPUdFYFJ5/1kaEiJBkyDfpC2xGFDtAL6yDeArYZJQ2ibPP2O4PVon8xjgNjEttqZTURsf7or94jgA5ga9s2MDa4Iv9EC4lwKi4XpNzN3ygE6Gbb+6ej5X6C4IqDKdU+4XivDeD9B6p/wAe4EaZLmB3h2vr7+6DMdBt2THJZEQrg0yy+BY4GkwOMGPMdYsdgm3FOLeG5osSASTcNHTW5lRtvEPBpZ2mZ8oGlx16hGOXuXPxAOIxDi5zjIZo2Osa67LOlijF8pdGk8z40h9wnmPEYg+Fh2ZnQS5x+RoO/dT/AJc4CyjIzeJiJJqPIiJizR0XDl3Bta38toa27TAAy6AaXzRJhSrCAATEHedT6pdcXKloTy5XVI7hqqL4mYby1AJhpD4JOUt0MRqZVvPdIsofxrl81JzwQ4kEbkG9lZKoTT7KMX9KJoUQSMxOUnT9cvdH8Vy6KdEO/wC5MsvEt1Oadx2VgcD+FVNrw57S0SDdwd1mBFpspDzZyVTxdFrBDXM+U+xCbnlb9yLecE6s884h4e8logGCR0/9rE36FSvmXkw4VwbMyYk2Nm3PoOqD1eHEtE2MH6DdMRzRkuwnBoxgm2kAGLEFHsNiWkRkAjQAk31hB+EYPO0z5ZBv3EfRE/HAY12X8wOExJvofqFVkpvQSjoOYDFy2c8GTIPX3KyhdLLEguEmYt+6Sq4sXplrUGeU9SZ2217brZuGECDeZjNeD16Lk7GNpSBFwNQ46jpCH1eImHSW2PS59Adh1SSJYXbRFpaSSdPc3ncQmHEOGl8QLwdTBiOyzg6rnbxF9TeydVXm0R5dZsTESL33XEWQzH8Cc3uANNjfTqoXxrlkimHsb5pu0T3uJVuPw7nGZGU7DY6pniOBZs15tcAwRIt+qYhlcGmFaaplHsqOLMmonNHQ6O17Kd8kcwB2TDik+pWJcGREHK2TJBEQBN044pyvTZQrVQ0Z2WMyAdt1FeGYs4WvSrNJbDgSW31yh89rmeyYk45US9dMu3l7g76YzOfUNV3zZnDK0TJa1kmPXUqQhsC39uhOD5kw2WRWpAHQ52+awPlBMnVdsFjTVlwsCYAIhwaJnNO51SEkkUttsdtrgWuBMT/dFmrB1i250Q/GybDLEtm3eZ7fynBBJv0v0G4A7qhthcfs7nE2sL+38rlUxjhHlnrtdKu8NYYmwmYzHrommBw1QZzVyuDjmEACAYse9l3KX6RS7AfPXAziKecTLbEeu9tlWTqzqNRjagmfK4tv5TqQesq8/ELgYZc9SP6VXvNXKVR7yabWgkEgNaQDBBHaf1TGGdPfQxilaor7xBTLm7ZrT0O/qukuM3JBIs039QmdegZyOkGSBOszcEbH1XTC4eHZXGDIm+g7LQlVWg7dhs4IOvm/8rH9FhOQ52niMIFhe8d+6SX5MksmtRD2OBbOYAX01Og06IMzDgOjYRsDttMQjeJqta0EkCR0E6+l9UHdWgnzNbptLtDG4S6VaFQnhmuEZQ2/Sde4Fl3q04ubCL3/AFlc8OfKC5xzaXjqB17LdkXyja59xsVOmQbkxoTsYEdJ+i40mh+gNjJdvtNl2e/QEEmYGnvKyaIaTvAg69ZlQ2jhvTwrH0XU3iWVA4EHUkg+9tVUfMXB30awoj8+RkZDTnLoaHAAWn/7HorJ4txtuGpl1Qw1pOXX6DuVG/hZxJlfG4t1RjW1njxWEgeQBxzNvcfO0nrdXYXJXI7nxBTeV/wGIwb8XlyuqDORBNMwHNZliYbA82l1bVbijcpcHNJAzBpe0F8ggD0UD56LMd4VKGfis35fhnN4jSD80fK0Q257rTA8u/8AxVfDvxH5zKjXMe4gllJzoiAJJAiPeUORepG7o5fpPhXcSCTJv0ETtboYjuuGM4rUZUytDAxoYzM8ul73XLWsaPM6IEzYnsuGL4/TY38tzahcPKGBpEn/ACdBsAet094HgMmatUIL3mc52B2E2APTolf4w2tWEaWCcTLyPSLDpY6nunTME0Eu1J3JJ+k2HshmK5ha35fN3Jhqc8P4g57ZdkHTK6Qm8U8MdFTUnthENCa4rhjHi4udxY/ULqyuDoQY6XWjsWAYMj9Ew54GqYCtdEB+IPIviUjVoAl4u4Td0DtcmFWuExTXeRwMDRxHmYYt3iYBXo4wVUfxI5U8B7sTSEU6hl4GztzHQ6qHUdfTGsWW9Psi9KiMoIDriSQWwTubpIezFOAGUFw1s7reNEkfosu5MuepTzNLzBkDykSNZ6rl+FawZjJJjtHokks29io7pU4vJMA2N9138SLRt36LKSiJLN30RPqR9xK44kbzof3SSXMgqf4k8Qcw0ZAc0ue8tuJh+WJG0IdmFHFOfRGQCkyo1skhpdTYYvq2+h1SSWniXsKpfItP4f8ABKdHCjEhs1at3ExIuRDTsL6LhzRX/FV34Z4ApUWl5jV5yHKCdgCZhZSSPkamkg4bYz4Xh2AZi2Q0TAtOXSYHZau4q+uaZebPgtaPlZ5ogDf3SSVEl2MVskWBwtNsl7PEI/2J+w0H0RqhjhoGAfToOySSOEmkL5fkOSAdok7JjxOqaTZnN66/VJJDlfts6HyNuF4onaAduib854cPwdUHSJ+iwkrMEnLG7/QusiKMZh2xva1jCSSS0VJ0PtI//9k="/>
          <p:cNvSpPr>
            <a:spLocks noChangeAspect="1" noChangeArrowheads="1"/>
          </p:cNvSpPr>
          <p:nvPr/>
        </p:nvSpPr>
        <p:spPr bwMode="auto">
          <a:xfrm>
            <a:off x="207433" y="-754063"/>
            <a:ext cx="1879600" cy="15716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67408" y="3933056"/>
            <a:ext cx="10763325" cy="267765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Постепенно паровой двигатель заменил водяное колесо. Паровая машина стала использоваться везде: на ткацких и прядильных фабриках, в металлургической и горнодобывающей промышленности. Вслед за легкой промышленностью внедрение изобретений началось и в тяжелой.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2" name="Picture 2" descr="http://old.nkj.ru/02/0204/Marks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908720"/>
            <a:ext cx="531147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0" y="3685"/>
            <a:ext cx="12192000" cy="689012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ИЗОБРЕТЕНИЕ ПАРОВОГО ДВИГАТЕЛЯ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8" name="Picture 2" descr="&amp;Pcy;&amp;acy;&amp;rcy;&amp;ocy;&amp;vcy;&amp;acy;&amp;yacy; &amp;mcy;&amp;acy;&amp;shcy;&amp;icy;&amp;ncy;&amp;acy; &amp;ucy;&amp;acy;&amp;tcy;&amp;tcy;&amp;acy; &amp;kcy;&amp;acy;&amp;rcy;&amp;tcy;&amp;icy;&amp;ncy;&amp;kcy;&amp;i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368" y="908721"/>
            <a:ext cx="4968552" cy="25922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551384" y="1052736"/>
            <a:ext cx="1113723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ИЗОБРЕТЕНИЕ ПАРОВОЙ МАШИНЫ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551384" y="2420888"/>
            <a:ext cx="1123324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ДЖЕЙМС УАТТ</a:t>
            </a: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623392" y="3789040"/>
            <a:ext cx="1113723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ДРУГИЕ ИЗОБРЕТЕНИЯ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0" y="3684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51384" y="5013176"/>
            <a:ext cx="1113723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ЗНАЧЕНИЕ ИЗОБРЕТЕНИЙ</a:t>
            </a:r>
          </a:p>
        </p:txBody>
      </p:sp>
    </p:spTree>
    <p:extLst>
      <p:ext uri="{BB962C8B-B14F-4D97-AF65-F5344CB8AC3E}">
        <p14:creationId xmlns:p14="http://schemas.microsoft.com/office/powerpoint/2010/main" val="176253260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76870" grpId="0" animBg="1" autoUpdateAnimBg="0"/>
      <p:bldP spid="9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>
            <a:spLocks/>
          </p:cNvSpPr>
          <p:nvPr/>
        </p:nvSpPr>
        <p:spPr bwMode="auto">
          <a:xfrm>
            <a:off x="0" y="3685"/>
            <a:ext cx="12192000" cy="689012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ИЗОБРЕТЕНИЕ ПАРОВОГО ДВИГАТЕЛЯ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983432" y="1196752"/>
            <a:ext cx="398457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73025"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Преимущества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320136" y="1124744"/>
            <a:ext cx="398457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marL="73025"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Недостатки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35360" y="1988840"/>
            <a:ext cx="5184576" cy="151216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73025"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относительная простота </a:t>
            </a:r>
          </a:p>
          <a:p>
            <a:pPr marL="73025"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хорошие тяговые </a:t>
            </a:r>
          </a:p>
          <a:p>
            <a:pPr marL="73025"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характеристики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176120" y="2132856"/>
            <a:ext cx="3600400" cy="5760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marL="73025"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низкий КПД</a:t>
            </a:r>
            <a:endParaRPr lang="ru-RU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35360" y="4077072"/>
            <a:ext cx="5472608" cy="151216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73025"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паровая машина очень </a:t>
            </a:r>
          </a:p>
          <a:p>
            <a:pPr marL="73025"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удобна в качестве </a:t>
            </a:r>
          </a:p>
          <a:p>
            <a:pPr marL="73025"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тягового двигателя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528048" y="3140968"/>
            <a:ext cx="5472608" cy="10801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marL="73025"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сравнительно невысокая</a:t>
            </a:r>
          </a:p>
          <a:p>
            <a:pPr marL="73025"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максимальная скорость</a:t>
            </a:r>
            <a:endParaRPr lang="ru-RU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6456040" y="4581128"/>
            <a:ext cx="5472608" cy="158417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marL="73025"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большой вес </a:t>
            </a:r>
          </a:p>
          <a:p>
            <a:pPr marL="73025"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и постоянный расход </a:t>
            </a:r>
          </a:p>
          <a:p>
            <a:pPr marL="73025"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топлива и воды</a:t>
            </a:r>
            <a:endParaRPr lang="ru-RU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4"/>
          <p:cNvSpPr>
            <a:spLocks noGrp="1"/>
          </p:cNvSpPr>
          <p:nvPr>
            <p:ph type="title"/>
          </p:nvPr>
        </p:nvSpPr>
        <p:spPr>
          <a:xfrm>
            <a:off x="5591944" y="980728"/>
            <a:ext cx="6192688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 памяти нации</a:t>
            </a:r>
          </a:p>
        </p:txBody>
      </p:sp>
      <p:sp>
        <p:nvSpPr>
          <p:cNvPr id="7171" name="Содержимое 1"/>
          <p:cNvSpPr>
            <a:spLocks noGrp="1"/>
          </p:cNvSpPr>
          <p:nvPr>
            <p:ph sz="half" idx="1"/>
          </p:nvPr>
        </p:nvSpPr>
        <p:spPr>
          <a:xfrm>
            <a:off x="479376" y="908720"/>
            <a:ext cx="5040560" cy="561662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Потомки по достоинству оценили все изобретения Джеймса Уатта. После его смерти в 1819 году по приказу английского парламента Джеймсу Уатту был сооружен мраморный памятник. До сих пор Джеймс Уатт считается одним из выдающихся изобретателей Англии.</a:t>
            </a:r>
          </a:p>
        </p:txBody>
      </p:sp>
      <p:pic>
        <p:nvPicPr>
          <p:cNvPr id="7172" name="Рисунок 3" descr="Watt_James_Chantre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1984" y="2132856"/>
            <a:ext cx="5983816" cy="3932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685"/>
            <a:ext cx="12192000" cy="689012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ИЗОБРЕТЕНИЕ ПАРОВОГО ДВИГАТЕЛЯ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1196752"/>
            <a:ext cx="5384800" cy="511256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Подобные изобретения сделанные в Англии в XVIII веке способствовали превращению её в самое развитое государство мира.</a:t>
            </a:r>
          </a:p>
          <a:p>
            <a:endParaRPr lang="ru-RU" dirty="0"/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0" y="3685"/>
            <a:ext cx="12192000" cy="689012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ИЗОБРЕТЕНИЕ ПАРОВОГО ДВИГАТЕЛЯ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6" name="Picture 18" descr="ALGERI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0056" y="476672"/>
            <a:ext cx="5303912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2" descr="NPLAN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72464" y="4437112"/>
            <a:ext cx="1447800" cy="9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2" descr="NPLAN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8328" y="1340768"/>
            <a:ext cx="1447800" cy="9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2" descr="NPLAN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8168" y="2924944"/>
            <a:ext cx="1447800" cy="9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8" descr="BANK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52384" y="2636912"/>
            <a:ext cx="1752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3" descr="Ship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16080" y="4941168"/>
            <a:ext cx="14478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3" descr="Ship21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1052736"/>
            <a:ext cx="1512168" cy="1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3" descr="Ship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79976" y="3356992"/>
            <a:ext cx="14478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3"/>
          <p:cNvSpPr txBox="1">
            <a:spLocks/>
          </p:cNvSpPr>
          <p:nvPr/>
        </p:nvSpPr>
        <p:spPr>
          <a:xfrm>
            <a:off x="551384" y="4509120"/>
            <a:ext cx="10972800" cy="18024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3100" b="1" dirty="0" smtClean="0">
                <a:solidFill>
                  <a:srgbClr val="002060"/>
                </a:solidFill>
                <a:latin typeface="Arial"/>
              </a:rPr>
              <a:t>Изобретение паровой машины стало поворотным моментом  промышленной  и всеобщей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3100" b="1" dirty="0" smtClean="0">
                <a:solidFill>
                  <a:srgbClr val="0070C0"/>
                </a:solidFill>
                <a:latin typeface="Arial"/>
              </a:rPr>
              <a:t>истории человечества.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lang="ru-RU" sz="3100" dirty="0" smtClean="0">
              <a:solidFill>
                <a:srgbClr val="0A06BA"/>
              </a:solidFill>
              <a:latin typeface="Arial"/>
            </a:endParaRPr>
          </a:p>
        </p:txBody>
      </p:sp>
      <p:pic>
        <p:nvPicPr>
          <p:cNvPr id="11268" name="Picture 4" descr="http://s.fishki.net/upload/users/2016/04/06/515109/0c656dbcb27d700e9a8515f54f44492c.png"/>
          <p:cNvPicPr>
            <a:picLocks noChangeAspect="1" noChangeArrowheads="1"/>
          </p:cNvPicPr>
          <p:nvPr/>
        </p:nvPicPr>
        <p:blipFill>
          <a:blip r:embed="rId2" cstate="print"/>
          <a:srcRect t="16468" r="6734" b="7365"/>
          <a:stretch>
            <a:fillRect/>
          </a:stretch>
        </p:blipFill>
        <p:spPr bwMode="auto">
          <a:xfrm>
            <a:off x="551384" y="1052736"/>
            <a:ext cx="3871811" cy="2286016"/>
          </a:xfrm>
          <a:prstGeom prst="rect">
            <a:avLst/>
          </a:prstGeom>
          <a:noFill/>
        </p:spPr>
      </p:pic>
      <p:pic>
        <p:nvPicPr>
          <p:cNvPr id="11272" name="Picture 8" descr="http://parovoz.moscow/img/new-store-logo-14620230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8008" y="980728"/>
            <a:ext cx="5599491" cy="2786082"/>
          </a:xfrm>
          <a:prstGeom prst="rect">
            <a:avLst/>
          </a:prstGeom>
          <a:noFill/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0" y="3684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ВЫВОД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 rot="16200000">
            <a:off x="5051884" y="1664804"/>
            <a:ext cx="792088" cy="1728192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673703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5208" y="836712"/>
            <a:ext cx="1200154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Вплоть до середины XX в. паровые машины </a:t>
            </a:r>
          </a:p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широко применялись в тех областях, где нужны были их </a:t>
            </a:r>
            <a:r>
              <a:rPr lang="ru-RU" sz="3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положительные качества: </a:t>
            </a:r>
          </a:p>
          <a:p>
            <a:pPr marL="898525" indent="-454025">
              <a:buFont typeface="Arial" pitchFamily="34" charset="0"/>
              <a:buChar char="•"/>
            </a:pPr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большая надёжность и долговечность</a:t>
            </a:r>
          </a:p>
          <a:p>
            <a:pPr marL="898525" indent="-454025">
              <a:buFont typeface="Arial" pitchFamily="34" charset="0"/>
              <a:buChar char="•"/>
            </a:pPr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возможность работы с колебаниями нагрузки </a:t>
            </a:r>
          </a:p>
          <a:p>
            <a:pPr marL="898525" indent="-454025">
              <a:buFont typeface="Arial" pitchFamily="34" charset="0"/>
              <a:buChar char="•"/>
            </a:pPr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возможность длительных перегрузок</a:t>
            </a:r>
          </a:p>
          <a:p>
            <a:pPr marL="898525" indent="-454025">
              <a:buFont typeface="Arial" pitchFamily="34" charset="0"/>
              <a:buChar char="•"/>
            </a:pPr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простота обслуживания</a:t>
            </a:r>
          </a:p>
        </p:txBody>
      </p:sp>
      <p:pic>
        <p:nvPicPr>
          <p:cNvPr id="41986" name="Picture 2" descr="File:Schwanzhammer V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392" y="4149320"/>
            <a:ext cx="5788944" cy="187196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35360" y="6146140"/>
            <a:ext cx="60960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A06BA"/>
                </a:solidFill>
                <a:latin typeface="Arial" pitchFamily="34" charset="0"/>
                <a:cs typeface="Arial" pitchFamily="34" charset="0"/>
              </a:rPr>
              <a:t>Паровой молот</a:t>
            </a:r>
          </a:p>
        </p:txBody>
      </p:sp>
      <p:pic>
        <p:nvPicPr>
          <p:cNvPr id="41988" name="Picture 4" descr="File:Steam engine at the old sugar mi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24192" y="3645024"/>
            <a:ext cx="3738543" cy="208799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248128" y="5643578"/>
            <a:ext cx="468052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 smtClean="0">
                <a:solidFill>
                  <a:srgbClr val="0A06BA"/>
                </a:solidFill>
                <a:latin typeface="Arial" pitchFamily="34" charset="0"/>
                <a:cs typeface="Arial" pitchFamily="34" charset="0"/>
              </a:rPr>
              <a:t>Паровая машина </a:t>
            </a:r>
          </a:p>
          <a:p>
            <a:pPr algn="ctr"/>
            <a:r>
              <a:rPr lang="ru-RU" sz="2600" dirty="0" smtClean="0">
                <a:solidFill>
                  <a:srgbClr val="0A06BA"/>
                </a:solidFill>
                <a:latin typeface="Arial" pitchFamily="34" charset="0"/>
                <a:cs typeface="Arial" pitchFamily="34" charset="0"/>
              </a:rPr>
              <a:t>на старой сахарной фабрике</a:t>
            </a:r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0" y="3684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ВЫВОД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123201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3"/>
          <p:cNvSpPr txBox="1">
            <a:spLocks/>
          </p:cNvSpPr>
          <p:nvPr/>
        </p:nvSpPr>
        <p:spPr>
          <a:xfrm>
            <a:off x="335360" y="1196752"/>
            <a:ext cx="11503307" cy="216024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3500" b="1" dirty="0" smtClean="0">
                <a:solidFill>
                  <a:srgbClr val="002060"/>
                </a:solidFill>
                <a:latin typeface="Arial"/>
              </a:rPr>
              <a:t>Именно паровые двигатели  сделали возможным свершение </a:t>
            </a:r>
            <a:r>
              <a:rPr lang="ru-RU" sz="3500" b="1" dirty="0" smtClean="0">
                <a:solidFill>
                  <a:srgbClr val="0070C0"/>
                </a:solidFill>
                <a:latin typeface="Arial"/>
              </a:rPr>
              <a:t>промышленной революции  </a:t>
            </a:r>
            <a:r>
              <a:rPr lang="ru-RU" sz="3500" b="1" dirty="0" smtClean="0">
                <a:solidFill>
                  <a:srgbClr val="002060"/>
                </a:solidFill>
                <a:latin typeface="Arial"/>
              </a:rPr>
              <a:t>и достижение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3500" b="1" dirty="0" smtClean="0">
                <a:solidFill>
                  <a:srgbClr val="0070C0"/>
                </a:solidFill>
                <a:latin typeface="Arial"/>
              </a:rPr>
              <a:t>современного уровня развития техники.</a:t>
            </a:r>
            <a:r>
              <a:rPr lang="ru-RU" sz="3100" dirty="0" smtClean="0">
                <a:solidFill>
                  <a:srgbClr val="0A06BA"/>
                </a:solidFill>
                <a:latin typeface="Arial"/>
              </a:rPr>
              <a:t/>
            </a:r>
            <a:br>
              <a:rPr lang="ru-RU" sz="3100" dirty="0" smtClean="0">
                <a:solidFill>
                  <a:srgbClr val="0A06BA"/>
                </a:solidFill>
                <a:latin typeface="Arial"/>
              </a:rPr>
            </a:br>
            <a:endParaRPr lang="ru-RU" sz="3100" dirty="0" smtClean="0">
              <a:solidFill>
                <a:srgbClr val="0A06BA"/>
              </a:solidFill>
              <a:latin typeface="Arial"/>
            </a:endParaRPr>
          </a:p>
        </p:txBody>
      </p:sp>
      <p:pic>
        <p:nvPicPr>
          <p:cNvPr id="33794" name="Picture 2" descr="http://i.vsekommentarii.com/pic/2015/06/30/big-41-850-634387_w_80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92000" y="3857628"/>
            <a:ext cx="3600000" cy="2160000"/>
          </a:xfrm>
          <a:prstGeom prst="rect">
            <a:avLst/>
          </a:prstGeom>
          <a:noFill/>
        </p:spPr>
      </p:pic>
      <p:pic>
        <p:nvPicPr>
          <p:cNvPr id="33796" name="Picture 4" descr="http://sunvik.ru/assets/images/news/2016/0gh8wcq41oa(11).jpg"/>
          <p:cNvPicPr>
            <a:picLocks noChangeAspect="1" noChangeArrowheads="1"/>
          </p:cNvPicPr>
          <p:nvPr/>
        </p:nvPicPr>
        <p:blipFill>
          <a:blip r:embed="rId3" cstate="print"/>
          <a:srcRect l="18594"/>
          <a:stretch>
            <a:fillRect/>
          </a:stretch>
        </p:blipFill>
        <p:spPr bwMode="auto">
          <a:xfrm>
            <a:off x="4381488" y="3857628"/>
            <a:ext cx="4169995" cy="2160000"/>
          </a:xfrm>
          <a:prstGeom prst="rect">
            <a:avLst/>
          </a:prstGeom>
          <a:noFill/>
        </p:spPr>
      </p:pic>
      <p:pic>
        <p:nvPicPr>
          <p:cNvPr id="33800" name="Picture 8" descr="http://www.shafeenterprises.com/wp-content/uploads/2016/07/is_chemicalplant_c_h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57628"/>
            <a:ext cx="4320000" cy="2160000"/>
          </a:xfrm>
          <a:prstGeom prst="rect">
            <a:avLst/>
          </a:prstGeom>
          <a:noFill/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0" y="3684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ВЫВОД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673703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360" y="1196752"/>
            <a:ext cx="11233248" cy="208823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Дальнейшее развитие паровых машин, не могло происходить без подобающих условий. Необходимо было и экономическое благополучие и необходимость данных изобретений.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368" y="4365104"/>
            <a:ext cx="2857520" cy="2050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Крест 5"/>
          <p:cNvSpPr/>
          <p:nvPr/>
        </p:nvSpPr>
        <p:spPr>
          <a:xfrm>
            <a:off x="3143672" y="4653136"/>
            <a:ext cx="1714512" cy="1359602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1864" y="4293096"/>
            <a:ext cx="2457451" cy="219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Равно 7"/>
          <p:cNvSpPr/>
          <p:nvPr/>
        </p:nvSpPr>
        <p:spPr>
          <a:xfrm>
            <a:off x="7320136" y="4725144"/>
            <a:ext cx="1809763" cy="1008112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20336" y="4293096"/>
            <a:ext cx="2571749" cy="190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ject 2"/>
          <p:cNvSpPr>
            <a:spLocks/>
          </p:cNvSpPr>
          <p:nvPr/>
        </p:nvSpPr>
        <p:spPr bwMode="auto">
          <a:xfrm>
            <a:off x="0" y="3685"/>
            <a:ext cx="12192000" cy="689012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ИЗОБРЕТЕНИЕ ПАРОВОГО ДВИГАТЕЛЯ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672" y="247891"/>
            <a:ext cx="7439655" cy="583596"/>
          </a:xfrm>
          <a:prstGeom prst="rect">
            <a:avLst/>
          </a:prstGeom>
        </p:spPr>
        <p:txBody>
          <a:bodyPr vert="horz" wrap="square" lIns="0" tIns="29312" rIns="0" bIns="0" rtlCol="0" anchor="ctr">
            <a:spAutoFit/>
          </a:bodyPr>
          <a:lstStyle/>
          <a:p>
            <a:pPr marL="22547">
              <a:spcBef>
                <a:spcPts val="231"/>
              </a:spcBef>
            </a:pPr>
            <a:r>
              <a:rPr lang="ru-RU" sz="3600" dirty="0" smtClean="0"/>
              <a:t>  ЗАДАНИЯ</a:t>
            </a:r>
            <a:endParaRPr sz="3600" dirty="0"/>
          </a:p>
        </p:txBody>
      </p:sp>
      <p:sp>
        <p:nvSpPr>
          <p:cNvPr id="3" name="object 3"/>
          <p:cNvSpPr/>
          <p:nvPr/>
        </p:nvSpPr>
        <p:spPr>
          <a:xfrm>
            <a:off x="10897858" y="337232"/>
            <a:ext cx="751249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3" y="0"/>
                </a:moveTo>
                <a:lnTo>
                  <a:pt x="0" y="0"/>
                </a:lnTo>
                <a:lnTo>
                  <a:pt x="0" y="252463"/>
                </a:lnTo>
                <a:lnTo>
                  <a:pt x="252463" y="252463"/>
                </a:lnTo>
                <a:lnTo>
                  <a:pt x="25246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987A88E-3E38-4657-A6CB-7252E760983A}"/>
              </a:ext>
            </a:extLst>
          </p:cNvPr>
          <p:cNvSpPr txBox="1"/>
          <p:nvPr/>
        </p:nvSpPr>
        <p:spPr>
          <a:xfrm>
            <a:off x="623393" y="3059908"/>
            <a:ext cx="3264363" cy="19303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Прочитайте учебник 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§20.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Стр.  63 – 64.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A876B8A-D6F4-45DD-A7CB-4E0ADA116FEA}"/>
              </a:ext>
            </a:extLst>
          </p:cNvPr>
          <p:cNvSpPr txBox="1"/>
          <p:nvPr/>
        </p:nvSpPr>
        <p:spPr>
          <a:xfrm>
            <a:off x="4223792" y="2924944"/>
            <a:ext cx="3744416" cy="149947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Подумайте над вопросом № 5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на стр. 64</a:t>
            </a:r>
            <a:endParaRPr lang="ru-RU" sz="2800" b="1" dirty="0" smtClean="0">
              <a:solidFill>
                <a:srgbClr val="002060"/>
              </a:solidFill>
              <a:latin typeface="Arial" pitchFamily="34" charset="0"/>
              <a:ea typeface="Arial Unicode MS" panose="020B0604020202020204" pitchFamily="34" charset="-128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983BB7E-5EFA-4F55-818D-5990E5EC0F5E}"/>
              </a:ext>
            </a:extLst>
          </p:cNvPr>
          <p:cNvSpPr txBox="1"/>
          <p:nvPr/>
        </p:nvSpPr>
        <p:spPr>
          <a:xfrm>
            <a:off x="8112224" y="2996952"/>
            <a:ext cx="3744416" cy="193035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Выполните самостоятельную работу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стр. 64 </a:t>
            </a:r>
          </a:p>
        </p:txBody>
      </p:sp>
      <p:sp>
        <p:nvSpPr>
          <p:cNvPr id="13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1583501" y="170080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Freeform 47"/>
          <p:cNvSpPr>
            <a:spLocks noEditPoints="1"/>
          </p:cNvSpPr>
          <p:nvPr/>
        </p:nvSpPr>
        <p:spPr bwMode="auto">
          <a:xfrm>
            <a:off x="8077612" y="244075"/>
            <a:ext cx="417671" cy="708844"/>
          </a:xfrm>
          <a:custGeom>
            <a:avLst/>
            <a:gdLst>
              <a:gd name="T0" fmla="*/ 237 w 271"/>
              <a:gd name="T1" fmla="*/ 184 h 461"/>
              <a:gd name="T2" fmla="*/ 221 w 271"/>
              <a:gd name="T3" fmla="*/ 188 h 461"/>
              <a:gd name="T4" fmla="*/ 221 w 271"/>
              <a:gd name="T5" fmla="*/ 182 h 461"/>
              <a:gd name="T6" fmla="*/ 187 w 271"/>
              <a:gd name="T7" fmla="*/ 148 h 461"/>
              <a:gd name="T8" fmla="*/ 171 w 271"/>
              <a:gd name="T9" fmla="*/ 152 h 461"/>
              <a:gd name="T10" fmla="*/ 171 w 271"/>
              <a:gd name="T11" fmla="*/ 146 h 461"/>
              <a:gd name="T12" fmla="*/ 137 w 271"/>
              <a:gd name="T13" fmla="*/ 112 h 461"/>
              <a:gd name="T14" fmla="*/ 119 w 271"/>
              <a:gd name="T15" fmla="*/ 117 h 461"/>
              <a:gd name="T16" fmla="*/ 119 w 271"/>
              <a:gd name="T17" fmla="*/ 34 h 461"/>
              <a:gd name="T18" fmla="*/ 85 w 271"/>
              <a:gd name="T19" fmla="*/ 0 h 461"/>
              <a:gd name="T20" fmla="*/ 51 w 271"/>
              <a:gd name="T21" fmla="*/ 34 h 461"/>
              <a:gd name="T22" fmla="*/ 51 w 271"/>
              <a:gd name="T23" fmla="*/ 178 h 461"/>
              <a:gd name="T24" fmla="*/ 34 w 271"/>
              <a:gd name="T25" fmla="*/ 174 h 461"/>
              <a:gd name="T26" fmla="*/ 0 w 271"/>
              <a:gd name="T27" fmla="*/ 208 h 461"/>
              <a:gd name="T28" fmla="*/ 0 w 271"/>
              <a:gd name="T29" fmla="*/ 325 h 461"/>
              <a:gd name="T30" fmla="*/ 136 w 271"/>
              <a:gd name="T31" fmla="*/ 461 h 461"/>
              <a:gd name="T32" fmla="*/ 271 w 271"/>
              <a:gd name="T33" fmla="*/ 325 h 461"/>
              <a:gd name="T34" fmla="*/ 271 w 271"/>
              <a:gd name="T35" fmla="*/ 218 h 461"/>
              <a:gd name="T36" fmla="*/ 237 w 271"/>
              <a:gd name="T37" fmla="*/ 184 h 461"/>
              <a:gd name="T38" fmla="*/ 262 w 271"/>
              <a:gd name="T39" fmla="*/ 325 h 461"/>
              <a:gd name="T40" fmla="*/ 136 w 271"/>
              <a:gd name="T41" fmla="*/ 451 h 461"/>
              <a:gd name="T42" fmla="*/ 10 w 271"/>
              <a:gd name="T43" fmla="*/ 325 h 461"/>
              <a:gd name="T44" fmla="*/ 10 w 271"/>
              <a:gd name="T45" fmla="*/ 208 h 461"/>
              <a:gd name="T46" fmla="*/ 34 w 271"/>
              <a:gd name="T47" fmla="*/ 183 h 461"/>
              <a:gd name="T48" fmla="*/ 51 w 271"/>
              <a:gd name="T49" fmla="*/ 190 h 461"/>
              <a:gd name="T50" fmla="*/ 51 w 271"/>
              <a:gd name="T51" fmla="*/ 290 h 461"/>
              <a:gd name="T52" fmla="*/ 56 w 271"/>
              <a:gd name="T53" fmla="*/ 295 h 461"/>
              <a:gd name="T54" fmla="*/ 60 w 271"/>
              <a:gd name="T55" fmla="*/ 290 h 461"/>
              <a:gd name="T56" fmla="*/ 60 w 271"/>
              <a:gd name="T57" fmla="*/ 34 h 461"/>
              <a:gd name="T58" fmla="*/ 85 w 271"/>
              <a:gd name="T59" fmla="*/ 9 h 461"/>
              <a:gd name="T60" fmla="*/ 110 w 271"/>
              <a:gd name="T61" fmla="*/ 34 h 461"/>
              <a:gd name="T62" fmla="*/ 110 w 271"/>
              <a:gd name="T63" fmla="*/ 187 h 461"/>
              <a:gd name="T64" fmla="*/ 115 w 271"/>
              <a:gd name="T65" fmla="*/ 191 h 461"/>
              <a:gd name="T66" fmla="*/ 119 w 271"/>
              <a:gd name="T67" fmla="*/ 187 h 461"/>
              <a:gd name="T68" fmla="*/ 119 w 271"/>
              <a:gd name="T69" fmla="*/ 128 h 461"/>
              <a:gd name="T70" fmla="*/ 137 w 271"/>
              <a:gd name="T71" fmla="*/ 121 h 461"/>
              <a:gd name="T72" fmla="*/ 162 w 271"/>
              <a:gd name="T73" fmla="*/ 146 h 461"/>
              <a:gd name="T74" fmla="*/ 162 w 271"/>
              <a:gd name="T75" fmla="*/ 160 h 461"/>
              <a:gd name="T76" fmla="*/ 162 w 271"/>
              <a:gd name="T77" fmla="*/ 161 h 461"/>
              <a:gd name="T78" fmla="*/ 162 w 271"/>
              <a:gd name="T79" fmla="*/ 202 h 461"/>
              <a:gd name="T80" fmla="*/ 166 w 271"/>
              <a:gd name="T81" fmla="*/ 207 h 461"/>
              <a:gd name="T82" fmla="*/ 171 w 271"/>
              <a:gd name="T83" fmla="*/ 202 h 461"/>
              <a:gd name="T84" fmla="*/ 171 w 271"/>
              <a:gd name="T85" fmla="*/ 163 h 461"/>
              <a:gd name="T86" fmla="*/ 187 w 271"/>
              <a:gd name="T87" fmla="*/ 157 h 461"/>
              <a:gd name="T88" fmla="*/ 211 w 271"/>
              <a:gd name="T89" fmla="*/ 182 h 461"/>
              <a:gd name="T90" fmla="*/ 211 w 271"/>
              <a:gd name="T91" fmla="*/ 197 h 461"/>
              <a:gd name="T92" fmla="*/ 211 w 271"/>
              <a:gd name="T93" fmla="*/ 197 h 461"/>
              <a:gd name="T94" fmla="*/ 211 w 271"/>
              <a:gd name="T95" fmla="*/ 219 h 461"/>
              <a:gd name="T96" fmla="*/ 216 w 271"/>
              <a:gd name="T97" fmla="*/ 224 h 461"/>
              <a:gd name="T98" fmla="*/ 221 w 271"/>
              <a:gd name="T99" fmla="*/ 219 h 461"/>
              <a:gd name="T100" fmla="*/ 221 w 271"/>
              <a:gd name="T101" fmla="*/ 199 h 461"/>
              <a:gd name="T102" fmla="*/ 237 w 271"/>
              <a:gd name="T103" fmla="*/ 193 h 461"/>
              <a:gd name="T104" fmla="*/ 262 w 271"/>
              <a:gd name="T105" fmla="*/ 218 h 461"/>
              <a:gd name="T106" fmla="*/ 262 w 271"/>
              <a:gd name="T107" fmla="*/ 325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1" h="461">
                <a:moveTo>
                  <a:pt x="237" y="184"/>
                </a:moveTo>
                <a:cubicBezTo>
                  <a:pt x="231" y="184"/>
                  <a:pt x="226" y="185"/>
                  <a:pt x="221" y="188"/>
                </a:cubicBezTo>
                <a:cubicBezTo>
                  <a:pt x="221" y="182"/>
                  <a:pt x="221" y="182"/>
                  <a:pt x="221" y="182"/>
                </a:cubicBezTo>
                <a:cubicBezTo>
                  <a:pt x="221" y="163"/>
                  <a:pt x="205" y="148"/>
                  <a:pt x="187" y="148"/>
                </a:cubicBezTo>
                <a:cubicBezTo>
                  <a:pt x="181" y="148"/>
                  <a:pt x="176" y="149"/>
                  <a:pt x="171" y="152"/>
                </a:cubicBezTo>
                <a:cubicBezTo>
                  <a:pt x="171" y="146"/>
                  <a:pt x="171" y="146"/>
                  <a:pt x="171" y="146"/>
                </a:cubicBezTo>
                <a:cubicBezTo>
                  <a:pt x="171" y="127"/>
                  <a:pt x="156" y="112"/>
                  <a:pt x="137" y="112"/>
                </a:cubicBezTo>
                <a:cubicBezTo>
                  <a:pt x="131" y="112"/>
                  <a:pt x="125" y="113"/>
                  <a:pt x="119" y="117"/>
                </a:cubicBezTo>
                <a:cubicBezTo>
                  <a:pt x="119" y="34"/>
                  <a:pt x="119" y="34"/>
                  <a:pt x="119" y="34"/>
                </a:cubicBezTo>
                <a:cubicBezTo>
                  <a:pt x="119" y="15"/>
                  <a:pt x="104" y="0"/>
                  <a:pt x="85" y="0"/>
                </a:cubicBezTo>
                <a:cubicBezTo>
                  <a:pt x="66" y="0"/>
                  <a:pt x="51" y="15"/>
                  <a:pt x="51" y="34"/>
                </a:cubicBezTo>
                <a:cubicBezTo>
                  <a:pt x="51" y="178"/>
                  <a:pt x="51" y="178"/>
                  <a:pt x="51" y="178"/>
                </a:cubicBezTo>
                <a:cubicBezTo>
                  <a:pt x="46" y="176"/>
                  <a:pt x="40" y="174"/>
                  <a:pt x="34" y="174"/>
                </a:cubicBezTo>
                <a:cubicBezTo>
                  <a:pt x="16" y="174"/>
                  <a:pt x="0" y="189"/>
                  <a:pt x="0" y="208"/>
                </a:cubicBezTo>
                <a:cubicBezTo>
                  <a:pt x="0" y="325"/>
                  <a:pt x="0" y="325"/>
                  <a:pt x="0" y="325"/>
                </a:cubicBezTo>
                <a:cubicBezTo>
                  <a:pt x="0" y="400"/>
                  <a:pt x="61" y="461"/>
                  <a:pt x="136" y="461"/>
                </a:cubicBezTo>
                <a:cubicBezTo>
                  <a:pt x="210" y="461"/>
                  <a:pt x="271" y="400"/>
                  <a:pt x="271" y="325"/>
                </a:cubicBezTo>
                <a:cubicBezTo>
                  <a:pt x="271" y="218"/>
                  <a:pt x="271" y="218"/>
                  <a:pt x="271" y="218"/>
                </a:cubicBezTo>
                <a:cubicBezTo>
                  <a:pt x="271" y="199"/>
                  <a:pt x="256" y="184"/>
                  <a:pt x="237" y="184"/>
                </a:cubicBezTo>
                <a:close/>
                <a:moveTo>
                  <a:pt x="262" y="325"/>
                </a:moveTo>
                <a:cubicBezTo>
                  <a:pt x="262" y="395"/>
                  <a:pt x="205" y="451"/>
                  <a:pt x="136" y="451"/>
                </a:cubicBezTo>
                <a:cubicBezTo>
                  <a:pt x="66" y="451"/>
                  <a:pt x="10" y="395"/>
                  <a:pt x="10" y="325"/>
                </a:cubicBezTo>
                <a:cubicBezTo>
                  <a:pt x="10" y="208"/>
                  <a:pt x="10" y="208"/>
                  <a:pt x="10" y="208"/>
                </a:cubicBezTo>
                <a:cubicBezTo>
                  <a:pt x="10" y="195"/>
                  <a:pt x="21" y="183"/>
                  <a:pt x="34" y="183"/>
                </a:cubicBezTo>
                <a:cubicBezTo>
                  <a:pt x="41" y="183"/>
                  <a:pt x="47" y="186"/>
                  <a:pt x="51" y="190"/>
                </a:cubicBezTo>
                <a:cubicBezTo>
                  <a:pt x="51" y="290"/>
                  <a:pt x="51" y="290"/>
                  <a:pt x="51" y="290"/>
                </a:cubicBezTo>
                <a:cubicBezTo>
                  <a:pt x="51" y="292"/>
                  <a:pt x="53" y="295"/>
                  <a:pt x="56" y="295"/>
                </a:cubicBezTo>
                <a:cubicBezTo>
                  <a:pt x="58" y="295"/>
                  <a:pt x="60" y="292"/>
                  <a:pt x="60" y="290"/>
                </a:cubicBezTo>
                <a:cubicBezTo>
                  <a:pt x="60" y="34"/>
                  <a:pt x="60" y="34"/>
                  <a:pt x="60" y="34"/>
                </a:cubicBezTo>
                <a:cubicBezTo>
                  <a:pt x="60" y="20"/>
                  <a:pt x="72" y="9"/>
                  <a:pt x="85" y="9"/>
                </a:cubicBezTo>
                <a:cubicBezTo>
                  <a:pt x="99" y="9"/>
                  <a:pt x="110" y="20"/>
                  <a:pt x="110" y="34"/>
                </a:cubicBezTo>
                <a:cubicBezTo>
                  <a:pt x="110" y="187"/>
                  <a:pt x="110" y="187"/>
                  <a:pt x="110" y="187"/>
                </a:cubicBezTo>
                <a:cubicBezTo>
                  <a:pt x="110" y="189"/>
                  <a:pt x="112" y="191"/>
                  <a:pt x="115" y="191"/>
                </a:cubicBezTo>
                <a:cubicBezTo>
                  <a:pt x="117" y="191"/>
                  <a:pt x="119" y="189"/>
                  <a:pt x="119" y="187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24" y="124"/>
                  <a:pt x="130" y="121"/>
                  <a:pt x="137" y="121"/>
                </a:cubicBezTo>
                <a:cubicBezTo>
                  <a:pt x="150" y="121"/>
                  <a:pt x="162" y="132"/>
                  <a:pt x="162" y="146"/>
                </a:cubicBezTo>
                <a:cubicBezTo>
                  <a:pt x="162" y="160"/>
                  <a:pt x="162" y="160"/>
                  <a:pt x="162" y="160"/>
                </a:cubicBezTo>
                <a:cubicBezTo>
                  <a:pt x="162" y="160"/>
                  <a:pt x="162" y="161"/>
                  <a:pt x="162" y="161"/>
                </a:cubicBezTo>
                <a:cubicBezTo>
                  <a:pt x="162" y="202"/>
                  <a:pt x="162" y="202"/>
                  <a:pt x="162" y="202"/>
                </a:cubicBezTo>
                <a:cubicBezTo>
                  <a:pt x="162" y="205"/>
                  <a:pt x="164" y="207"/>
                  <a:pt x="166" y="207"/>
                </a:cubicBezTo>
                <a:cubicBezTo>
                  <a:pt x="169" y="207"/>
                  <a:pt x="171" y="205"/>
                  <a:pt x="171" y="202"/>
                </a:cubicBezTo>
                <a:cubicBezTo>
                  <a:pt x="171" y="163"/>
                  <a:pt x="171" y="163"/>
                  <a:pt x="171" y="163"/>
                </a:cubicBezTo>
                <a:cubicBezTo>
                  <a:pt x="175" y="159"/>
                  <a:pt x="181" y="157"/>
                  <a:pt x="187" y="157"/>
                </a:cubicBezTo>
                <a:cubicBezTo>
                  <a:pt x="200" y="157"/>
                  <a:pt x="211" y="168"/>
                  <a:pt x="211" y="182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219"/>
                  <a:pt x="211" y="219"/>
                  <a:pt x="211" y="219"/>
                </a:cubicBezTo>
                <a:cubicBezTo>
                  <a:pt x="211" y="221"/>
                  <a:pt x="213" y="224"/>
                  <a:pt x="216" y="224"/>
                </a:cubicBezTo>
                <a:cubicBezTo>
                  <a:pt x="219" y="224"/>
                  <a:pt x="221" y="221"/>
                  <a:pt x="221" y="219"/>
                </a:cubicBezTo>
                <a:cubicBezTo>
                  <a:pt x="221" y="199"/>
                  <a:pt x="221" y="199"/>
                  <a:pt x="221" y="199"/>
                </a:cubicBezTo>
                <a:cubicBezTo>
                  <a:pt x="225" y="195"/>
                  <a:pt x="231" y="193"/>
                  <a:pt x="237" y="193"/>
                </a:cubicBezTo>
                <a:cubicBezTo>
                  <a:pt x="250" y="193"/>
                  <a:pt x="262" y="204"/>
                  <a:pt x="262" y="218"/>
                </a:cubicBezTo>
                <a:lnTo>
                  <a:pt x="262" y="325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76802" tIns="38401" rIns="76802" bIns="38401" numCol="1" anchor="t" anchorCtr="0" compatLnSpc="1">
            <a:prstTxWarp prst="textNoShape">
              <a:avLst/>
            </a:prstTxWarp>
          </a:bodyPr>
          <a:lstStyle/>
          <a:p>
            <a:pPr defTabSz="1024014"/>
            <a:endParaRPr lang="en-US" dirty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5519937" y="1556792"/>
            <a:ext cx="1385387" cy="1007270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62580" tIns="81290" rIns="162580" bIns="81290" rtlCol="0" anchor="ctr"/>
          <a:lstStyle/>
          <a:p>
            <a:pPr algn="ctr"/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9360365" y="1700808"/>
            <a:ext cx="1385387" cy="100727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2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/>
          <p:cNvSpPr>
            <a:spLocks noEditPoints="1"/>
          </p:cNvSpPr>
          <p:nvPr/>
        </p:nvSpPr>
        <p:spPr bwMode="auto">
          <a:xfrm>
            <a:off x="10992544" y="404664"/>
            <a:ext cx="576064" cy="392486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grpSp>
        <p:nvGrpSpPr>
          <p:cNvPr id="4" name="Group 9253"/>
          <p:cNvGrpSpPr/>
          <p:nvPr/>
        </p:nvGrpSpPr>
        <p:grpSpPr>
          <a:xfrm>
            <a:off x="1583500" y="1700808"/>
            <a:ext cx="1344149" cy="1080120"/>
            <a:chOff x="4556125" y="2476500"/>
            <a:chExt cx="949325" cy="949325"/>
          </a:xfrm>
          <a:solidFill>
            <a:srgbClr val="0070C0"/>
          </a:solidFill>
        </p:grpSpPr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4556125" y="2476500"/>
              <a:ext cx="949325" cy="949325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auto">
            <a:xfrm>
              <a:off x="4768850" y="2697163"/>
              <a:ext cx="523875" cy="50800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</p:grpSp>
      <p:sp>
        <p:nvSpPr>
          <p:cNvPr id="26" name="Freeform 42"/>
          <p:cNvSpPr>
            <a:spLocks noEditPoints="1"/>
          </p:cNvSpPr>
          <p:nvPr/>
        </p:nvSpPr>
        <p:spPr bwMode="auto">
          <a:xfrm>
            <a:off x="9552384" y="1844824"/>
            <a:ext cx="1056117" cy="792088"/>
          </a:xfrm>
          <a:custGeom>
            <a:avLst/>
            <a:gdLst>
              <a:gd name="T0" fmla="*/ 122 w 419"/>
              <a:gd name="T1" fmla="*/ 141 h 491"/>
              <a:gd name="T2" fmla="*/ 156 w 419"/>
              <a:gd name="T3" fmla="*/ 239 h 491"/>
              <a:gd name="T4" fmla="*/ 169 w 419"/>
              <a:gd name="T5" fmla="*/ 276 h 491"/>
              <a:gd name="T6" fmla="*/ 194 w 419"/>
              <a:gd name="T7" fmla="*/ 293 h 491"/>
              <a:gd name="T8" fmla="*/ 220 w 419"/>
              <a:gd name="T9" fmla="*/ 276 h 491"/>
              <a:gd name="T10" fmla="*/ 233 w 419"/>
              <a:gd name="T11" fmla="*/ 239 h 491"/>
              <a:gd name="T12" fmla="*/ 266 w 419"/>
              <a:gd name="T13" fmla="*/ 141 h 491"/>
              <a:gd name="T14" fmla="*/ 194 w 419"/>
              <a:gd name="T15" fmla="*/ 283 h 491"/>
              <a:gd name="T16" fmla="*/ 207 w 419"/>
              <a:gd name="T17" fmla="*/ 276 h 491"/>
              <a:gd name="T18" fmla="*/ 223 w 419"/>
              <a:gd name="T19" fmla="*/ 263 h 491"/>
              <a:gd name="T20" fmla="*/ 169 w 419"/>
              <a:gd name="T21" fmla="*/ 266 h 491"/>
              <a:gd name="T22" fmla="*/ 165 w 419"/>
              <a:gd name="T23" fmla="*/ 244 h 491"/>
              <a:gd name="T24" fmla="*/ 223 w 419"/>
              <a:gd name="T25" fmla="*/ 263 h 491"/>
              <a:gd name="T26" fmla="*/ 223 w 419"/>
              <a:gd name="T27" fmla="*/ 235 h 491"/>
              <a:gd name="T28" fmla="*/ 199 w 419"/>
              <a:gd name="T29" fmla="*/ 168 h 491"/>
              <a:gd name="T30" fmla="*/ 221 w 419"/>
              <a:gd name="T31" fmla="*/ 134 h 491"/>
              <a:gd name="T32" fmla="*/ 194 w 419"/>
              <a:gd name="T33" fmla="*/ 159 h 491"/>
              <a:gd name="T34" fmla="*/ 168 w 419"/>
              <a:gd name="T35" fmla="*/ 134 h 491"/>
              <a:gd name="T36" fmla="*/ 190 w 419"/>
              <a:gd name="T37" fmla="*/ 168 h 491"/>
              <a:gd name="T38" fmla="*/ 165 w 419"/>
              <a:gd name="T39" fmla="*/ 235 h 491"/>
              <a:gd name="T40" fmla="*/ 132 w 419"/>
              <a:gd name="T41" fmla="*/ 141 h 491"/>
              <a:gd name="T42" fmla="*/ 257 w 419"/>
              <a:gd name="T43" fmla="*/ 141 h 491"/>
              <a:gd name="T44" fmla="*/ 407 w 419"/>
              <a:gd name="T45" fmla="*/ 250 h 491"/>
              <a:gd name="T46" fmla="*/ 374 w 419"/>
              <a:gd name="T47" fmla="*/ 183 h 491"/>
              <a:gd name="T48" fmla="*/ 374 w 419"/>
              <a:gd name="T49" fmla="*/ 118 h 491"/>
              <a:gd name="T50" fmla="*/ 193 w 419"/>
              <a:gd name="T51" fmla="*/ 0 h 491"/>
              <a:gd name="T52" fmla="*/ 61 w 419"/>
              <a:gd name="T53" fmla="*/ 288 h 491"/>
              <a:gd name="T54" fmla="*/ 72 w 419"/>
              <a:gd name="T55" fmla="*/ 454 h 491"/>
              <a:gd name="T56" fmla="*/ 197 w 419"/>
              <a:gd name="T57" fmla="*/ 491 h 491"/>
              <a:gd name="T58" fmla="*/ 259 w 419"/>
              <a:gd name="T59" fmla="*/ 480 h 491"/>
              <a:gd name="T60" fmla="*/ 345 w 419"/>
              <a:gd name="T61" fmla="*/ 413 h 491"/>
              <a:gd name="T62" fmla="*/ 378 w 419"/>
              <a:gd name="T63" fmla="*/ 391 h 491"/>
              <a:gd name="T64" fmla="*/ 378 w 419"/>
              <a:gd name="T65" fmla="*/ 360 h 491"/>
              <a:gd name="T66" fmla="*/ 388 w 419"/>
              <a:gd name="T67" fmla="*/ 339 h 491"/>
              <a:gd name="T68" fmla="*/ 394 w 419"/>
              <a:gd name="T69" fmla="*/ 319 h 491"/>
              <a:gd name="T70" fmla="*/ 390 w 419"/>
              <a:gd name="T71" fmla="*/ 304 h 491"/>
              <a:gd name="T72" fmla="*/ 409 w 419"/>
              <a:gd name="T73" fmla="*/ 289 h 491"/>
              <a:gd name="T74" fmla="*/ 407 w 419"/>
              <a:gd name="T75" fmla="*/ 250 h 491"/>
              <a:gd name="T76" fmla="*/ 385 w 419"/>
              <a:gd name="T77" fmla="*/ 286 h 491"/>
              <a:gd name="T78" fmla="*/ 380 w 419"/>
              <a:gd name="T79" fmla="*/ 307 h 491"/>
              <a:gd name="T80" fmla="*/ 385 w 419"/>
              <a:gd name="T81" fmla="*/ 317 h 491"/>
              <a:gd name="T82" fmla="*/ 376 w 419"/>
              <a:gd name="T83" fmla="*/ 331 h 491"/>
              <a:gd name="T84" fmla="*/ 375 w 419"/>
              <a:gd name="T85" fmla="*/ 344 h 491"/>
              <a:gd name="T86" fmla="*/ 369 w 419"/>
              <a:gd name="T87" fmla="*/ 365 h 491"/>
              <a:gd name="T88" fmla="*/ 347 w 419"/>
              <a:gd name="T89" fmla="*/ 404 h 491"/>
              <a:gd name="T90" fmla="*/ 261 w 419"/>
              <a:gd name="T91" fmla="*/ 386 h 491"/>
              <a:gd name="T92" fmla="*/ 250 w 419"/>
              <a:gd name="T93" fmla="*/ 476 h 491"/>
              <a:gd name="T94" fmla="*/ 89 w 419"/>
              <a:gd name="T95" fmla="*/ 307 h 491"/>
              <a:gd name="T96" fmla="*/ 9 w 419"/>
              <a:gd name="T97" fmla="*/ 167 h 491"/>
              <a:gd name="T98" fmla="*/ 193 w 419"/>
              <a:gd name="T99" fmla="*/ 9 h 491"/>
              <a:gd name="T100" fmla="*/ 365 w 419"/>
              <a:gd name="T101" fmla="*/ 120 h 491"/>
              <a:gd name="T102" fmla="*/ 365 w 419"/>
              <a:gd name="T103" fmla="*/ 180 h 491"/>
              <a:gd name="T104" fmla="*/ 399 w 419"/>
              <a:gd name="T105" fmla="*/ 255 h 491"/>
              <a:gd name="T106" fmla="*/ 405 w 419"/>
              <a:gd name="T107" fmla="*/ 281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19" h="491">
                <a:moveTo>
                  <a:pt x="194" y="69"/>
                </a:moveTo>
                <a:cubicBezTo>
                  <a:pt x="155" y="69"/>
                  <a:pt x="122" y="101"/>
                  <a:pt x="122" y="141"/>
                </a:cubicBezTo>
                <a:cubicBezTo>
                  <a:pt x="122" y="161"/>
                  <a:pt x="130" y="180"/>
                  <a:pt x="144" y="195"/>
                </a:cubicBezTo>
                <a:cubicBezTo>
                  <a:pt x="148" y="199"/>
                  <a:pt x="156" y="210"/>
                  <a:pt x="156" y="239"/>
                </a:cubicBezTo>
                <a:cubicBezTo>
                  <a:pt x="156" y="263"/>
                  <a:pt x="156" y="263"/>
                  <a:pt x="156" y="263"/>
                </a:cubicBezTo>
                <a:cubicBezTo>
                  <a:pt x="156" y="270"/>
                  <a:pt x="162" y="276"/>
                  <a:pt x="169" y="276"/>
                </a:cubicBezTo>
                <a:cubicBezTo>
                  <a:pt x="172" y="276"/>
                  <a:pt x="172" y="276"/>
                  <a:pt x="172" y="276"/>
                </a:cubicBezTo>
                <a:cubicBezTo>
                  <a:pt x="174" y="285"/>
                  <a:pt x="183" y="293"/>
                  <a:pt x="194" y="293"/>
                </a:cubicBezTo>
                <a:cubicBezTo>
                  <a:pt x="205" y="293"/>
                  <a:pt x="214" y="285"/>
                  <a:pt x="217" y="276"/>
                </a:cubicBezTo>
                <a:cubicBezTo>
                  <a:pt x="220" y="276"/>
                  <a:pt x="220" y="276"/>
                  <a:pt x="220" y="276"/>
                </a:cubicBezTo>
                <a:cubicBezTo>
                  <a:pt x="227" y="276"/>
                  <a:pt x="233" y="270"/>
                  <a:pt x="233" y="263"/>
                </a:cubicBezTo>
                <a:cubicBezTo>
                  <a:pt x="233" y="239"/>
                  <a:pt x="233" y="239"/>
                  <a:pt x="233" y="239"/>
                </a:cubicBezTo>
                <a:cubicBezTo>
                  <a:pt x="233" y="210"/>
                  <a:pt x="241" y="199"/>
                  <a:pt x="244" y="195"/>
                </a:cubicBezTo>
                <a:cubicBezTo>
                  <a:pt x="258" y="180"/>
                  <a:pt x="266" y="161"/>
                  <a:pt x="266" y="141"/>
                </a:cubicBezTo>
                <a:cubicBezTo>
                  <a:pt x="266" y="101"/>
                  <a:pt x="234" y="69"/>
                  <a:pt x="194" y="69"/>
                </a:cubicBezTo>
                <a:close/>
                <a:moveTo>
                  <a:pt x="194" y="283"/>
                </a:moveTo>
                <a:cubicBezTo>
                  <a:pt x="189" y="283"/>
                  <a:pt x="184" y="280"/>
                  <a:pt x="182" y="276"/>
                </a:cubicBezTo>
                <a:cubicBezTo>
                  <a:pt x="207" y="276"/>
                  <a:pt x="207" y="276"/>
                  <a:pt x="207" y="276"/>
                </a:cubicBezTo>
                <a:cubicBezTo>
                  <a:pt x="205" y="280"/>
                  <a:pt x="200" y="283"/>
                  <a:pt x="194" y="283"/>
                </a:cubicBezTo>
                <a:close/>
                <a:moveTo>
                  <a:pt x="223" y="263"/>
                </a:moveTo>
                <a:cubicBezTo>
                  <a:pt x="223" y="265"/>
                  <a:pt x="222" y="266"/>
                  <a:pt x="220" y="266"/>
                </a:cubicBezTo>
                <a:cubicBezTo>
                  <a:pt x="169" y="266"/>
                  <a:pt x="169" y="266"/>
                  <a:pt x="169" y="266"/>
                </a:cubicBezTo>
                <a:cubicBezTo>
                  <a:pt x="167" y="266"/>
                  <a:pt x="165" y="265"/>
                  <a:pt x="165" y="263"/>
                </a:cubicBezTo>
                <a:cubicBezTo>
                  <a:pt x="165" y="244"/>
                  <a:pt x="165" y="244"/>
                  <a:pt x="165" y="244"/>
                </a:cubicBezTo>
                <a:cubicBezTo>
                  <a:pt x="223" y="244"/>
                  <a:pt x="223" y="244"/>
                  <a:pt x="223" y="244"/>
                </a:cubicBezTo>
                <a:lnTo>
                  <a:pt x="223" y="263"/>
                </a:lnTo>
                <a:close/>
                <a:moveTo>
                  <a:pt x="237" y="188"/>
                </a:moveTo>
                <a:cubicBezTo>
                  <a:pt x="232" y="194"/>
                  <a:pt x="224" y="207"/>
                  <a:pt x="223" y="235"/>
                </a:cubicBezTo>
                <a:cubicBezTo>
                  <a:pt x="199" y="235"/>
                  <a:pt x="199" y="235"/>
                  <a:pt x="199" y="235"/>
                </a:cubicBezTo>
                <a:cubicBezTo>
                  <a:pt x="199" y="168"/>
                  <a:pt x="199" y="168"/>
                  <a:pt x="199" y="168"/>
                </a:cubicBezTo>
                <a:cubicBezTo>
                  <a:pt x="218" y="165"/>
                  <a:pt x="224" y="141"/>
                  <a:pt x="224" y="140"/>
                </a:cubicBezTo>
                <a:cubicBezTo>
                  <a:pt x="225" y="137"/>
                  <a:pt x="223" y="135"/>
                  <a:pt x="221" y="134"/>
                </a:cubicBezTo>
                <a:cubicBezTo>
                  <a:pt x="218" y="133"/>
                  <a:pt x="216" y="135"/>
                  <a:pt x="215" y="137"/>
                </a:cubicBezTo>
                <a:cubicBezTo>
                  <a:pt x="215" y="138"/>
                  <a:pt x="210" y="159"/>
                  <a:pt x="194" y="159"/>
                </a:cubicBezTo>
                <a:cubicBezTo>
                  <a:pt x="179" y="159"/>
                  <a:pt x="173" y="138"/>
                  <a:pt x="173" y="137"/>
                </a:cubicBezTo>
                <a:cubicBezTo>
                  <a:pt x="173" y="135"/>
                  <a:pt x="170" y="133"/>
                  <a:pt x="168" y="134"/>
                </a:cubicBezTo>
                <a:cubicBezTo>
                  <a:pt x="165" y="135"/>
                  <a:pt x="164" y="137"/>
                  <a:pt x="164" y="140"/>
                </a:cubicBezTo>
                <a:cubicBezTo>
                  <a:pt x="165" y="141"/>
                  <a:pt x="170" y="165"/>
                  <a:pt x="190" y="168"/>
                </a:cubicBezTo>
                <a:cubicBezTo>
                  <a:pt x="190" y="235"/>
                  <a:pt x="190" y="235"/>
                  <a:pt x="190" y="235"/>
                </a:cubicBezTo>
                <a:cubicBezTo>
                  <a:pt x="165" y="235"/>
                  <a:pt x="165" y="235"/>
                  <a:pt x="165" y="235"/>
                </a:cubicBezTo>
                <a:cubicBezTo>
                  <a:pt x="164" y="207"/>
                  <a:pt x="156" y="194"/>
                  <a:pt x="151" y="188"/>
                </a:cubicBezTo>
                <a:cubicBezTo>
                  <a:pt x="139" y="176"/>
                  <a:pt x="132" y="158"/>
                  <a:pt x="132" y="141"/>
                </a:cubicBezTo>
                <a:cubicBezTo>
                  <a:pt x="132" y="107"/>
                  <a:pt x="160" y="79"/>
                  <a:pt x="194" y="79"/>
                </a:cubicBezTo>
                <a:cubicBezTo>
                  <a:pt x="229" y="79"/>
                  <a:pt x="257" y="107"/>
                  <a:pt x="257" y="141"/>
                </a:cubicBezTo>
                <a:cubicBezTo>
                  <a:pt x="257" y="158"/>
                  <a:pt x="250" y="176"/>
                  <a:pt x="237" y="188"/>
                </a:cubicBezTo>
                <a:close/>
                <a:moveTo>
                  <a:pt x="407" y="250"/>
                </a:moveTo>
                <a:cubicBezTo>
                  <a:pt x="395" y="232"/>
                  <a:pt x="374" y="197"/>
                  <a:pt x="372" y="188"/>
                </a:cubicBezTo>
                <a:cubicBezTo>
                  <a:pt x="373" y="187"/>
                  <a:pt x="373" y="185"/>
                  <a:pt x="374" y="183"/>
                </a:cubicBezTo>
                <a:cubicBezTo>
                  <a:pt x="376" y="176"/>
                  <a:pt x="379" y="166"/>
                  <a:pt x="379" y="158"/>
                </a:cubicBezTo>
                <a:cubicBezTo>
                  <a:pt x="379" y="146"/>
                  <a:pt x="377" y="129"/>
                  <a:pt x="374" y="118"/>
                </a:cubicBezTo>
                <a:cubicBezTo>
                  <a:pt x="373" y="112"/>
                  <a:pt x="364" y="83"/>
                  <a:pt x="338" y="55"/>
                </a:cubicBezTo>
                <a:cubicBezTo>
                  <a:pt x="303" y="18"/>
                  <a:pt x="255" y="0"/>
                  <a:pt x="193" y="0"/>
                </a:cubicBezTo>
                <a:cubicBezTo>
                  <a:pt x="65" y="0"/>
                  <a:pt x="0" y="56"/>
                  <a:pt x="0" y="167"/>
                </a:cubicBezTo>
                <a:cubicBezTo>
                  <a:pt x="0" y="231"/>
                  <a:pt x="37" y="266"/>
                  <a:pt x="61" y="288"/>
                </a:cubicBezTo>
                <a:cubicBezTo>
                  <a:pt x="70" y="297"/>
                  <a:pt x="78" y="304"/>
                  <a:pt x="80" y="310"/>
                </a:cubicBezTo>
                <a:cubicBezTo>
                  <a:pt x="97" y="376"/>
                  <a:pt x="82" y="429"/>
                  <a:pt x="72" y="454"/>
                </a:cubicBezTo>
                <a:cubicBezTo>
                  <a:pt x="71" y="456"/>
                  <a:pt x="72" y="459"/>
                  <a:pt x="74" y="460"/>
                </a:cubicBezTo>
                <a:cubicBezTo>
                  <a:pt x="112" y="480"/>
                  <a:pt x="154" y="491"/>
                  <a:pt x="197" y="491"/>
                </a:cubicBezTo>
                <a:cubicBezTo>
                  <a:pt x="217" y="491"/>
                  <a:pt x="236" y="489"/>
                  <a:pt x="256" y="484"/>
                </a:cubicBezTo>
                <a:cubicBezTo>
                  <a:pt x="258" y="484"/>
                  <a:pt x="259" y="482"/>
                  <a:pt x="259" y="480"/>
                </a:cubicBezTo>
                <a:cubicBezTo>
                  <a:pt x="259" y="438"/>
                  <a:pt x="260" y="406"/>
                  <a:pt x="262" y="396"/>
                </a:cubicBezTo>
                <a:cubicBezTo>
                  <a:pt x="280" y="401"/>
                  <a:pt x="335" y="413"/>
                  <a:pt x="345" y="413"/>
                </a:cubicBezTo>
                <a:cubicBezTo>
                  <a:pt x="346" y="413"/>
                  <a:pt x="347" y="413"/>
                  <a:pt x="347" y="413"/>
                </a:cubicBezTo>
                <a:cubicBezTo>
                  <a:pt x="355" y="413"/>
                  <a:pt x="374" y="413"/>
                  <a:pt x="378" y="391"/>
                </a:cubicBezTo>
                <a:cubicBezTo>
                  <a:pt x="381" y="380"/>
                  <a:pt x="380" y="370"/>
                  <a:pt x="379" y="364"/>
                </a:cubicBezTo>
                <a:cubicBezTo>
                  <a:pt x="379" y="362"/>
                  <a:pt x="378" y="360"/>
                  <a:pt x="378" y="360"/>
                </a:cubicBezTo>
                <a:cubicBezTo>
                  <a:pt x="379" y="356"/>
                  <a:pt x="382" y="352"/>
                  <a:pt x="384" y="348"/>
                </a:cubicBezTo>
                <a:cubicBezTo>
                  <a:pt x="386" y="344"/>
                  <a:pt x="387" y="342"/>
                  <a:pt x="388" y="339"/>
                </a:cubicBezTo>
                <a:cubicBezTo>
                  <a:pt x="388" y="337"/>
                  <a:pt x="387" y="333"/>
                  <a:pt x="386" y="330"/>
                </a:cubicBezTo>
                <a:cubicBezTo>
                  <a:pt x="389" y="327"/>
                  <a:pt x="393" y="323"/>
                  <a:pt x="394" y="319"/>
                </a:cubicBezTo>
                <a:cubicBezTo>
                  <a:pt x="394" y="315"/>
                  <a:pt x="392" y="310"/>
                  <a:pt x="390" y="305"/>
                </a:cubicBezTo>
                <a:cubicBezTo>
                  <a:pt x="390" y="305"/>
                  <a:pt x="390" y="305"/>
                  <a:pt x="390" y="304"/>
                </a:cubicBezTo>
                <a:cubicBezTo>
                  <a:pt x="390" y="303"/>
                  <a:pt x="390" y="299"/>
                  <a:pt x="390" y="294"/>
                </a:cubicBezTo>
                <a:cubicBezTo>
                  <a:pt x="396" y="293"/>
                  <a:pt x="406" y="291"/>
                  <a:pt x="409" y="289"/>
                </a:cubicBezTo>
                <a:cubicBezTo>
                  <a:pt x="415" y="286"/>
                  <a:pt x="419" y="277"/>
                  <a:pt x="419" y="272"/>
                </a:cubicBezTo>
                <a:cubicBezTo>
                  <a:pt x="419" y="270"/>
                  <a:pt x="418" y="270"/>
                  <a:pt x="407" y="250"/>
                </a:cubicBezTo>
                <a:close/>
                <a:moveTo>
                  <a:pt x="405" y="281"/>
                </a:moveTo>
                <a:cubicBezTo>
                  <a:pt x="403" y="282"/>
                  <a:pt x="393" y="284"/>
                  <a:pt x="385" y="286"/>
                </a:cubicBezTo>
                <a:cubicBezTo>
                  <a:pt x="383" y="286"/>
                  <a:pt x="381" y="288"/>
                  <a:pt x="381" y="290"/>
                </a:cubicBezTo>
                <a:cubicBezTo>
                  <a:pt x="380" y="305"/>
                  <a:pt x="380" y="306"/>
                  <a:pt x="380" y="307"/>
                </a:cubicBezTo>
                <a:cubicBezTo>
                  <a:pt x="381" y="308"/>
                  <a:pt x="381" y="308"/>
                  <a:pt x="382" y="310"/>
                </a:cubicBezTo>
                <a:cubicBezTo>
                  <a:pt x="384" y="314"/>
                  <a:pt x="385" y="316"/>
                  <a:pt x="385" y="317"/>
                </a:cubicBezTo>
                <a:cubicBezTo>
                  <a:pt x="384" y="319"/>
                  <a:pt x="381" y="322"/>
                  <a:pt x="377" y="325"/>
                </a:cubicBezTo>
                <a:cubicBezTo>
                  <a:pt x="376" y="326"/>
                  <a:pt x="375" y="329"/>
                  <a:pt x="376" y="331"/>
                </a:cubicBezTo>
                <a:cubicBezTo>
                  <a:pt x="377" y="334"/>
                  <a:pt x="378" y="337"/>
                  <a:pt x="378" y="338"/>
                </a:cubicBezTo>
                <a:cubicBezTo>
                  <a:pt x="378" y="339"/>
                  <a:pt x="377" y="342"/>
                  <a:pt x="375" y="344"/>
                </a:cubicBezTo>
                <a:cubicBezTo>
                  <a:pt x="373" y="348"/>
                  <a:pt x="371" y="353"/>
                  <a:pt x="369" y="357"/>
                </a:cubicBezTo>
                <a:cubicBezTo>
                  <a:pt x="369" y="359"/>
                  <a:pt x="369" y="362"/>
                  <a:pt x="369" y="365"/>
                </a:cubicBezTo>
                <a:cubicBezTo>
                  <a:pt x="370" y="371"/>
                  <a:pt x="371" y="379"/>
                  <a:pt x="369" y="389"/>
                </a:cubicBezTo>
                <a:cubicBezTo>
                  <a:pt x="367" y="401"/>
                  <a:pt x="359" y="404"/>
                  <a:pt x="347" y="404"/>
                </a:cubicBezTo>
                <a:cubicBezTo>
                  <a:pt x="347" y="404"/>
                  <a:pt x="346" y="404"/>
                  <a:pt x="345" y="404"/>
                </a:cubicBezTo>
                <a:cubicBezTo>
                  <a:pt x="335" y="403"/>
                  <a:pt x="271" y="389"/>
                  <a:pt x="261" y="386"/>
                </a:cubicBezTo>
                <a:cubicBezTo>
                  <a:pt x="259" y="386"/>
                  <a:pt x="257" y="386"/>
                  <a:pt x="256" y="387"/>
                </a:cubicBezTo>
                <a:cubicBezTo>
                  <a:pt x="250" y="394"/>
                  <a:pt x="249" y="449"/>
                  <a:pt x="250" y="476"/>
                </a:cubicBezTo>
                <a:cubicBezTo>
                  <a:pt x="193" y="488"/>
                  <a:pt x="133" y="480"/>
                  <a:pt x="83" y="454"/>
                </a:cubicBezTo>
                <a:cubicBezTo>
                  <a:pt x="93" y="426"/>
                  <a:pt x="105" y="373"/>
                  <a:pt x="89" y="307"/>
                </a:cubicBezTo>
                <a:cubicBezTo>
                  <a:pt x="87" y="299"/>
                  <a:pt x="79" y="292"/>
                  <a:pt x="68" y="282"/>
                </a:cubicBezTo>
                <a:cubicBezTo>
                  <a:pt x="44" y="260"/>
                  <a:pt x="9" y="227"/>
                  <a:pt x="9" y="167"/>
                </a:cubicBezTo>
                <a:cubicBezTo>
                  <a:pt x="9" y="119"/>
                  <a:pt x="22" y="82"/>
                  <a:pt x="47" y="56"/>
                </a:cubicBezTo>
                <a:cubicBezTo>
                  <a:pt x="78" y="25"/>
                  <a:pt x="127" y="9"/>
                  <a:pt x="193" y="9"/>
                </a:cubicBezTo>
                <a:cubicBezTo>
                  <a:pt x="252" y="9"/>
                  <a:pt x="298" y="27"/>
                  <a:pt x="331" y="61"/>
                </a:cubicBezTo>
                <a:cubicBezTo>
                  <a:pt x="357" y="88"/>
                  <a:pt x="364" y="117"/>
                  <a:pt x="365" y="120"/>
                </a:cubicBezTo>
                <a:cubicBezTo>
                  <a:pt x="367" y="130"/>
                  <a:pt x="370" y="147"/>
                  <a:pt x="370" y="158"/>
                </a:cubicBezTo>
                <a:cubicBezTo>
                  <a:pt x="370" y="165"/>
                  <a:pt x="367" y="174"/>
                  <a:pt x="365" y="180"/>
                </a:cubicBezTo>
                <a:cubicBezTo>
                  <a:pt x="363" y="185"/>
                  <a:pt x="363" y="187"/>
                  <a:pt x="363" y="189"/>
                </a:cubicBezTo>
                <a:cubicBezTo>
                  <a:pt x="364" y="198"/>
                  <a:pt x="380" y="224"/>
                  <a:pt x="399" y="255"/>
                </a:cubicBezTo>
                <a:cubicBezTo>
                  <a:pt x="403" y="263"/>
                  <a:pt x="408" y="271"/>
                  <a:pt x="409" y="273"/>
                </a:cubicBezTo>
                <a:cubicBezTo>
                  <a:pt x="409" y="275"/>
                  <a:pt x="406" y="280"/>
                  <a:pt x="405" y="281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27" name="Freeform 116"/>
          <p:cNvSpPr>
            <a:spLocks noEditPoints="1"/>
          </p:cNvSpPr>
          <p:nvPr/>
        </p:nvSpPr>
        <p:spPr bwMode="auto">
          <a:xfrm>
            <a:off x="5735960" y="1772816"/>
            <a:ext cx="1056117" cy="576064"/>
          </a:xfrm>
          <a:custGeom>
            <a:avLst/>
            <a:gdLst>
              <a:gd name="T0" fmla="*/ 566 w 641"/>
              <a:gd name="T1" fmla="*/ 533 h 653"/>
              <a:gd name="T2" fmla="*/ 525 w 641"/>
              <a:gd name="T3" fmla="*/ 323 h 653"/>
              <a:gd name="T4" fmla="*/ 439 w 641"/>
              <a:gd name="T5" fmla="*/ 267 h 653"/>
              <a:gd name="T6" fmla="*/ 381 w 641"/>
              <a:gd name="T7" fmla="*/ 61 h 653"/>
              <a:gd name="T8" fmla="*/ 259 w 641"/>
              <a:gd name="T9" fmla="*/ 61 h 653"/>
              <a:gd name="T10" fmla="*/ 202 w 641"/>
              <a:gd name="T11" fmla="*/ 267 h 653"/>
              <a:gd name="T12" fmla="*/ 115 w 641"/>
              <a:gd name="T13" fmla="*/ 323 h 653"/>
              <a:gd name="T14" fmla="*/ 74 w 641"/>
              <a:gd name="T15" fmla="*/ 533 h 653"/>
              <a:gd name="T16" fmla="*/ 0 w 641"/>
              <a:gd name="T17" fmla="*/ 592 h 653"/>
              <a:gd name="T18" fmla="*/ 122 w 641"/>
              <a:gd name="T19" fmla="*/ 592 h 653"/>
              <a:gd name="T20" fmla="*/ 162 w 641"/>
              <a:gd name="T21" fmla="*/ 382 h 653"/>
              <a:gd name="T22" fmla="*/ 188 w 641"/>
              <a:gd name="T23" fmla="*/ 382 h 653"/>
              <a:gd name="T24" fmla="*/ 173 w 641"/>
              <a:gd name="T25" fmla="*/ 592 h 653"/>
              <a:gd name="T26" fmla="*/ 295 w 641"/>
              <a:gd name="T27" fmla="*/ 592 h 653"/>
              <a:gd name="T28" fmla="*/ 233 w 641"/>
              <a:gd name="T29" fmla="*/ 531 h 653"/>
              <a:gd name="T30" fmla="*/ 237 w 641"/>
              <a:gd name="T31" fmla="*/ 323 h 653"/>
              <a:gd name="T32" fmla="*/ 294 w 641"/>
              <a:gd name="T33" fmla="*/ 116 h 653"/>
              <a:gd name="T34" fmla="*/ 346 w 641"/>
              <a:gd name="T35" fmla="*/ 116 h 653"/>
              <a:gd name="T36" fmla="*/ 404 w 641"/>
              <a:gd name="T37" fmla="*/ 323 h 653"/>
              <a:gd name="T38" fmla="*/ 408 w 641"/>
              <a:gd name="T39" fmla="*/ 531 h 653"/>
              <a:gd name="T40" fmla="*/ 346 w 641"/>
              <a:gd name="T41" fmla="*/ 592 h 653"/>
              <a:gd name="T42" fmla="*/ 468 w 641"/>
              <a:gd name="T43" fmla="*/ 592 h 653"/>
              <a:gd name="T44" fmla="*/ 452 w 641"/>
              <a:gd name="T45" fmla="*/ 382 h 653"/>
              <a:gd name="T46" fmla="*/ 478 w 641"/>
              <a:gd name="T47" fmla="*/ 382 h 653"/>
              <a:gd name="T48" fmla="*/ 519 w 641"/>
              <a:gd name="T49" fmla="*/ 592 h 653"/>
              <a:gd name="T50" fmla="*/ 641 w 641"/>
              <a:gd name="T51" fmla="*/ 592 h 653"/>
              <a:gd name="T52" fmla="*/ 108 w 641"/>
              <a:gd name="T53" fmla="*/ 592 h 653"/>
              <a:gd name="T54" fmla="*/ 14 w 641"/>
              <a:gd name="T55" fmla="*/ 592 h 653"/>
              <a:gd name="T56" fmla="*/ 108 w 641"/>
              <a:gd name="T57" fmla="*/ 592 h 653"/>
              <a:gd name="T58" fmla="*/ 234 w 641"/>
              <a:gd name="T59" fmla="*/ 639 h 653"/>
              <a:gd name="T60" fmla="*/ 234 w 641"/>
              <a:gd name="T61" fmla="*/ 545 h 653"/>
              <a:gd name="T62" fmla="*/ 223 w 641"/>
              <a:gd name="T63" fmla="*/ 323 h 653"/>
              <a:gd name="T64" fmla="*/ 129 w 641"/>
              <a:gd name="T65" fmla="*/ 323 h 653"/>
              <a:gd name="T66" fmla="*/ 223 w 641"/>
              <a:gd name="T67" fmla="*/ 323 h 653"/>
              <a:gd name="T68" fmla="*/ 320 w 641"/>
              <a:gd name="T69" fmla="*/ 14 h 653"/>
              <a:gd name="T70" fmla="*/ 320 w 641"/>
              <a:gd name="T71" fmla="*/ 108 h 653"/>
              <a:gd name="T72" fmla="*/ 454 w 641"/>
              <a:gd name="T73" fmla="*/ 592 h 653"/>
              <a:gd name="T74" fmla="*/ 360 w 641"/>
              <a:gd name="T75" fmla="*/ 592 h 653"/>
              <a:gd name="T76" fmla="*/ 454 w 641"/>
              <a:gd name="T77" fmla="*/ 592 h 653"/>
              <a:gd name="T78" fmla="*/ 464 w 641"/>
              <a:gd name="T79" fmla="*/ 276 h 653"/>
              <a:gd name="T80" fmla="*/ 464 w 641"/>
              <a:gd name="T81" fmla="*/ 369 h 653"/>
              <a:gd name="T82" fmla="*/ 580 w 641"/>
              <a:gd name="T83" fmla="*/ 639 h 653"/>
              <a:gd name="T84" fmla="*/ 580 w 641"/>
              <a:gd name="T85" fmla="*/ 545 h 653"/>
              <a:gd name="T86" fmla="*/ 580 w 641"/>
              <a:gd name="T87" fmla="*/ 639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41" h="653">
                <a:moveTo>
                  <a:pt x="580" y="531"/>
                </a:moveTo>
                <a:cubicBezTo>
                  <a:pt x="575" y="531"/>
                  <a:pt x="571" y="532"/>
                  <a:pt x="566" y="533"/>
                </a:cubicBezTo>
                <a:cubicBezTo>
                  <a:pt x="491" y="377"/>
                  <a:pt x="491" y="377"/>
                  <a:pt x="491" y="377"/>
                </a:cubicBezTo>
                <a:cubicBezTo>
                  <a:pt x="511" y="367"/>
                  <a:pt x="525" y="346"/>
                  <a:pt x="525" y="323"/>
                </a:cubicBezTo>
                <a:cubicBezTo>
                  <a:pt x="525" y="289"/>
                  <a:pt x="498" y="262"/>
                  <a:pt x="464" y="262"/>
                </a:cubicBezTo>
                <a:cubicBezTo>
                  <a:pt x="455" y="262"/>
                  <a:pt x="447" y="264"/>
                  <a:pt x="439" y="267"/>
                </a:cubicBezTo>
                <a:cubicBezTo>
                  <a:pt x="358" y="109"/>
                  <a:pt x="358" y="109"/>
                  <a:pt x="358" y="109"/>
                </a:cubicBezTo>
                <a:cubicBezTo>
                  <a:pt x="372" y="97"/>
                  <a:pt x="381" y="80"/>
                  <a:pt x="381" y="61"/>
                </a:cubicBezTo>
                <a:cubicBezTo>
                  <a:pt x="381" y="28"/>
                  <a:pt x="354" y="0"/>
                  <a:pt x="320" y="0"/>
                </a:cubicBezTo>
                <a:cubicBezTo>
                  <a:pt x="287" y="0"/>
                  <a:pt x="259" y="28"/>
                  <a:pt x="259" y="61"/>
                </a:cubicBezTo>
                <a:cubicBezTo>
                  <a:pt x="259" y="80"/>
                  <a:pt x="268" y="97"/>
                  <a:pt x="282" y="109"/>
                </a:cubicBezTo>
                <a:cubicBezTo>
                  <a:pt x="202" y="267"/>
                  <a:pt x="202" y="267"/>
                  <a:pt x="202" y="267"/>
                </a:cubicBezTo>
                <a:cubicBezTo>
                  <a:pt x="194" y="264"/>
                  <a:pt x="185" y="262"/>
                  <a:pt x="176" y="262"/>
                </a:cubicBezTo>
                <a:cubicBezTo>
                  <a:pt x="143" y="262"/>
                  <a:pt x="115" y="289"/>
                  <a:pt x="115" y="323"/>
                </a:cubicBezTo>
                <a:cubicBezTo>
                  <a:pt x="115" y="346"/>
                  <a:pt x="129" y="367"/>
                  <a:pt x="149" y="377"/>
                </a:cubicBezTo>
                <a:cubicBezTo>
                  <a:pt x="74" y="533"/>
                  <a:pt x="74" y="533"/>
                  <a:pt x="74" y="533"/>
                </a:cubicBezTo>
                <a:cubicBezTo>
                  <a:pt x="70" y="532"/>
                  <a:pt x="65" y="531"/>
                  <a:pt x="61" y="531"/>
                </a:cubicBezTo>
                <a:cubicBezTo>
                  <a:pt x="27" y="531"/>
                  <a:pt x="0" y="558"/>
                  <a:pt x="0" y="592"/>
                </a:cubicBezTo>
                <a:cubicBezTo>
                  <a:pt x="0" y="625"/>
                  <a:pt x="27" y="653"/>
                  <a:pt x="61" y="653"/>
                </a:cubicBezTo>
                <a:cubicBezTo>
                  <a:pt x="94" y="653"/>
                  <a:pt x="122" y="625"/>
                  <a:pt x="122" y="592"/>
                </a:cubicBezTo>
                <a:cubicBezTo>
                  <a:pt x="122" y="568"/>
                  <a:pt x="108" y="547"/>
                  <a:pt x="87" y="537"/>
                </a:cubicBezTo>
                <a:cubicBezTo>
                  <a:pt x="162" y="382"/>
                  <a:pt x="162" y="382"/>
                  <a:pt x="162" y="382"/>
                </a:cubicBezTo>
                <a:cubicBezTo>
                  <a:pt x="167" y="383"/>
                  <a:pt x="171" y="383"/>
                  <a:pt x="176" y="383"/>
                </a:cubicBezTo>
                <a:cubicBezTo>
                  <a:pt x="180" y="383"/>
                  <a:pt x="184" y="383"/>
                  <a:pt x="188" y="382"/>
                </a:cubicBezTo>
                <a:cubicBezTo>
                  <a:pt x="219" y="533"/>
                  <a:pt x="219" y="533"/>
                  <a:pt x="219" y="533"/>
                </a:cubicBezTo>
                <a:cubicBezTo>
                  <a:pt x="192" y="540"/>
                  <a:pt x="173" y="564"/>
                  <a:pt x="173" y="592"/>
                </a:cubicBezTo>
                <a:cubicBezTo>
                  <a:pt x="173" y="625"/>
                  <a:pt x="200" y="653"/>
                  <a:pt x="234" y="653"/>
                </a:cubicBezTo>
                <a:cubicBezTo>
                  <a:pt x="267" y="653"/>
                  <a:pt x="295" y="625"/>
                  <a:pt x="295" y="592"/>
                </a:cubicBezTo>
                <a:cubicBezTo>
                  <a:pt x="295" y="558"/>
                  <a:pt x="267" y="531"/>
                  <a:pt x="234" y="531"/>
                </a:cubicBezTo>
                <a:cubicBezTo>
                  <a:pt x="233" y="531"/>
                  <a:pt x="233" y="531"/>
                  <a:pt x="233" y="531"/>
                </a:cubicBezTo>
                <a:cubicBezTo>
                  <a:pt x="202" y="378"/>
                  <a:pt x="202" y="378"/>
                  <a:pt x="202" y="378"/>
                </a:cubicBezTo>
                <a:cubicBezTo>
                  <a:pt x="222" y="368"/>
                  <a:pt x="237" y="347"/>
                  <a:pt x="237" y="323"/>
                </a:cubicBezTo>
                <a:cubicBezTo>
                  <a:pt x="237" y="303"/>
                  <a:pt x="228" y="286"/>
                  <a:pt x="213" y="275"/>
                </a:cubicBezTo>
                <a:cubicBezTo>
                  <a:pt x="294" y="116"/>
                  <a:pt x="294" y="116"/>
                  <a:pt x="294" y="116"/>
                </a:cubicBezTo>
                <a:cubicBezTo>
                  <a:pt x="302" y="120"/>
                  <a:pt x="311" y="122"/>
                  <a:pt x="320" y="122"/>
                </a:cubicBezTo>
                <a:cubicBezTo>
                  <a:pt x="330" y="122"/>
                  <a:pt x="338" y="120"/>
                  <a:pt x="346" y="116"/>
                </a:cubicBezTo>
                <a:cubicBezTo>
                  <a:pt x="427" y="275"/>
                  <a:pt x="427" y="275"/>
                  <a:pt x="427" y="275"/>
                </a:cubicBezTo>
                <a:cubicBezTo>
                  <a:pt x="413" y="286"/>
                  <a:pt x="404" y="303"/>
                  <a:pt x="404" y="323"/>
                </a:cubicBezTo>
                <a:cubicBezTo>
                  <a:pt x="404" y="347"/>
                  <a:pt x="418" y="368"/>
                  <a:pt x="439" y="378"/>
                </a:cubicBezTo>
                <a:cubicBezTo>
                  <a:pt x="408" y="531"/>
                  <a:pt x="408" y="531"/>
                  <a:pt x="408" y="531"/>
                </a:cubicBezTo>
                <a:cubicBezTo>
                  <a:pt x="408" y="531"/>
                  <a:pt x="407" y="531"/>
                  <a:pt x="407" y="531"/>
                </a:cubicBezTo>
                <a:cubicBezTo>
                  <a:pt x="373" y="531"/>
                  <a:pt x="346" y="558"/>
                  <a:pt x="346" y="592"/>
                </a:cubicBezTo>
                <a:cubicBezTo>
                  <a:pt x="346" y="625"/>
                  <a:pt x="373" y="653"/>
                  <a:pt x="407" y="653"/>
                </a:cubicBezTo>
                <a:cubicBezTo>
                  <a:pt x="440" y="653"/>
                  <a:pt x="468" y="625"/>
                  <a:pt x="468" y="592"/>
                </a:cubicBezTo>
                <a:cubicBezTo>
                  <a:pt x="468" y="564"/>
                  <a:pt x="448" y="540"/>
                  <a:pt x="422" y="533"/>
                </a:cubicBezTo>
                <a:cubicBezTo>
                  <a:pt x="452" y="382"/>
                  <a:pt x="452" y="382"/>
                  <a:pt x="452" y="382"/>
                </a:cubicBezTo>
                <a:cubicBezTo>
                  <a:pt x="456" y="383"/>
                  <a:pt x="460" y="383"/>
                  <a:pt x="464" y="383"/>
                </a:cubicBezTo>
                <a:cubicBezTo>
                  <a:pt x="469" y="383"/>
                  <a:pt x="474" y="383"/>
                  <a:pt x="478" y="382"/>
                </a:cubicBezTo>
                <a:cubicBezTo>
                  <a:pt x="553" y="537"/>
                  <a:pt x="553" y="537"/>
                  <a:pt x="553" y="537"/>
                </a:cubicBezTo>
                <a:cubicBezTo>
                  <a:pt x="533" y="547"/>
                  <a:pt x="519" y="568"/>
                  <a:pt x="519" y="592"/>
                </a:cubicBezTo>
                <a:cubicBezTo>
                  <a:pt x="519" y="625"/>
                  <a:pt x="546" y="653"/>
                  <a:pt x="580" y="653"/>
                </a:cubicBezTo>
                <a:cubicBezTo>
                  <a:pt x="613" y="653"/>
                  <a:pt x="641" y="625"/>
                  <a:pt x="641" y="592"/>
                </a:cubicBezTo>
                <a:cubicBezTo>
                  <a:pt x="641" y="558"/>
                  <a:pt x="613" y="531"/>
                  <a:pt x="580" y="531"/>
                </a:cubicBezTo>
                <a:close/>
                <a:moveTo>
                  <a:pt x="108" y="592"/>
                </a:moveTo>
                <a:cubicBezTo>
                  <a:pt x="108" y="618"/>
                  <a:pt x="87" y="639"/>
                  <a:pt x="61" y="639"/>
                </a:cubicBezTo>
                <a:cubicBezTo>
                  <a:pt x="35" y="639"/>
                  <a:pt x="14" y="618"/>
                  <a:pt x="14" y="592"/>
                </a:cubicBezTo>
                <a:cubicBezTo>
                  <a:pt x="14" y="566"/>
                  <a:pt x="35" y="545"/>
                  <a:pt x="61" y="545"/>
                </a:cubicBezTo>
                <a:cubicBezTo>
                  <a:pt x="87" y="545"/>
                  <a:pt x="108" y="566"/>
                  <a:pt x="108" y="592"/>
                </a:cubicBezTo>
                <a:close/>
                <a:moveTo>
                  <a:pt x="281" y="592"/>
                </a:moveTo>
                <a:cubicBezTo>
                  <a:pt x="281" y="618"/>
                  <a:pt x="260" y="639"/>
                  <a:pt x="234" y="639"/>
                </a:cubicBezTo>
                <a:cubicBezTo>
                  <a:pt x="208" y="639"/>
                  <a:pt x="187" y="618"/>
                  <a:pt x="187" y="592"/>
                </a:cubicBezTo>
                <a:cubicBezTo>
                  <a:pt x="187" y="566"/>
                  <a:pt x="208" y="545"/>
                  <a:pt x="234" y="545"/>
                </a:cubicBezTo>
                <a:cubicBezTo>
                  <a:pt x="260" y="545"/>
                  <a:pt x="281" y="566"/>
                  <a:pt x="281" y="592"/>
                </a:cubicBezTo>
                <a:close/>
                <a:moveTo>
                  <a:pt x="223" y="323"/>
                </a:moveTo>
                <a:cubicBezTo>
                  <a:pt x="223" y="348"/>
                  <a:pt x="202" y="369"/>
                  <a:pt x="176" y="369"/>
                </a:cubicBezTo>
                <a:cubicBezTo>
                  <a:pt x="150" y="369"/>
                  <a:pt x="129" y="348"/>
                  <a:pt x="129" y="323"/>
                </a:cubicBezTo>
                <a:cubicBezTo>
                  <a:pt x="129" y="297"/>
                  <a:pt x="150" y="276"/>
                  <a:pt x="176" y="276"/>
                </a:cubicBezTo>
                <a:cubicBezTo>
                  <a:pt x="202" y="276"/>
                  <a:pt x="223" y="297"/>
                  <a:pt x="223" y="323"/>
                </a:cubicBezTo>
                <a:close/>
                <a:moveTo>
                  <a:pt x="273" y="61"/>
                </a:moveTo>
                <a:cubicBezTo>
                  <a:pt x="273" y="35"/>
                  <a:pt x="294" y="14"/>
                  <a:pt x="320" y="14"/>
                </a:cubicBezTo>
                <a:cubicBezTo>
                  <a:pt x="346" y="14"/>
                  <a:pt x="367" y="35"/>
                  <a:pt x="367" y="61"/>
                </a:cubicBezTo>
                <a:cubicBezTo>
                  <a:pt x="367" y="87"/>
                  <a:pt x="346" y="108"/>
                  <a:pt x="320" y="108"/>
                </a:cubicBezTo>
                <a:cubicBezTo>
                  <a:pt x="294" y="108"/>
                  <a:pt x="273" y="87"/>
                  <a:pt x="273" y="61"/>
                </a:cubicBezTo>
                <a:close/>
                <a:moveTo>
                  <a:pt x="454" y="592"/>
                </a:moveTo>
                <a:cubicBezTo>
                  <a:pt x="454" y="618"/>
                  <a:pt x="433" y="639"/>
                  <a:pt x="407" y="639"/>
                </a:cubicBezTo>
                <a:cubicBezTo>
                  <a:pt x="381" y="639"/>
                  <a:pt x="360" y="618"/>
                  <a:pt x="360" y="592"/>
                </a:cubicBezTo>
                <a:cubicBezTo>
                  <a:pt x="360" y="566"/>
                  <a:pt x="381" y="545"/>
                  <a:pt x="407" y="545"/>
                </a:cubicBezTo>
                <a:cubicBezTo>
                  <a:pt x="433" y="545"/>
                  <a:pt x="454" y="566"/>
                  <a:pt x="454" y="592"/>
                </a:cubicBezTo>
                <a:close/>
                <a:moveTo>
                  <a:pt x="418" y="323"/>
                </a:moveTo>
                <a:cubicBezTo>
                  <a:pt x="418" y="297"/>
                  <a:pt x="439" y="276"/>
                  <a:pt x="464" y="276"/>
                </a:cubicBezTo>
                <a:cubicBezTo>
                  <a:pt x="490" y="276"/>
                  <a:pt x="511" y="297"/>
                  <a:pt x="511" y="323"/>
                </a:cubicBezTo>
                <a:cubicBezTo>
                  <a:pt x="511" y="348"/>
                  <a:pt x="490" y="369"/>
                  <a:pt x="464" y="369"/>
                </a:cubicBezTo>
                <a:cubicBezTo>
                  <a:pt x="439" y="369"/>
                  <a:pt x="418" y="348"/>
                  <a:pt x="418" y="323"/>
                </a:cubicBezTo>
                <a:close/>
                <a:moveTo>
                  <a:pt x="580" y="639"/>
                </a:moveTo>
                <a:cubicBezTo>
                  <a:pt x="554" y="639"/>
                  <a:pt x="533" y="618"/>
                  <a:pt x="533" y="592"/>
                </a:cubicBezTo>
                <a:cubicBezTo>
                  <a:pt x="533" y="566"/>
                  <a:pt x="554" y="545"/>
                  <a:pt x="580" y="545"/>
                </a:cubicBezTo>
                <a:cubicBezTo>
                  <a:pt x="606" y="545"/>
                  <a:pt x="627" y="566"/>
                  <a:pt x="627" y="592"/>
                </a:cubicBezTo>
                <a:cubicBezTo>
                  <a:pt x="627" y="618"/>
                  <a:pt x="606" y="639"/>
                  <a:pt x="580" y="639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pic>
        <p:nvPicPr>
          <p:cNvPr id="17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3912" y="4653136"/>
            <a:ext cx="122413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1614052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9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3"/>
          <p:cNvSpPr txBox="1">
            <a:spLocks/>
          </p:cNvSpPr>
          <p:nvPr/>
        </p:nvSpPr>
        <p:spPr>
          <a:xfrm>
            <a:off x="191344" y="4293096"/>
            <a:ext cx="11743416" cy="2236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3100" b="1" dirty="0" smtClean="0">
                <a:solidFill>
                  <a:srgbClr val="002060"/>
                </a:solidFill>
                <a:latin typeface="Arial"/>
              </a:rPr>
              <a:t>На рубеже XVII-XVIII веков  появились предпосылки к замене </a:t>
            </a:r>
            <a:r>
              <a:rPr lang="ru-RU" sz="3100" b="1" i="1" dirty="0" smtClean="0">
                <a:solidFill>
                  <a:srgbClr val="002060"/>
                </a:solidFill>
                <a:latin typeface="Arial"/>
              </a:rPr>
              <a:t>маломощных</a:t>
            </a:r>
            <a:r>
              <a:rPr lang="ru-RU" sz="3100" b="1" dirty="0" smtClean="0">
                <a:solidFill>
                  <a:srgbClr val="002060"/>
                </a:solidFill>
                <a:latin typeface="Arial"/>
              </a:rPr>
              <a:t> живых «двигателей», ветряных мельниц и водяных колес, на механизмы совершенно нового типа - </a:t>
            </a:r>
            <a:r>
              <a:rPr lang="ru-RU" sz="3100" b="1" dirty="0" smtClean="0">
                <a:solidFill>
                  <a:srgbClr val="0A06BA"/>
                </a:solidFill>
                <a:latin typeface="Arial"/>
              </a:rPr>
              <a:t>паровые машины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lang="ru-RU" sz="3100" dirty="0" smtClean="0">
              <a:solidFill>
                <a:srgbClr val="0A06BA"/>
              </a:solidFill>
              <a:latin typeface="Arial"/>
            </a:endParaRPr>
          </a:p>
        </p:txBody>
      </p:sp>
      <p:pic>
        <p:nvPicPr>
          <p:cNvPr id="28676" name="Picture 4" descr="http://zip.kandi.kz/images/news/history/Waterwhee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783632" y="1412776"/>
            <a:ext cx="2834644" cy="2160000"/>
          </a:xfrm>
          <a:prstGeom prst="rect">
            <a:avLst/>
          </a:prstGeom>
          <a:noFill/>
        </p:spPr>
      </p:pic>
      <p:pic>
        <p:nvPicPr>
          <p:cNvPr id="28678" name="Picture 6" descr="http://snoopic.ru/d/67431/d/umbum181-vetryanaya-melnica--60.png"/>
          <p:cNvPicPr>
            <a:picLocks noChangeAspect="1" noChangeArrowheads="1"/>
          </p:cNvPicPr>
          <p:nvPr/>
        </p:nvPicPr>
        <p:blipFill>
          <a:blip r:embed="rId3" cstate="print"/>
          <a:srcRect l="14671" t="4453" r="13891" b="6494"/>
          <a:stretch>
            <a:fillRect/>
          </a:stretch>
        </p:blipFill>
        <p:spPr bwMode="auto">
          <a:xfrm flipH="1">
            <a:off x="191344" y="1412776"/>
            <a:ext cx="2592000" cy="2160000"/>
          </a:xfrm>
          <a:prstGeom prst="rect">
            <a:avLst/>
          </a:prstGeom>
          <a:noFill/>
        </p:spPr>
      </p:pic>
      <p:pic>
        <p:nvPicPr>
          <p:cNvPr id="28680" name="Picture 8" descr="File:Newcomen Figui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76120" y="1124744"/>
            <a:ext cx="4744001" cy="3167952"/>
          </a:xfrm>
          <a:prstGeom prst="rect">
            <a:avLst/>
          </a:prstGeom>
          <a:noFill/>
        </p:spPr>
      </p:pic>
      <p:sp>
        <p:nvSpPr>
          <p:cNvPr id="8" name="object 2"/>
          <p:cNvSpPr>
            <a:spLocks/>
          </p:cNvSpPr>
          <p:nvPr/>
        </p:nvSpPr>
        <p:spPr bwMode="auto">
          <a:xfrm>
            <a:off x="0" y="3685"/>
            <a:ext cx="12192000" cy="689012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ИЗОБРЕТЕНИЕ ПАРОВОГО ДВИГАТЕЛЯ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 rot="16200000">
            <a:off x="5771964" y="1376772"/>
            <a:ext cx="792088" cy="1728192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673703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71464" y="836712"/>
            <a:ext cx="9525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Пар-триумфатор, недолго уж ждать,</a:t>
            </a:r>
          </a:p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сможешь ты Землю завоевать:</a:t>
            </a:r>
          </a:p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Двигать на море суда </a:t>
            </a:r>
          </a:p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повозки на суше,</a:t>
            </a:r>
          </a:p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Может быть, даже и в небо взмывать.</a:t>
            </a:r>
            <a:endParaRPr lang="ru-RU" sz="36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ject 2"/>
          <p:cNvSpPr>
            <a:spLocks/>
          </p:cNvSpPr>
          <p:nvPr/>
        </p:nvSpPr>
        <p:spPr bwMode="auto">
          <a:xfrm>
            <a:off x="0" y="3685"/>
            <a:ext cx="12192000" cy="689012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ИЗОБРЕТЕНИЕ ПАРОВОГО ДВИГАТЕЛЯ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5400" y="5805264"/>
            <a:ext cx="10729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На смену силе человека пришел «Век пара». </a:t>
            </a:r>
            <a:endParaRPr lang="ru-RU" sz="3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2" descr="http://storage2.peteava.ro/serve/thumbnail/54316/resize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3712" y="3933056"/>
            <a:ext cx="475252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7368" y="4797152"/>
            <a:ext cx="11233248" cy="1612770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Чтобы работа фабрик была ещё белее плодотворной, нужна была техника, способная действовать всюду, а не только там, где есть вода.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685"/>
            <a:ext cx="12192000" cy="689012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ИЗОБРЕТЕНИЕ ПАРОВОГО ДВИГАТЕЛЯ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18434" name="Picture 2" descr="https://userscontent2.emaze.com/images/47f06e14-03f4-4ed5-86f6-da1433afb01d/5e6d9962-64cd-4bb8-a829-f3cc87fbb75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368" y="1124744"/>
            <a:ext cx="5979123" cy="3312368"/>
          </a:xfrm>
          <a:prstGeom prst="rect">
            <a:avLst/>
          </a:prstGeom>
          <a:noFill/>
        </p:spPr>
      </p:pic>
      <p:pic>
        <p:nvPicPr>
          <p:cNvPr id="18436" name="Picture 4" descr="https://avatars.mds.yandex.net/get-zen_doc/1718701/pub_5dd3feccf3cd8870191cacc2_5dd3ff2a2535bb706a2fca18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0056" y="1124744"/>
            <a:ext cx="5299026" cy="338437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980728"/>
            <a:ext cx="6206480" cy="514543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первых фабриках машины работали от водяного колеса. Это создавало неудобства, особенно зимой. 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сер 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XVIII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Томас </a:t>
            </a:r>
            <a:r>
              <a:rPr lang="ru-RU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Ньюкомен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построил паровую машину, но она имела низкий КПД. </a:t>
            </a:r>
          </a:p>
        </p:txBody>
      </p:sp>
      <p:sp>
        <p:nvSpPr>
          <p:cNvPr id="9" name="object 2"/>
          <p:cNvSpPr>
            <a:spLocks/>
          </p:cNvSpPr>
          <p:nvPr/>
        </p:nvSpPr>
        <p:spPr bwMode="auto">
          <a:xfrm>
            <a:off x="0" y="3685"/>
            <a:ext cx="12192000" cy="689012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ИЗОБРЕТЕНИЕ ПАРОВОГО ДВИГАТЕЛЯ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320136" y="1052736"/>
            <a:ext cx="4144433" cy="3566344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7536160" y="4869160"/>
            <a:ext cx="40324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Паровой насос </a:t>
            </a:r>
          </a:p>
          <a:p>
            <a:pPr algn="ctr" eaLnBrk="0" hangingPunct="0"/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Т.Ньюкомена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407368" y="908720"/>
            <a:ext cx="7200800" cy="532859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Английский кузнец Томас </a:t>
            </a:r>
            <a:r>
              <a:rPr lang="ru-RU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Ньюкомен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 1712 году продемонстрировал свой «атмосферный двигатель». Первым применением двигателя Ньюкомена была откачка воды из глубокой шахты. В шахтном насосе коромысло было связано с тягой, которая спускалась в шахту к камере насоса. Именно этот насос стал первым паровым двигателем, получившим широкое практическое применение.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C:\Documents and Settings\USER\Рабочий стол\220px-Newcomen_atmospheric_engine_animation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8208" y="980728"/>
            <a:ext cx="3754107" cy="5040560"/>
          </a:xfrm>
          <a:prstGeom prst="rect">
            <a:avLst/>
          </a:prstGeom>
          <a:noFill/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685"/>
            <a:ext cx="12192000" cy="689012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ИЗОБРЕТЕНИЕ ПАРОВОГО ДВИГАТЕЛЯ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watt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63819" y="1061940"/>
            <a:ext cx="7200800" cy="51569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15880" y="6165304"/>
            <a:ext cx="6070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Принцип работы машины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Ньюкомена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05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352" y="1196752"/>
            <a:ext cx="396044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ject 2"/>
          <p:cNvSpPr>
            <a:spLocks/>
          </p:cNvSpPr>
          <p:nvPr/>
        </p:nvSpPr>
        <p:spPr bwMode="auto">
          <a:xfrm>
            <a:off x="0" y="3685"/>
            <a:ext cx="12192000" cy="689012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ИЗОБРЕТЕНИЕ ПАРОВОГО ДВИГАТЕЛЯ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1700808"/>
            <a:ext cx="7200800" cy="4752528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ыдающийся шотландский инженер, изобретатель – механик, является создателем универсальной паровой машины двойного действия. </a:t>
            </a:r>
          </a:p>
        </p:txBody>
      </p:sp>
      <p:pic>
        <p:nvPicPr>
          <p:cNvPr id="6146" name="Picture 2" descr="C:\Documents and Settings\777\Мои документы\Мои рисунки\lджеймс вайт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824192" y="1772816"/>
            <a:ext cx="4032448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927648" y="692696"/>
            <a:ext cx="6332229" cy="910148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Джеймс Уайтт</a:t>
            </a: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85"/>
            <a:ext cx="12192000" cy="689012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ИЗОБРЕТЕНИЕ ПАРОВОГО ДВИГАТЕЛЯ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6921a3ccc6e3272c479ebc64d68ff1fa5f5531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3376</TotalTime>
  <Words>781</Words>
  <Application>Microsoft Office PowerPoint</Application>
  <PresentationFormat>Произвольный</PresentationFormat>
  <Paragraphs>110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 ИСТОРИЯ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Джеймс Уайтт</vt:lpstr>
      <vt:lpstr>Презентация PowerPoint</vt:lpstr>
      <vt:lpstr>Испытание машины</vt:lpstr>
      <vt:lpstr>Презентация PowerPoint</vt:lpstr>
      <vt:lpstr>Презентация PowerPoint</vt:lpstr>
      <vt:lpstr>Первое применение                  на шахте</vt:lpstr>
      <vt:lpstr>Принцип работы последних моделей паровых машин Джеймса Уатта.</vt:lpstr>
      <vt:lpstr>Джеймс Уатт – английский изобретатель, первым построившим паровую машину, в качестве единицы мощности использовал лошадиную силу.  С ее помощью он сравнивал работоспособность лошади и своей паровой машины. </vt:lpstr>
      <vt:lpstr>Презентация PowerPoint</vt:lpstr>
      <vt:lpstr>Презентация PowerPoint</vt:lpstr>
      <vt:lpstr>Презентация PowerPoint</vt:lpstr>
      <vt:lpstr>Презентация PowerPoint</vt:lpstr>
      <vt:lpstr>В памяти нации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ЗАДАНИЯ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африка</dc:title>
  <dc:creator>Acer</dc:creator>
  <cp:lastModifiedBy>User</cp:lastModifiedBy>
  <cp:revision>681</cp:revision>
  <dcterms:created xsi:type="dcterms:W3CDTF">2020-04-27T10:05:42Z</dcterms:created>
  <dcterms:modified xsi:type="dcterms:W3CDTF">2020-10-20T05:45:40Z</dcterms:modified>
</cp:coreProperties>
</file>