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564" r:id="rId2"/>
    <p:sldId id="951" r:id="rId3"/>
    <p:sldId id="1021" r:id="rId4"/>
    <p:sldId id="996" r:id="rId5"/>
    <p:sldId id="1004" r:id="rId6"/>
    <p:sldId id="1003" r:id="rId7"/>
    <p:sldId id="1017" r:id="rId8"/>
    <p:sldId id="1026" r:id="rId9"/>
    <p:sldId id="1030" r:id="rId10"/>
    <p:sldId id="1048" r:id="rId11"/>
    <p:sldId id="1038" r:id="rId12"/>
    <p:sldId id="1036" r:id="rId13"/>
    <p:sldId id="1010" r:id="rId14"/>
    <p:sldId id="1011" r:id="rId15"/>
    <p:sldId id="1040" r:id="rId16"/>
    <p:sldId id="1054" r:id="rId17"/>
    <p:sldId id="1056" r:id="rId18"/>
    <p:sldId id="1032" r:id="rId19"/>
    <p:sldId id="997" r:id="rId20"/>
    <p:sldId id="1041" r:id="rId21"/>
    <p:sldId id="1012" r:id="rId22"/>
    <p:sldId id="1046" r:id="rId23"/>
    <p:sldId id="1019" r:id="rId24"/>
    <p:sldId id="1050" r:id="rId25"/>
    <p:sldId id="1023" r:id="rId26"/>
    <p:sldId id="1045" r:id="rId27"/>
    <p:sldId id="701" r:id="rId28"/>
  </p:sldIdLst>
  <p:sldSz cx="12192000" cy="6858000"/>
  <p:notesSz cx="6858000" cy="9144000"/>
  <p:custDataLst>
    <p:tags r:id="rId3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960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0A06BA"/>
                </a:solidFill>
              </a:rPr>
              <a:t>Такой же принцип работы имели устройства </a:t>
            </a:r>
            <a:r>
              <a:rPr lang="ru-RU" sz="1200" dirty="0" err="1" smtClean="0">
                <a:solidFill>
                  <a:srgbClr val="0A06BA"/>
                </a:solidFill>
              </a:rPr>
              <a:t>Сэвери</a:t>
            </a:r>
            <a:r>
              <a:rPr lang="ru-RU" sz="1200" dirty="0" smtClean="0">
                <a:solidFill>
                  <a:srgbClr val="0A06BA"/>
                </a:solidFill>
              </a:rPr>
              <a:t> и </a:t>
            </a:r>
            <a:r>
              <a:rPr lang="ru-RU" sz="1200" dirty="0" err="1" smtClean="0">
                <a:solidFill>
                  <a:srgbClr val="0A06BA"/>
                </a:solidFill>
              </a:rPr>
              <a:t>Ньюкомена</a:t>
            </a:r>
            <a:r>
              <a:rPr lang="ru-RU" sz="1200" dirty="0" smtClean="0">
                <a:solidFill>
                  <a:srgbClr val="0A06BA"/>
                </a:solidFill>
              </a:rPr>
              <a:t> (1705). Оборудование применяли для выкачивания воды из выработок при добыче полезных ископаемых.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ACF74-AF80-442E-BFB4-56C88B401776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6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7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7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0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2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43CE4-FB19-4F7E-B88B-A2EECA05E7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4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9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9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69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99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  <p:sldLayoutId id="2147483668" r:id="rId15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687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7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15480" y="2768367"/>
            <a:ext cx="10441159" cy="2810420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</a:t>
            </a: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ВОЗНИКНОВЕНИЕ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ПРОИЗВОДСТВЕННОЙ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ТЕХНИКИ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». (2-урок)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5" y="461963"/>
            <a:ext cx="1335616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056440" y="1268760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60375" y="3212976"/>
            <a:ext cx="648072" cy="20882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14" descr="http://www.steampunker.ru/uploads/images/d/3/b/9/935/4f80e74ccd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2564904"/>
            <a:ext cx="410445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http://www.yaplakal.com/uploads/post-3-1244706103857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872" y="4725144"/>
            <a:ext cx="4439816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07368" y="908720"/>
            <a:ext cx="6264696" cy="56938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1765 году английский механик Джеймс Уатт создает паровой двигатель. В 1763-1764 годах ему пришлось чинить принадлежавший университету образец машины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Ньюкомена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 Уатт изготовил небольшую ее модель и принялся изучать ее действие. Уатту сразу стало ясно, что для более экономичной работы двигателя целесообразнее держать цилиндр постоянно нагретым. </a:t>
            </a:r>
          </a:p>
        </p:txBody>
      </p:sp>
      <p:pic>
        <p:nvPicPr>
          <p:cNvPr id="41986" name="Picture 2" descr="http://kpi.ua/files/images/1103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980728"/>
            <a:ext cx="4940341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6912768" y="764704"/>
            <a:ext cx="5447928" cy="7200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Испытание машины</a:t>
            </a:r>
          </a:p>
        </p:txBody>
      </p:sp>
      <p:sp>
        <p:nvSpPr>
          <p:cNvPr id="4099" name="Содержимое 1"/>
          <p:cNvSpPr>
            <a:spLocks noGrp="1"/>
          </p:cNvSpPr>
          <p:nvPr>
            <p:ph idx="1"/>
          </p:nvPr>
        </p:nvSpPr>
        <p:spPr>
          <a:xfrm>
            <a:off x="263352" y="908720"/>
            <a:ext cx="6724651" cy="5472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Уатт проводит испытания своего изобретения -  паровой машины. В основе машины был паровой насос, с которого еще в 1698 году начали свой путь паровые машины. Но усовершенствования были на лицо. Потребление угля уже было значительно меньше.</a:t>
            </a:r>
          </a:p>
        </p:txBody>
      </p:sp>
      <p:pic>
        <p:nvPicPr>
          <p:cNvPr id="4100" name="Рисунок 3" descr="00009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1700808"/>
            <a:ext cx="4631267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836712"/>
            <a:ext cx="11521280" cy="28083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4500" b="1" dirty="0" smtClean="0">
                <a:latin typeface="Arial" pitchFamily="34" charset="0"/>
                <a:cs typeface="Arial" pitchFamily="34" charset="0"/>
              </a:rPr>
              <a:t>В 1768 г. он подал прошение о патенте на свое изобретение. Патент он получил в 1769 г., но построить паровую машину ему долго не удавалось. И только </a:t>
            </a:r>
            <a:r>
              <a:rPr lang="ru-RU" sz="45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4500" b="1" dirty="0" smtClean="0">
                <a:latin typeface="Arial" pitchFamily="34" charset="0"/>
                <a:cs typeface="Arial" pitchFamily="34" charset="0"/>
              </a:rPr>
              <a:t>1776 г. при материальной поддержке доктора </a:t>
            </a:r>
            <a:r>
              <a:rPr lang="ru-RU" sz="4500" b="1" dirty="0" err="1" smtClean="0">
                <a:latin typeface="Arial" pitchFamily="34" charset="0"/>
                <a:cs typeface="Arial" pitchFamily="34" charset="0"/>
              </a:rPr>
              <a:t>Ребека</a:t>
            </a:r>
            <a:r>
              <a:rPr lang="ru-RU" sz="4500" b="1" dirty="0" smtClean="0">
                <a:latin typeface="Arial" pitchFamily="34" charset="0"/>
                <a:cs typeface="Arial" pitchFamily="34" charset="0"/>
              </a:rPr>
              <a:t>, основателя первого металлургического завода в Шотландии, паровая машина Уатта была, наконец, построена и успешно прошла испытание. 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  <p:pic>
        <p:nvPicPr>
          <p:cNvPr id="11266" name="Picture 2" descr="watt10.jpg (31056 bytes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1864" y="3861048"/>
            <a:ext cx="6336704" cy="25553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268" name="Picture 4" descr="&amp;Icy;&amp;scy;&amp;tcy;&amp;ocy;&amp;rcy;&amp;icy;&amp;yacy; &amp;scy;&amp;ocy;&amp;zcy;&amp;dcy;&amp;acy;&amp;ncy;&amp;icy;&amp;yacy; &amp;pcy;&amp;acy;&amp;rcy;&amp;ocy;&amp;vcy;&amp;ocy;&amp;jcy; &amp;mcy;&amp;acy;&amp;shcy;&amp;icy;&amp;ncy;&amp;ycy;. &amp;Icy;&amp;ncy;&amp;tcy;&amp;iecy;&amp;rcy;&amp;ncy;&amp;iecy;&amp;tcy;-&amp;zhcy;&amp;ucy;&amp;rcy;&amp;ncy;&amp;acy;&amp;lcy; &quot;&amp;Vcy;&amp;scy;&amp;iocy;&amp;Ncy;&amp;icy;&amp;chcy;&amp;iecy;&amp;gcy;&amp;ocy;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3717032"/>
            <a:ext cx="3240360" cy="2808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1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5832648" cy="51845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1781 г. Уатт заканчивает работу и патентует новую паровую машину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“для осуществления движения вокруг оси с целью приведения в действие других машин”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Это была первая в истории паровая машина, созданная не для подъема воды из шахт, а специально для привода станков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8" descr="http://upload.wikimedia.org/wikipedia/commons/f/f0/Steam_engine_in_action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124744"/>
            <a:ext cx="554461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6"/>
          <p:cNvSpPr>
            <a:spLocks noGrp="1"/>
          </p:cNvSpPr>
          <p:nvPr>
            <p:ph type="title"/>
          </p:nvPr>
        </p:nvSpPr>
        <p:spPr>
          <a:xfrm>
            <a:off x="6528048" y="908720"/>
            <a:ext cx="4924128" cy="16561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Первое применение                  на шахте</a:t>
            </a:r>
          </a:p>
        </p:txBody>
      </p:sp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335360" y="3068960"/>
            <a:ext cx="11310664" cy="35394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100" b="1" dirty="0">
                <a:latin typeface="Arial" pitchFamily="34" charset="0"/>
                <a:cs typeface="Arial" pitchFamily="34" charset="0"/>
              </a:rPr>
              <a:t>Все предложенные усовершенствования, большинство которых закреплялось патентом 1784 г., позволили Уатту в ближайшие годы выработать тип машины двойного действия с непрерывным вращательным движением, который в течение долгого времени оставался неизменным и подвергался лишь частичным доработкам.</a:t>
            </a:r>
          </a:p>
        </p:txBody>
      </p:sp>
      <p:pic>
        <p:nvPicPr>
          <p:cNvPr id="6148" name="Picture 2" descr="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>
          <a:xfrm>
            <a:off x="407368" y="908720"/>
            <a:ext cx="583564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5445224"/>
            <a:ext cx="10873208" cy="105156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Принцип работы последних моделей паровых машин Джеймса Уатта</a:t>
            </a:r>
            <a:r>
              <a:rPr lang="ru-RU" sz="2000" i="1" dirty="0" smtClean="0"/>
              <a:t>.</a:t>
            </a:r>
            <a:endParaRPr lang="ru-RU" sz="2000" dirty="0"/>
          </a:p>
        </p:txBody>
      </p:sp>
      <p:pic>
        <p:nvPicPr>
          <p:cNvPr id="4" name="Содержимое 3" descr="watt1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7368" y="836712"/>
            <a:ext cx="11233248" cy="4392488"/>
          </a:xfrm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title"/>
          </p:nvPr>
        </p:nvSpPr>
        <p:spPr>
          <a:xfrm>
            <a:off x="239185" y="836712"/>
            <a:ext cx="11545447" cy="24482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/>
            <a:r>
              <a:rPr lang="ru-RU" altLang="ru-RU" sz="3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Джеймс Уатт</a:t>
            </a:r>
            <a:r>
              <a:rPr lang="ru-RU" alt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английский изобретатель, первым построившим паровую машину, в качестве единицы мощности использовал лошадиную силу.  С ее помощью он сравнивал работоспособность лошади и своей паровой машины. </a:t>
            </a:r>
          </a:p>
        </p:txBody>
      </p:sp>
      <p:pic>
        <p:nvPicPr>
          <p:cNvPr id="20483" name="Picture 8" descr="H4230313-James_Watt,_Scottish_engineer-SP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64352" y="3501008"/>
            <a:ext cx="2665453" cy="3022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9" descr="27740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3573016"/>
            <a:ext cx="4320117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1" descr="i (7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1864" y="3429000"/>
            <a:ext cx="4224867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10" descr="watt12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00152" y="908050"/>
            <a:ext cx="9351433" cy="4319588"/>
          </a:xfrm>
          <a:noFill/>
        </p:spPr>
      </p:pic>
      <p:sp>
        <p:nvSpPr>
          <p:cNvPr id="102411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285751" y="5457825"/>
            <a:ext cx="11571816" cy="13287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Двигатель Джеймса Уатта годился для любой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машины.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Этим сразу воспользовались изобретатели самодвижущихся механизмов. Так паровая машина пришла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на транспорт.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040560" cy="496855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endParaRPr lang="ru-RU" sz="3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Изобретение  парового двигателя положили начало индустриальной революции.                          Его именем названа единица мощности — Ватт.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124744"/>
            <a:ext cx="482453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 descr="data:image/jpeg;base64,/9j/4AAQSkZJRgABAQAAAQABAAD/2wCEAAkGBhQSERUUExQVFRQVFxgZFxgXGBcZGBgcGBYVGBYXFxgXGyYeGBkjHBQXHy8gIycpLCwsGh4xNTAqNSYrLCkBCQoKDgwOGg8PGiwlHyApLCkpLCksKSwsKSwsKSkpKSkpKSksKSwpKSksLCwsLCwsLCksKSwpLCksLCkpLCksKf/AABEIAKUAlAMBIgACEQEDEQH/xAAcAAABBAMBAAAAAAAAAAAAAAAFAAQGBwECAwj/xAA5EAABAwIEBAQEBgIBBAMAAAABAAIRAyEEEjFBBQZRYRMicYEHMpGhFCOxwdHwQlLhJEOS8RVik//EABoBAAIDAQEAAAAAAAAAAAAAAAIEAQMFAAb/xAAkEQACAgICAQUBAQEAAAAAAAAAAQIRAyESMQQTIjJBUWEzI//aAAwDAQACEQMRAD8ABYNpLy/KA0/LrmIENmOpjdNxRfIcWnK0yTa+sN0RjG8NqOfLC2A0RrNomx0MlOqGHNMFsCNJ1B/t1mp1sackR6oCQ0n5jEwJu6YAjfQLfCu/6giWmDERBFm+Vve2vsulfhb2tNSQ4MBLQBve59I+6c8B4K+Jc0tGQOmDLs5JN+0qW1Vhx/QnwigHScgOt/fe2qNUcM1rRDWiJ6CNZPquWEpU6TQ2m0tAsRYehJXR9axDQYFgfp/KWewXO2dMS0kWtpp3HVOaNIhrSekTrum+AolzdC45tQiNDBOIgl1wTA/vVVNrogGv0Py67/tay74SnIHlbr7n7Ivh+G6BzS7e2ggTchdcRw8jSGa6GfaYXNpaOQzw+Abubgaf0LpiaViIA9D99ltUqsojNWrAN6vgAIJxH4g8PBtVzu3yNcW/UBDt9Im0F8Phmi4g9v12SrU5i0Dt/wClGaPxLwoLrPibSNtj+q2Z8RsC4wXPb3LHQFPGX4daMc1sii6ALgX3N/RVfiKZFjEzYfyVPeZuZ6NSk1tCuDnMPygB0SLAOuLKG1sPcG95iem0p7xrS2iasHkaaf32WHgbAf32XWBJJv2XIu7JwFowHdh9Akti3skuBLUxLQIM3ItG/ax9LpvUpgjob7wfmv7J2+lLp+WYBjY9pussoum941i+snWNLLO5Asxh6OX9vSAiWCbrvawuuLaVhrJ7CPN+0QnkhghpiBfXfoq5WSmxr4N/WbXJ9EP43xzDYVk1HF1Qi1JvzHQif9RZMOb+YXYdgg/mP+UGLWiZ6jp1VZ1KhcS5xLibknUnqSmMWJ5Fb6Bbol2L+JmKLSyhkw7Tu0Zn/wD6HQ+ijtXilZ5l9aq493u3udEylLOnI4YLpHdjvD8Uq0yCyrUYRoWvcDPXVSGp8TseaQp+KAR/3Mo8QiIgu/eFE8yUongg+0cOMViX1SXVHueTeXOLtfVNpusylCNQS6OMLbKsaJZlPEmzDr9E8ocWqMpupyCxxBIIBIjoTcJk4JNC5xT7Ov8ABz4krNOmXGAmkwUb4RhaVWo1t/M2S/QNtpHqq566CWxiHEdUkSr8BcHOBIsSJnXoRfRJB6kQ+BPy6S0XO8n0372T1jABOnW4A6WA11Td8uI06SfS5+6zTbF5EDqNLhZ30Vsc0q5NhJIF76TCcNraydLRb62TSi6IIFup+9k5pkutLQBJJ2A7mdFXNExRW3xGn8ZlPyeG0t6XnN7yovKlPxA4zQrVWNo+bwQ5pqgDI+SDDRrAvcqKh3otTB8EC0m7E6T0WQkSstY7YFMJnGCVgldm4ZxmBOXXslTwjnCRf0k/Wy7kdxf4cgVgulb+C7SP7utTQOw+im0Q0+qNVsHLVJSBRkuSzLCQXEoUIry+3M804zF4MbRHfohSd8MxJp1qbx/i9v0JAP2Vc/iw4k6o4cMEFzZNzLP+dLJI07AZzmGh0udNklkeoW2EH0YBiNN/W60bgzAJ6zGvom+Hx7Wi4DjqJiBftchPX8fBZo1o6j7+yHaA0cmU/Kc5AaCSSYgCJUA5s52NYGhh/LQ/yMQ6pFr9G9hqlzpzYK35FEwxvzkf5mevQKK+ycwYOXuYJgevustbJgXJ7JFG+V3MFZpfA7nRNzfGNoKEVKSTCPBeQalZoe63aCY++qsbg3w1osaJGY7k/dH2VaTKIc2A2ASR/wAJlX55YyAKFZ06ECx73WBk8qc5VY9tL/lEHU/hsxlbxKYA2IiZvMEEwQdF3ofD2m3EeI0ZL3AALTuQ5pRTh/O1CpAfmpyYGcED3OgUho1WuEtII2IuF0cjf2Uzy5Y/JFTfE3lGnRAq02ZRvAsDeZAUFw2GhmbZ0tB6OaCYd0mFf3NtNhwtTP8AKG3VFcWcWMDG/Ibi+rhoTbWE74+Rv2fhCfKPJg3EYQVWFzBD2gZgP8gQZI9Chjm9k/wFfzAHfQjUH+EsfRiDoIgrSTadMrlFSVg2FstZSVvYqzK2j9FoFuXQDKiXTCT+i7OCOb+HpOEw5jXXBm4HQ9kk64Py/U/DYcQLUaYP/iD+6ysNuN9DFEY8bIBcHLp9z8sXQDmzmHKzwafzOHmIgFgn5SP9jf2RjivE/DY4kWb1nuAO94VcVa5e4vcZc4yfdPQhyYu7NYSWJWU8kTEQbKlnA+XWPo5gfN6E/ooo1SjhWBNam5suaYbBE+W990rnuu6G/GVy6Jx8L6rqhrUapLmsDSM2oBkRB9FLOPup0mw6QDpH87KP/DHhTadCscxLn1C0k65W2A+pKOc2cK8Sk2xIDrwfX7LAzVz0Mx/1pukCsBjMK1wa3GMLpE03ubDg6bX3PVS/hZGUQCLC0yB6HcKN4bk+jXqMr1WNfUYAGk3EDSWixjupXhMK1ghoAHayiXG1RR5Et03bGvMWB8bDVaX+7CPtZeccaXNc6m4yWOPpYkFeluI/If7qvOZpNFV5fchxyg7y4iSn/Dl7mBBewbcOwmYlxsGgkn0C3Dc1N4nzWIlb4rFBlIsDRNQ69Gif1TWjXgTotNNsh0tDJ9O2i5NCf13jMSNCAmppEDS3VXx6F5LZzhOuGYU1arGDVzmD6uE+lpTcFSfkvCEONUxABb6n/L2iUGWVQZOJWy9aWMcxoa5pkWs20Cw0PRJAOWsW44WmSwvsR5TMQ4gDXoAfcJLzj52X8EVJzdi/MynmJgZjfrpKjjkS5hP/AFdYbB5A207Sh69FjVKxVvZqstaswt6atbJWzSFOuDNy4fO0kEtDTERJ0N1DKdLM6FIaOJyUTTPtoPTdI+QnJUjR8T2Ntlr8uUHU8OAPMd9pO/vKOUeJWio0t+4+qqDA8WqhraTwKzahHla52s2Hl9FI+E491GmZZWa0D5Ktwy8WJMwe6xcuNxdjM8KyuywcPRAkst2C60MTJg6qOcH4+HtJ0HfX/kIhhnmZN5SzbvYtPA1dhPHnyrz7x3BlmKqCDrI9zNh9VfOOrjJcqoOca7H53T5mujLHm+Um52Ce8OT5k4oex2RjFsDniZbAGokHsE18WkbBpO03Wj8XmGrvT+FxzydDC3UhZtXYslzuJ+y2qUZ8w0XahRB8sG49+59hKIigRTBExoYF42JC5ypgcb2DeGYF1aoGNBJI22HVWRheDClSbTGgEEwJ0JN+6EcpYunSflawE5blp8zp3AIEEdFMHCAMhN4m2kjQ3ss3yMrcqLoxUQNR4W6PJv8AN5iLwNukQkj7JbPrssJT1SykVJzXhjTxtcGLvLvZwBCFSrD595Qc5v4mmczmxmEi7IgEdCDKroFbmGalFUIzx0zJXRpgLlK3zyrJERVdHWlUIMovgKYrDyyD0G/1QSUY5YaTWDQYa7U+moVWX42NYG+VMP8AAcKQ1rvFLCDEBvTp7kKYs4PVe0AYh4AjNLWkO33Eodw3BiqZnI1sRA1gyf0RfE8SDYaBb7XBWDmk3KzZTfGkb8tcDh5L4NyLGBaNtlLMTTAFkM4XVaGkiBf9gtOIcWvl1cRAaNSf4S825COS5zsbcwcRDGXdB0HUnYBVbjmOea9RzHNIh0x5spEQRt691cnDeXLtq14dUHyjZvtue6rzjdc0DiS+nmZUaWybgGYMmbG2ie8aLxv+gPLFriitW0B1sDAv7rdzQAY7Qkyi4gusACe30WgqGIW2m2J9DrCVi10t+Yg7evX1T0MJl1w0AH2CFB5adR6D9+hTkcRcaYaNB/H3QSTsKM10HMBWZDT5Tfe+oGhFxdSDlfGOzOpVHFwAsT0mLxqQfsoJgdCNNCNgevuppyxX8PykAF0EF3+XQT7lK5Y6O5EorUA+DIbbQmIueiSQE3h47SLdklncGRzC3gBxINx5ZGm3QKC8y/DoVXOqUS2m8jzNJhpPUdFYFJ5/1kaEiJBkyDfpC2xGFDtAL6yDeArYZJQ2ibPP2O4PVon8xjgNjEttqZTURsf7or94jgA5ga9s2MDa4Iv9EC4lwKi4XpNzN3ygE6Gbb+6ej5X6C4IqDKdU+4XivDeD9B6p/wAe4EaZLmB3h2vr7+6DMdBt2THJZEQrg0yy+BY4GkwOMGPMdYsdgm3FOLeG5osSASTcNHTW5lRtvEPBpZ2mZ8oGlx16hGOXuXPxAOIxDi5zjIZo2Osa67LOlijF8pdGk8z40h9wnmPEYg+Fh2ZnQS5x+RoO/dT/AJc4CyjIzeJiJJqPIiJizR0XDl3Bta38toa27TAAy6AaXzRJhSrCAATEHedT6pdcXKloTy5XVI7hqqL4mYby1AJhpD4JOUt0MRqZVvPdIsofxrl81JzwQ4kEbkG9lZKoTT7KMX9KJoUQSMxOUnT9cvdH8Vy6KdEO/wC5MsvEt1Oadx2VgcD+FVNrw57S0SDdwd1mBFpspDzZyVTxdFrBDXM+U+xCbnlb9yLecE6s884h4e8logGCR0/9rE36FSvmXkw4VwbMyYk2Nm3PoOqD1eHEtE2MH6DdMRzRkuwnBoxgm2kAGLEFHsNiWkRkAjQAk31hB+EYPO0z5ZBv3EfRE/HAY12X8wOExJvofqFVkpvQSjoOYDFy2c8GTIPX3KyhdLLEguEmYt+6Sq4sXplrUGeU9SZ2217brZuGECDeZjNeD16Lk7GNpSBFwNQ46jpCH1eImHSW2PS59Adh1SSJYXbRFpaSSdPc3ncQmHEOGl8QLwdTBiOyzg6rnbxF9TeydVXm0R5dZsTESL33XEWQzH8Cc3uANNjfTqoXxrlkimHsb5pu0T3uJVuPw7nGZGU7DY6pniOBZs15tcAwRIt+qYhlcGmFaaplHsqOLMmonNHQ6O17Kd8kcwB2TDik+pWJcGREHK2TJBEQBN044pyvTZQrVQ0Z2WMyAdt1FeGYs4WvSrNJbDgSW31yh89rmeyYk45US9dMu3l7g76YzOfUNV3zZnDK0TJa1kmPXUqQhsC39uhOD5kw2WRWpAHQ52+awPlBMnVdsFjTVlwsCYAIhwaJnNO51SEkkUttsdtrgWuBMT/dFmrB1i250Q/GybDLEtm3eZ7fynBBJv0v0G4A7qhthcfs7nE2sL+38rlUxjhHlnrtdKu8NYYmwmYzHrommBw1QZzVyuDjmEACAYse9l3KX6RS7AfPXAziKecTLbEeu9tlWTqzqNRjagmfK4tv5TqQesq8/ELgYZc9SP6VXvNXKVR7yabWgkEgNaQDBBHaf1TGGdPfQxilaor7xBTLm7ZrT0O/qukuM3JBIs039QmdegZyOkGSBOszcEbH1XTC4eHZXGDIm+g7LQlVWg7dhs4IOvm/8rH9FhOQ52niMIFhe8d+6SX5MksmtRD2OBbOYAX01Og06IMzDgOjYRsDttMQjeJqta0EkCR0E6+l9UHdWgnzNbptLtDG4S6VaFQnhmuEZQ2/Sde4Fl3q04ubCL3/AFlc8OfKC5xzaXjqB17LdkXyja59xsVOmQbkxoTsYEdJ+i40mh+gNjJdvtNl2e/QEEmYGnvKyaIaTvAg69ZlQ2jhvTwrH0XU3iWVA4EHUkg+9tVUfMXB30awoj8+RkZDTnLoaHAAWn/7HorJ4txtuGpl1Qw1pOXX6DuVG/hZxJlfG4t1RjW1njxWEgeQBxzNvcfO0nrdXYXJXI7nxBTeV/wGIwb8XlyuqDORBNMwHNZliYbA82l1bVbijcpcHNJAzBpe0F8ggD0UD56LMd4VKGfis35fhnN4jSD80fK0Q257rTA8u/8AxVfDvxH5zKjXMe4gllJzoiAJJAiPeUORepG7o5fpPhXcSCTJv0ETtboYjuuGM4rUZUytDAxoYzM8ul73XLWsaPM6IEzYnsuGL4/TY38tzahcPKGBpEn/ACdBsAet094HgMmatUIL3mc52B2E2APTolf4w2tWEaWCcTLyPSLDpY6nunTME0Eu1J3JJ+k2HshmK5ha35fN3Jhqc8P4g57ZdkHTK6Qm8U8MdFTUnthENCa4rhjHi4udxY/ULqyuDoQY6XWjsWAYMj9Ew54GqYCtdEB+IPIviUjVoAl4u4Td0DtcmFWuExTXeRwMDRxHmYYt3iYBXo4wVUfxI5U8B7sTSEU6hl4GztzHQ6qHUdfTGsWW9Psi9KiMoIDriSQWwTubpIezFOAGUFw1s7reNEkfosu5MuepTzNLzBkDykSNZ6rl+FawZjJJjtHokks29io7pU4vJMA2N9138SLRt36LKSiJLN30RPqR9xK44kbzof3SSXMgqf4k8Qcw0ZAc0ue8tuJh+WJG0IdmFHFOfRGQCkyo1skhpdTYYvq2+h1SSWniXsKpfItP4f8ABKdHCjEhs1at3ExIuRDTsL6LhzRX/FV34Z4ApUWl5jV5yHKCdgCZhZSSPkamkg4bYz4Xh2AZi2Q0TAtOXSYHZau4q+uaZebPgtaPlZ5ogDf3SSVEl2MVskWBwtNsl7PEI/2J+w0H0RqhjhoGAfToOySSOEmkL5fkOSAdok7JjxOqaTZnN66/VJJDlfts6HyNuF4onaAduib854cPwdUHSJ+iwkrMEnLG7/QusiKMZh2xva1jCSSS0VJ0PtI//9k="/>
          <p:cNvSpPr>
            <a:spLocks noChangeAspect="1" noChangeArrowheads="1"/>
          </p:cNvSpPr>
          <p:nvPr/>
        </p:nvSpPr>
        <p:spPr bwMode="auto">
          <a:xfrm>
            <a:off x="207433" y="-754063"/>
            <a:ext cx="1879600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67408" y="3933056"/>
            <a:ext cx="10763325" cy="267765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Постепенно паровой двигатель заменил водяное колесо. Паровая машина стала использоваться везде: на ткацких и прядильных фабриках, в металлургической и горнодобывающей промышленности. Вслед за легкой промышленностью внедрение изобретений началось и в тяжелой.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http://old.nkj.ru/02/0204/Marks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908720"/>
            <a:ext cx="53114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8" name="Picture 2" descr="&amp;Pcy;&amp;acy;&amp;rcy;&amp;ocy;&amp;vcy;&amp;acy;&amp;yacy; &amp;mcy;&amp;acy;&amp;shcy;&amp;icy;&amp;ncy;&amp;acy; &amp;ucy;&amp;acy;&amp;tcy;&amp;tcy;&amp;acy; &amp;kcy;&amp;acy;&amp;rcy;&amp;tcy;&amp;icy;&amp;ncy;&amp;k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908721"/>
            <a:ext cx="4968552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05273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ИЗОБРЕТЕНИЕ ПАРОВОЙ МАШИНЫ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420888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ДЖЕЙМС УАТТ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78904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ДРУГИЕ ИЗОБРЕТЕНИЯ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51384" y="501317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ЗНАЧЕНИЕ ИЗОБРЕТЕНИЙ</a:t>
            </a:r>
          </a:p>
        </p:txBody>
      </p:sp>
    </p:spTree>
    <p:extLst>
      <p:ext uri="{BB962C8B-B14F-4D97-AF65-F5344CB8AC3E}">
        <p14:creationId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983432" y="1196752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marL="73025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Преимущества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320136" y="1124744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73025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Недостатки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35360" y="1988840"/>
            <a:ext cx="5184576" cy="15121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marL="73025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относительная простота </a:t>
            </a:r>
          </a:p>
          <a:p>
            <a:pPr marL="73025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хорошие тяговые </a:t>
            </a:r>
          </a:p>
          <a:p>
            <a:pPr marL="73025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характеристики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7176120" y="2132856"/>
            <a:ext cx="3600400" cy="5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marL="73025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низкий КПД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35360" y="4077072"/>
            <a:ext cx="5472608" cy="15121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marL="73025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паровая машина очень </a:t>
            </a:r>
          </a:p>
          <a:p>
            <a:pPr marL="73025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удобна в качестве </a:t>
            </a:r>
          </a:p>
          <a:p>
            <a:pPr marL="73025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тягового двигателя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6528048" y="3140968"/>
            <a:ext cx="5472608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marL="73025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сравнительно невысокая</a:t>
            </a:r>
          </a:p>
          <a:p>
            <a:pPr marL="73025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максимальная скорость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6456040" y="4581128"/>
            <a:ext cx="5472608" cy="158417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marL="73025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большой вес </a:t>
            </a:r>
          </a:p>
          <a:p>
            <a:pPr marL="73025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постоянный расход </a:t>
            </a:r>
          </a:p>
          <a:p>
            <a:pPr marL="73025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топлива и воды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4"/>
          <p:cNvSpPr>
            <a:spLocks noGrp="1"/>
          </p:cNvSpPr>
          <p:nvPr>
            <p:ph type="title"/>
          </p:nvPr>
        </p:nvSpPr>
        <p:spPr>
          <a:xfrm>
            <a:off x="5591944" y="980728"/>
            <a:ext cx="6192688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памяти нации</a:t>
            </a:r>
          </a:p>
        </p:txBody>
      </p:sp>
      <p:sp>
        <p:nvSpPr>
          <p:cNvPr id="7171" name="Содержимое 1"/>
          <p:cNvSpPr>
            <a:spLocks noGrp="1"/>
          </p:cNvSpPr>
          <p:nvPr>
            <p:ph sz="half" idx="1"/>
          </p:nvPr>
        </p:nvSpPr>
        <p:spPr>
          <a:xfrm>
            <a:off x="479376" y="908720"/>
            <a:ext cx="5040560" cy="56166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Потомки по достоинству оценили все изобретения Джеймса Уатта. После его смерти в 1819 году по приказу английского парламента Джеймсу Уатту был сооружен мраморный памятник. До сих пор Джеймс Уатт считается одним из выдающихся изобретателей Англии.</a:t>
            </a:r>
          </a:p>
        </p:txBody>
      </p:sp>
      <p:pic>
        <p:nvPicPr>
          <p:cNvPr id="7172" name="Рисунок 3" descr="Watt_James_Chantre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2132856"/>
            <a:ext cx="5983816" cy="393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96752"/>
            <a:ext cx="5384800" cy="51125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Подобные изобретения сделанные в Англии в XVIII веке способствовали превращению её в самое развитое государство мира.</a:t>
            </a:r>
          </a:p>
          <a:p>
            <a:endParaRPr lang="ru-RU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6" name="Picture 18" descr="ALGERI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56" y="476672"/>
            <a:ext cx="5303912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2" descr="NPLAN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72464" y="4437112"/>
            <a:ext cx="1447800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2" descr="NPLAN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48328" y="1340768"/>
            <a:ext cx="1447800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2" descr="NPLAN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8168" y="2924944"/>
            <a:ext cx="1447800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8" descr="BANK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52384" y="2636912"/>
            <a:ext cx="1752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3" descr="Ship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16080" y="4941168"/>
            <a:ext cx="14478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3" descr="Ship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1052736"/>
            <a:ext cx="1512168" cy="1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3" descr="Ship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79976" y="3356992"/>
            <a:ext cx="14478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3"/>
          <p:cNvSpPr txBox="1">
            <a:spLocks/>
          </p:cNvSpPr>
          <p:nvPr/>
        </p:nvSpPr>
        <p:spPr>
          <a:xfrm>
            <a:off x="551384" y="4509120"/>
            <a:ext cx="10972800" cy="18024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100" b="1" dirty="0" smtClean="0">
                <a:solidFill>
                  <a:srgbClr val="002060"/>
                </a:solidFill>
                <a:latin typeface="Arial"/>
              </a:rPr>
              <a:t>Изобретение паровой машины стало поворотным моментом  промышленной  и всеобщей 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100" b="1" dirty="0" smtClean="0">
                <a:solidFill>
                  <a:srgbClr val="0070C0"/>
                </a:solidFill>
                <a:latin typeface="Arial"/>
              </a:rPr>
              <a:t>истории человечества.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lang="ru-RU" sz="3100" dirty="0" smtClean="0">
              <a:solidFill>
                <a:srgbClr val="0A06BA"/>
              </a:solidFill>
              <a:latin typeface="Arial"/>
            </a:endParaRPr>
          </a:p>
        </p:txBody>
      </p:sp>
      <p:pic>
        <p:nvPicPr>
          <p:cNvPr id="11268" name="Picture 4" descr="http://s.fishki.net/upload/users/2016/04/06/515109/0c656dbcb27d700e9a8515f54f44492c.png"/>
          <p:cNvPicPr>
            <a:picLocks noChangeAspect="1" noChangeArrowheads="1"/>
          </p:cNvPicPr>
          <p:nvPr/>
        </p:nvPicPr>
        <p:blipFill>
          <a:blip r:embed="rId2" cstate="print"/>
          <a:srcRect t="16468" r="6734" b="7365"/>
          <a:stretch>
            <a:fillRect/>
          </a:stretch>
        </p:blipFill>
        <p:spPr bwMode="auto">
          <a:xfrm>
            <a:off x="551384" y="1052736"/>
            <a:ext cx="3871811" cy="2286016"/>
          </a:xfrm>
          <a:prstGeom prst="rect">
            <a:avLst/>
          </a:prstGeom>
          <a:noFill/>
        </p:spPr>
      </p:pic>
      <p:pic>
        <p:nvPicPr>
          <p:cNvPr id="11272" name="Picture 8" descr="http://parovoz.moscow/img/new-store-logo-1462023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980728"/>
            <a:ext cx="5599491" cy="2786082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16200000">
            <a:off x="5051884" y="1664804"/>
            <a:ext cx="792088" cy="1728192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67370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208" y="836712"/>
            <a:ext cx="1200154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Вплоть до середины XX в. паровые машины </a:t>
            </a:r>
          </a:p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широко применялись в тех областях, где нужны были их </a:t>
            </a:r>
            <a:r>
              <a:rPr 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положительные качества: </a:t>
            </a:r>
          </a:p>
          <a:p>
            <a:pPr marL="898525" indent="-454025">
              <a:buFont typeface="Arial" pitchFamily="34" charset="0"/>
              <a:buChar char="•"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большая надёжность и долговечность</a:t>
            </a:r>
          </a:p>
          <a:p>
            <a:pPr marL="898525" indent="-454025">
              <a:buFont typeface="Arial" pitchFamily="34" charset="0"/>
              <a:buChar char="•"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возможность работы с колебаниями нагрузки </a:t>
            </a:r>
          </a:p>
          <a:p>
            <a:pPr marL="898525" indent="-454025">
              <a:buFont typeface="Arial" pitchFamily="34" charset="0"/>
              <a:buChar char="•"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возможность длительных перегрузок</a:t>
            </a:r>
          </a:p>
          <a:p>
            <a:pPr marL="898525" indent="-454025">
              <a:buFont typeface="Arial" pitchFamily="34" charset="0"/>
              <a:buChar char="•"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простота обслуживания</a:t>
            </a:r>
          </a:p>
        </p:txBody>
      </p:sp>
      <p:pic>
        <p:nvPicPr>
          <p:cNvPr id="41986" name="Picture 2" descr="File:Schwanzhammer V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4149320"/>
            <a:ext cx="5788944" cy="18719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35360" y="6146140"/>
            <a:ext cx="60960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A06BA"/>
                </a:solidFill>
                <a:latin typeface="Arial" pitchFamily="34" charset="0"/>
                <a:cs typeface="Arial" pitchFamily="34" charset="0"/>
              </a:rPr>
              <a:t>Паровой молот</a:t>
            </a:r>
          </a:p>
        </p:txBody>
      </p:sp>
      <p:pic>
        <p:nvPicPr>
          <p:cNvPr id="41988" name="Picture 4" descr="File:Steam engine at the old sugar mi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24192" y="3645024"/>
            <a:ext cx="3738543" cy="208799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248128" y="5643578"/>
            <a:ext cx="468052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 smtClean="0">
                <a:solidFill>
                  <a:srgbClr val="0A06BA"/>
                </a:solidFill>
                <a:latin typeface="Arial" pitchFamily="34" charset="0"/>
                <a:cs typeface="Arial" pitchFamily="34" charset="0"/>
              </a:rPr>
              <a:t>Паровая машина </a:t>
            </a:r>
          </a:p>
          <a:p>
            <a:pPr algn="ctr"/>
            <a:r>
              <a:rPr lang="ru-RU" sz="2600" dirty="0" smtClean="0">
                <a:solidFill>
                  <a:srgbClr val="0A06BA"/>
                </a:solidFill>
                <a:latin typeface="Arial" pitchFamily="34" charset="0"/>
                <a:cs typeface="Arial" pitchFamily="34" charset="0"/>
              </a:rPr>
              <a:t>на старой сахарной фабрике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12320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3"/>
          <p:cNvSpPr txBox="1">
            <a:spLocks/>
          </p:cNvSpPr>
          <p:nvPr/>
        </p:nvSpPr>
        <p:spPr>
          <a:xfrm>
            <a:off x="335360" y="1196752"/>
            <a:ext cx="11503307" cy="21602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500" b="1" dirty="0" smtClean="0">
                <a:solidFill>
                  <a:srgbClr val="002060"/>
                </a:solidFill>
                <a:latin typeface="Arial"/>
              </a:rPr>
              <a:t>Именно паровые двигатели  сделали возможным свершение </a:t>
            </a:r>
            <a:r>
              <a:rPr lang="ru-RU" sz="3500" b="1" dirty="0" smtClean="0">
                <a:solidFill>
                  <a:srgbClr val="0070C0"/>
                </a:solidFill>
                <a:latin typeface="Arial"/>
              </a:rPr>
              <a:t>промышленной революции  </a:t>
            </a:r>
            <a:r>
              <a:rPr lang="ru-RU" sz="3500" b="1" dirty="0" smtClean="0">
                <a:solidFill>
                  <a:srgbClr val="002060"/>
                </a:solidFill>
                <a:latin typeface="Arial"/>
              </a:rPr>
              <a:t>и достижение 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500" b="1" dirty="0" smtClean="0">
                <a:solidFill>
                  <a:srgbClr val="0070C0"/>
                </a:solidFill>
                <a:latin typeface="Arial"/>
              </a:rPr>
              <a:t>современного уровня развития техники.</a:t>
            </a:r>
            <a:r>
              <a:rPr lang="ru-RU" sz="3100" dirty="0" smtClean="0">
                <a:solidFill>
                  <a:srgbClr val="0A06BA"/>
                </a:solidFill>
                <a:latin typeface="Arial"/>
              </a:rPr>
              <a:t/>
            </a:r>
            <a:br>
              <a:rPr lang="ru-RU" sz="3100" dirty="0" smtClean="0">
                <a:solidFill>
                  <a:srgbClr val="0A06BA"/>
                </a:solidFill>
                <a:latin typeface="Arial"/>
              </a:rPr>
            </a:br>
            <a:endParaRPr lang="ru-RU" sz="3100" dirty="0" smtClean="0">
              <a:solidFill>
                <a:srgbClr val="0A06BA"/>
              </a:solidFill>
              <a:latin typeface="Arial"/>
            </a:endParaRPr>
          </a:p>
        </p:txBody>
      </p:sp>
      <p:pic>
        <p:nvPicPr>
          <p:cNvPr id="33794" name="Picture 2" descr="http://i.vsekommentarii.com/pic/2015/06/30/big-41-850-634387_w_80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92000" y="3857628"/>
            <a:ext cx="3600000" cy="2160000"/>
          </a:xfrm>
          <a:prstGeom prst="rect">
            <a:avLst/>
          </a:prstGeom>
          <a:noFill/>
        </p:spPr>
      </p:pic>
      <p:pic>
        <p:nvPicPr>
          <p:cNvPr id="33796" name="Picture 4" descr="http://sunvik.ru/assets/images/news/2016/0gh8wcq41oa(11).jpg"/>
          <p:cNvPicPr>
            <a:picLocks noChangeAspect="1" noChangeArrowheads="1"/>
          </p:cNvPicPr>
          <p:nvPr/>
        </p:nvPicPr>
        <p:blipFill>
          <a:blip r:embed="rId3" cstate="print"/>
          <a:srcRect l="18594"/>
          <a:stretch>
            <a:fillRect/>
          </a:stretch>
        </p:blipFill>
        <p:spPr bwMode="auto">
          <a:xfrm>
            <a:off x="4381488" y="3857628"/>
            <a:ext cx="4169995" cy="2160000"/>
          </a:xfrm>
          <a:prstGeom prst="rect">
            <a:avLst/>
          </a:prstGeom>
          <a:noFill/>
        </p:spPr>
      </p:pic>
      <p:pic>
        <p:nvPicPr>
          <p:cNvPr id="33800" name="Picture 8" descr="http://www.shafeenterprises.com/wp-content/uploads/2016/07/is_chemicalplant_c_h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57628"/>
            <a:ext cx="4320000" cy="2160000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67370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196752"/>
            <a:ext cx="11233248" cy="208823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Дальнейшее развитие паровых машин, не могло происходить без подобающих условий. Необходимо было и экономическое благополучие и необходимость данных изобретений.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4365104"/>
            <a:ext cx="2857520" cy="2050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Крест 5"/>
          <p:cNvSpPr/>
          <p:nvPr/>
        </p:nvSpPr>
        <p:spPr>
          <a:xfrm>
            <a:off x="3143672" y="4653136"/>
            <a:ext cx="1714512" cy="135960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1864" y="4293096"/>
            <a:ext cx="2457451" cy="2199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Равно 7"/>
          <p:cNvSpPr/>
          <p:nvPr/>
        </p:nvSpPr>
        <p:spPr>
          <a:xfrm>
            <a:off x="7320136" y="4725144"/>
            <a:ext cx="1809763" cy="100811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0336" y="4293096"/>
            <a:ext cx="2571749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58" y="33723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§20.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63 – 64.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223792" y="2924944"/>
            <a:ext cx="3744416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Подумайте над вопросом № 5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 стр. 64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12224" y="2996952"/>
            <a:ext cx="3744416" cy="1930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самостоятельную работу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стр. 64 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912" y="4653136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3"/>
          <p:cNvSpPr txBox="1">
            <a:spLocks/>
          </p:cNvSpPr>
          <p:nvPr/>
        </p:nvSpPr>
        <p:spPr>
          <a:xfrm>
            <a:off x="191344" y="4293096"/>
            <a:ext cx="11743416" cy="22368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100" b="1" dirty="0" smtClean="0">
                <a:solidFill>
                  <a:srgbClr val="002060"/>
                </a:solidFill>
                <a:latin typeface="Arial"/>
              </a:rPr>
              <a:t>На рубеже XVII-XVIII веков  появились предпосылки к замене </a:t>
            </a:r>
            <a:r>
              <a:rPr lang="ru-RU" sz="3100" b="1" i="1" dirty="0" smtClean="0">
                <a:solidFill>
                  <a:srgbClr val="002060"/>
                </a:solidFill>
                <a:latin typeface="Arial"/>
              </a:rPr>
              <a:t>маломощных</a:t>
            </a:r>
            <a:r>
              <a:rPr lang="ru-RU" sz="3100" b="1" dirty="0" smtClean="0">
                <a:solidFill>
                  <a:srgbClr val="002060"/>
                </a:solidFill>
                <a:latin typeface="Arial"/>
              </a:rPr>
              <a:t> живых «двигателей», ветряных мельниц и водяных колес, на механизмы совершенно нового типа - </a:t>
            </a:r>
            <a:r>
              <a:rPr lang="ru-RU" sz="3100" b="1" dirty="0" smtClean="0">
                <a:solidFill>
                  <a:srgbClr val="0A06BA"/>
                </a:solidFill>
                <a:latin typeface="Arial"/>
              </a:rPr>
              <a:t>паровые машины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lang="ru-RU" sz="3100" dirty="0" smtClean="0">
              <a:solidFill>
                <a:srgbClr val="0A06BA"/>
              </a:solidFill>
              <a:latin typeface="Arial"/>
            </a:endParaRPr>
          </a:p>
        </p:txBody>
      </p:sp>
      <p:pic>
        <p:nvPicPr>
          <p:cNvPr id="28676" name="Picture 4" descr="http://zip.kandi.kz/images/news/history/Waterwhe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783632" y="1412776"/>
            <a:ext cx="2834644" cy="2160000"/>
          </a:xfrm>
          <a:prstGeom prst="rect">
            <a:avLst/>
          </a:prstGeom>
          <a:noFill/>
        </p:spPr>
      </p:pic>
      <p:pic>
        <p:nvPicPr>
          <p:cNvPr id="28678" name="Picture 6" descr="http://snoopic.ru/d/67431/d/umbum181-vetryanaya-melnica--60.png"/>
          <p:cNvPicPr>
            <a:picLocks noChangeAspect="1" noChangeArrowheads="1"/>
          </p:cNvPicPr>
          <p:nvPr/>
        </p:nvPicPr>
        <p:blipFill>
          <a:blip r:embed="rId3" cstate="print"/>
          <a:srcRect l="14671" t="4453" r="13891" b="6494"/>
          <a:stretch>
            <a:fillRect/>
          </a:stretch>
        </p:blipFill>
        <p:spPr bwMode="auto">
          <a:xfrm flipH="1">
            <a:off x="191344" y="1412776"/>
            <a:ext cx="2592000" cy="2160000"/>
          </a:xfrm>
          <a:prstGeom prst="rect">
            <a:avLst/>
          </a:prstGeom>
          <a:noFill/>
        </p:spPr>
      </p:pic>
      <p:pic>
        <p:nvPicPr>
          <p:cNvPr id="28680" name="Picture 8" descr="File:Newcomen Figui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76120" y="1124744"/>
            <a:ext cx="4744001" cy="3167952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 rot="16200000">
            <a:off x="5771964" y="1376772"/>
            <a:ext cx="792088" cy="1728192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67370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71464" y="836712"/>
            <a:ext cx="95250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Пар-триумфатор, недолго уж ждать,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сможешь ты Землю завоевать: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Двигать на море суда 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повозки на суше,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Может быть, даже и в небо взмывать.</a:t>
            </a:r>
            <a:endParaRPr lang="ru-RU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5400" y="5805264"/>
            <a:ext cx="10729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 смену силе человека пришел «Век пара». 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2" descr="http://storage2.peteava.ro/serve/thumbnail/54316/resiz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3712" y="3933056"/>
            <a:ext cx="475252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4797152"/>
            <a:ext cx="11233248" cy="161277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Чтобы работа фабрик была ещё белее плодотворной, нужна была техника, способная действовать всюду, а не только там, где есть вода.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8434" name="Picture 2" descr="https://userscontent2.emaze.com/images/47f06e14-03f4-4ed5-86f6-da1433afb01d/5e6d9962-64cd-4bb8-a829-f3cc87fbb75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124744"/>
            <a:ext cx="5979123" cy="3312368"/>
          </a:xfrm>
          <a:prstGeom prst="rect">
            <a:avLst/>
          </a:prstGeom>
          <a:noFill/>
        </p:spPr>
      </p:pic>
      <p:pic>
        <p:nvPicPr>
          <p:cNvPr id="18436" name="Picture 4" descr="https://avatars.mds.yandex.net/get-zen_doc/1718701/pub_5dd3feccf3cd8870191cacc2_5dd3ff2a2535bb706a2fca18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1124744"/>
            <a:ext cx="5299026" cy="338437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980728"/>
            <a:ext cx="6206480" cy="51454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первых фабриках машины работали от водяного колеса. Это создавало неудобства, особенно зимой.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сер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XVIII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Томас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Ньюкомен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построил паровую машину, но она имела низкий КПД. 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320136" y="1052736"/>
            <a:ext cx="4144433" cy="356634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7536160" y="4869160"/>
            <a:ext cx="4032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Паровой насос </a:t>
            </a:r>
          </a:p>
          <a:p>
            <a:pPr algn="ctr" eaLnBrk="0" hangingPunct="0"/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Т.Ньюкомена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07368" y="908720"/>
            <a:ext cx="7200800" cy="53285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Английский кузнец Томас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Ньюкомен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 1712 году продемонстрировал свой «атмосферный двигатель». Первым применением двигателя Ньюкомена была откачка воды из глубокой шахты. В шахтном насосе коромысло было связано с тягой, которая спускалась в шахту к камере насоса. Именно этот насос стал первым паровым двигателем, получившим широкое практическое применение.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Documents and Settings\USER\Рабочий стол\220px-Newcomen_atmospheric_engine_animation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8" y="980728"/>
            <a:ext cx="3754107" cy="5040560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watt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3819" y="1061940"/>
            <a:ext cx="7200800" cy="51569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15880" y="6165304"/>
            <a:ext cx="6070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Принцип работы машины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Ньюкомена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05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196752"/>
            <a:ext cx="396044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700808"/>
            <a:ext cx="7200800" cy="4752528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ыдающийся шотландский инженер, изобретатель – механик, является создателем универсальной паровой машины двойного действия. </a:t>
            </a:r>
          </a:p>
        </p:txBody>
      </p:sp>
      <p:pic>
        <p:nvPicPr>
          <p:cNvPr id="6146" name="Picture 2" descr="C:\Documents and Settings\777\Мои документы\Мои рисунки\lджеймс вайт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24192" y="1772816"/>
            <a:ext cx="4032448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27648" y="692696"/>
            <a:ext cx="6332229" cy="910148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Джеймс Уайтт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3376</TotalTime>
  <Words>781</Words>
  <Application>Microsoft Office PowerPoint</Application>
  <PresentationFormat>Произвольный</PresentationFormat>
  <Paragraphs>110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 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Джеймс Уайтт</vt:lpstr>
      <vt:lpstr>Презентация PowerPoint</vt:lpstr>
      <vt:lpstr>Испытание машины</vt:lpstr>
      <vt:lpstr>Презентация PowerPoint</vt:lpstr>
      <vt:lpstr>Презентация PowerPoint</vt:lpstr>
      <vt:lpstr>Первое применение                  на шахте</vt:lpstr>
      <vt:lpstr>Принцип работы последних моделей паровых машин Джеймса Уатта.</vt:lpstr>
      <vt:lpstr>Джеймс Уатт – английский изобретатель, первым построившим паровую машину, в качестве единицы мощности использовал лошадиную силу.  С ее помощью он сравнивал работоспособность лошади и своей паровой машины. </vt:lpstr>
      <vt:lpstr>Презентация PowerPoint</vt:lpstr>
      <vt:lpstr>Презентация PowerPoint</vt:lpstr>
      <vt:lpstr>Презентация PowerPoint</vt:lpstr>
      <vt:lpstr>Презентация PowerPoint</vt:lpstr>
      <vt:lpstr>В памяти нации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681</cp:revision>
  <dcterms:created xsi:type="dcterms:W3CDTF">2020-04-27T10:05:42Z</dcterms:created>
  <dcterms:modified xsi:type="dcterms:W3CDTF">2020-10-20T05:45:40Z</dcterms:modified>
</cp:coreProperties>
</file>