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66" r:id="rId2"/>
    <p:sldId id="1148" r:id="rId3"/>
    <p:sldId id="1219" r:id="rId4"/>
    <p:sldId id="1194" r:id="rId5"/>
    <p:sldId id="1172" r:id="rId6"/>
    <p:sldId id="1175" r:id="rId7"/>
    <p:sldId id="1170" r:id="rId8"/>
    <p:sldId id="1197" r:id="rId9"/>
    <p:sldId id="1195" r:id="rId10"/>
    <p:sldId id="1167" r:id="rId11"/>
    <p:sldId id="1224" r:id="rId12"/>
    <p:sldId id="1179" r:id="rId13"/>
    <p:sldId id="1171" r:id="rId14"/>
    <p:sldId id="1173" r:id="rId15"/>
    <p:sldId id="1221" r:id="rId16"/>
    <p:sldId id="1186" r:id="rId17"/>
    <p:sldId id="1203" r:id="rId18"/>
    <p:sldId id="1188" r:id="rId19"/>
    <p:sldId id="1156" r:id="rId20"/>
    <p:sldId id="1223" r:id="rId21"/>
    <p:sldId id="1208" r:id="rId22"/>
    <p:sldId id="1201" r:id="rId23"/>
    <p:sldId id="1157" r:id="rId24"/>
    <p:sldId id="1160" r:id="rId25"/>
    <p:sldId id="1217" r:id="rId26"/>
    <p:sldId id="1215" r:id="rId27"/>
    <p:sldId id="1162" r:id="rId28"/>
    <p:sldId id="1163" r:id="rId29"/>
    <p:sldId id="1150" r:id="rId30"/>
    <p:sldId id="1036" r:id="rId31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69" autoAdjust="0"/>
    <p:restoredTop sz="99762" autoAdjust="0"/>
  </p:normalViewPr>
  <p:slideViewPr>
    <p:cSldViewPr>
      <p:cViewPr varScale="1">
        <p:scale>
          <a:sx n="98" d="100"/>
          <a:sy n="98" d="100"/>
        </p:scale>
        <p:origin x="-108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03A3E-F68B-44F6-A2F1-1ED81394AAD0}" type="doc">
      <dgm:prSet loTypeId="urn:microsoft.com/office/officeart/2005/8/layout/vList3#1" loCatId="list" qsTypeId="urn:microsoft.com/office/officeart/2005/8/quickstyle/simple3" qsCatId="simple" csTypeId="urn:microsoft.com/office/officeart/2005/8/colors/colorful1#1" csCatId="colorful" phldr="1"/>
      <dgm:spPr/>
    </dgm:pt>
    <dgm:pt modelId="{D437F02F-EFC8-4E2C-A2EB-A7E1CC49473D}">
      <dgm:prSet phldrT="[Текст]" custT="1"/>
      <dgm:spPr/>
      <dgm:t>
        <a:bodyPr/>
        <a:lstStyle/>
        <a:p>
          <a:r>
            <a:rPr lang="ru-RU" sz="2900" dirty="0" smtClean="0"/>
            <a:t> </a:t>
          </a:r>
          <a:r>
            <a:rPr lang="ru-RU" sz="36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Натурально – денежный (обмен с помощью реального универсального блага, играющего роль денег) </a:t>
          </a:r>
          <a:endParaRPr lang="ru-RU" sz="36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E56E5F3-B48D-4DB1-BDAD-0B62534BE20E}" type="parTrans" cxnId="{FE9C6596-7787-47D6-8747-1BF03DEC7A7D}">
      <dgm:prSet/>
      <dgm:spPr/>
      <dgm:t>
        <a:bodyPr/>
        <a:lstStyle/>
        <a:p>
          <a:endParaRPr lang="ru-RU"/>
        </a:p>
      </dgm:t>
    </dgm:pt>
    <dgm:pt modelId="{6CF036CE-B756-4742-BA09-D992C17ADF10}" type="sibTrans" cxnId="{FE9C6596-7787-47D6-8747-1BF03DEC7A7D}">
      <dgm:prSet/>
      <dgm:spPr/>
      <dgm:t>
        <a:bodyPr/>
        <a:lstStyle/>
        <a:p>
          <a:endParaRPr lang="ru-RU"/>
        </a:p>
      </dgm:t>
    </dgm:pt>
    <dgm:pt modelId="{DF9BFF20-1533-4115-B3D7-4E4B9519FA27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Денежный (обмен с помощью универсальных символов благ)</a:t>
          </a:r>
          <a:endParaRPr lang="ru-RU" sz="36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910AD1C-153C-42DE-906F-939B6B68070B}" type="parTrans" cxnId="{CCB99C6B-2321-4B71-A58D-C6AA71C9C96C}">
      <dgm:prSet/>
      <dgm:spPr/>
      <dgm:t>
        <a:bodyPr/>
        <a:lstStyle/>
        <a:p>
          <a:endParaRPr lang="ru-RU"/>
        </a:p>
      </dgm:t>
    </dgm:pt>
    <dgm:pt modelId="{54C1832C-03C6-48F8-B2AA-6E774E2CFBA1}" type="sibTrans" cxnId="{CCB99C6B-2321-4B71-A58D-C6AA71C9C96C}">
      <dgm:prSet/>
      <dgm:spPr/>
      <dgm:t>
        <a:bodyPr/>
        <a:lstStyle/>
        <a:p>
          <a:endParaRPr lang="ru-RU"/>
        </a:p>
      </dgm:t>
    </dgm:pt>
    <dgm:pt modelId="{B5BBC209-9BD7-402F-BDC8-33359556DCDB}">
      <dgm:prSet custT="1"/>
      <dgm:spPr/>
      <dgm:t>
        <a:bodyPr/>
        <a:lstStyle/>
        <a:p>
          <a:r>
            <a: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Натуральный (бартер - обмен реальными благами) </a:t>
          </a:r>
          <a:endParaRPr lang="ru-RU" sz="36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8579C8E-CBE6-4344-935E-B16302955C26}" type="parTrans" cxnId="{07DA02E4-28D4-47A7-BAE1-4ED65767E3C9}">
      <dgm:prSet/>
      <dgm:spPr/>
      <dgm:t>
        <a:bodyPr/>
        <a:lstStyle/>
        <a:p>
          <a:endParaRPr lang="ru-RU"/>
        </a:p>
      </dgm:t>
    </dgm:pt>
    <dgm:pt modelId="{00BA4612-D3B1-4F65-83B0-0D06ADFBD336}" type="sibTrans" cxnId="{07DA02E4-28D4-47A7-BAE1-4ED65767E3C9}">
      <dgm:prSet/>
      <dgm:spPr/>
      <dgm:t>
        <a:bodyPr/>
        <a:lstStyle/>
        <a:p>
          <a:endParaRPr lang="ru-RU"/>
        </a:p>
      </dgm:t>
    </dgm:pt>
    <dgm:pt modelId="{802E818E-93C2-4170-B213-A22F5D0F6F01}" type="pres">
      <dgm:prSet presAssocID="{D8903A3E-F68B-44F6-A2F1-1ED81394AAD0}" presName="linearFlow" presStyleCnt="0">
        <dgm:presLayoutVars>
          <dgm:dir/>
          <dgm:resizeHandles val="exact"/>
        </dgm:presLayoutVars>
      </dgm:prSet>
      <dgm:spPr/>
    </dgm:pt>
    <dgm:pt modelId="{C780837E-FC3A-4DE7-88E1-B7858FD23BFB}" type="pres">
      <dgm:prSet presAssocID="{B5BBC209-9BD7-402F-BDC8-33359556DCDB}" presName="composite" presStyleCnt="0"/>
      <dgm:spPr/>
    </dgm:pt>
    <dgm:pt modelId="{3C9D23BC-25C1-40B5-AC5C-AD929D465E7C}" type="pres">
      <dgm:prSet presAssocID="{B5BBC209-9BD7-402F-BDC8-33359556DCDB}" presName="imgShp" presStyleLbl="fgImgPlace1" presStyleIdx="0" presStyleCnt="3" custLinFactNeighborX="-87450" custLinFactNeighborY="50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F0BDE1-14BB-42E3-9575-8921746673DD}" type="pres">
      <dgm:prSet presAssocID="{B5BBC209-9BD7-402F-BDC8-33359556DCDB}" presName="txShp" presStyleLbl="node1" presStyleIdx="0" presStyleCnt="3" custScaleX="142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C5DA1-547E-4121-ABF5-869892AB4E38}" type="pres">
      <dgm:prSet presAssocID="{00BA4612-D3B1-4F65-83B0-0D06ADFBD336}" presName="spacing" presStyleCnt="0"/>
      <dgm:spPr/>
    </dgm:pt>
    <dgm:pt modelId="{2CAD1D1F-05CE-4271-9B1C-A53906C5FB14}" type="pres">
      <dgm:prSet presAssocID="{D437F02F-EFC8-4E2C-A2EB-A7E1CC49473D}" presName="composite" presStyleCnt="0"/>
      <dgm:spPr/>
    </dgm:pt>
    <dgm:pt modelId="{0CEFD86E-F780-4F66-B9C5-E9E07ECB7471}" type="pres">
      <dgm:prSet presAssocID="{D437F02F-EFC8-4E2C-A2EB-A7E1CC49473D}" presName="imgShp" presStyleLbl="fgImgPlace1" presStyleIdx="1" presStyleCnt="3" custScaleX="84387" custLinFactNeighborX="-92676" custLinFactNeighborY="-29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2C96C7-561F-47FA-BD96-526E22FF4930}" type="pres">
      <dgm:prSet presAssocID="{D437F02F-EFC8-4E2C-A2EB-A7E1CC49473D}" presName="txShp" presStyleLbl="node1" presStyleIdx="1" presStyleCnt="3" custScaleX="144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CE88D-7993-4D5D-B810-9A9D8C625020}" type="pres">
      <dgm:prSet presAssocID="{6CF036CE-B756-4742-BA09-D992C17ADF10}" presName="spacing" presStyleCnt="0"/>
      <dgm:spPr/>
    </dgm:pt>
    <dgm:pt modelId="{A7F28C7D-101F-4FE5-9B2C-3205F52F6C9C}" type="pres">
      <dgm:prSet presAssocID="{DF9BFF20-1533-4115-B3D7-4E4B9519FA27}" presName="composite" presStyleCnt="0"/>
      <dgm:spPr/>
    </dgm:pt>
    <dgm:pt modelId="{A586953F-0B5F-4A67-A303-FE1B7333347B}" type="pres">
      <dgm:prSet presAssocID="{DF9BFF20-1533-4115-B3D7-4E4B9519FA27}" presName="imgShp" presStyleLbl="fgImgPlace1" presStyleIdx="2" presStyleCnt="3" custLinFactNeighborX="-92676" custLinFactNeighborY="-4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27F4A8A-4034-42CF-BA51-145B68FC1978}" type="pres">
      <dgm:prSet presAssocID="{DF9BFF20-1533-4115-B3D7-4E4B9519FA27}" presName="txShp" presStyleLbl="node1" presStyleIdx="2" presStyleCnt="3" custScaleX="140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AC622-B662-4402-B404-C2DE0DA7F623}" type="presOf" srcId="{DF9BFF20-1533-4115-B3D7-4E4B9519FA27}" destId="{427F4A8A-4034-42CF-BA51-145B68FC1978}" srcOrd="0" destOrd="0" presId="urn:microsoft.com/office/officeart/2005/8/layout/vList3#1"/>
    <dgm:cxn modelId="{07DA02E4-28D4-47A7-BAE1-4ED65767E3C9}" srcId="{D8903A3E-F68B-44F6-A2F1-1ED81394AAD0}" destId="{B5BBC209-9BD7-402F-BDC8-33359556DCDB}" srcOrd="0" destOrd="0" parTransId="{38579C8E-CBE6-4344-935E-B16302955C26}" sibTransId="{00BA4612-D3B1-4F65-83B0-0D06ADFBD336}"/>
    <dgm:cxn modelId="{5E453CF2-ED70-40D8-9032-7FB350B3585F}" type="presOf" srcId="{B5BBC209-9BD7-402F-BDC8-33359556DCDB}" destId="{ADF0BDE1-14BB-42E3-9575-8921746673DD}" srcOrd="0" destOrd="0" presId="urn:microsoft.com/office/officeart/2005/8/layout/vList3#1"/>
    <dgm:cxn modelId="{CCB99C6B-2321-4B71-A58D-C6AA71C9C96C}" srcId="{D8903A3E-F68B-44F6-A2F1-1ED81394AAD0}" destId="{DF9BFF20-1533-4115-B3D7-4E4B9519FA27}" srcOrd="2" destOrd="0" parTransId="{0910AD1C-153C-42DE-906F-939B6B68070B}" sibTransId="{54C1832C-03C6-48F8-B2AA-6E774E2CFBA1}"/>
    <dgm:cxn modelId="{FE9C6596-7787-47D6-8747-1BF03DEC7A7D}" srcId="{D8903A3E-F68B-44F6-A2F1-1ED81394AAD0}" destId="{D437F02F-EFC8-4E2C-A2EB-A7E1CC49473D}" srcOrd="1" destOrd="0" parTransId="{AE56E5F3-B48D-4DB1-BDAD-0B62534BE20E}" sibTransId="{6CF036CE-B756-4742-BA09-D992C17ADF10}"/>
    <dgm:cxn modelId="{F4DCBABB-B28F-4B6F-963F-23529E23A3F5}" type="presOf" srcId="{D8903A3E-F68B-44F6-A2F1-1ED81394AAD0}" destId="{802E818E-93C2-4170-B213-A22F5D0F6F01}" srcOrd="0" destOrd="0" presId="urn:microsoft.com/office/officeart/2005/8/layout/vList3#1"/>
    <dgm:cxn modelId="{A73776CF-0960-4192-B453-87C7356CD1B6}" type="presOf" srcId="{D437F02F-EFC8-4E2C-A2EB-A7E1CC49473D}" destId="{042C96C7-561F-47FA-BD96-526E22FF4930}" srcOrd="0" destOrd="0" presId="urn:microsoft.com/office/officeart/2005/8/layout/vList3#1"/>
    <dgm:cxn modelId="{021ECD83-5B0C-4595-9291-BD5F939B9489}" type="presParOf" srcId="{802E818E-93C2-4170-B213-A22F5D0F6F01}" destId="{C780837E-FC3A-4DE7-88E1-B7858FD23BFB}" srcOrd="0" destOrd="0" presId="urn:microsoft.com/office/officeart/2005/8/layout/vList3#1"/>
    <dgm:cxn modelId="{E4607A74-15B9-4205-B5BA-A280868703F6}" type="presParOf" srcId="{C780837E-FC3A-4DE7-88E1-B7858FD23BFB}" destId="{3C9D23BC-25C1-40B5-AC5C-AD929D465E7C}" srcOrd="0" destOrd="0" presId="urn:microsoft.com/office/officeart/2005/8/layout/vList3#1"/>
    <dgm:cxn modelId="{68A4DD21-761B-4F4D-91D2-3E1CFFE65646}" type="presParOf" srcId="{C780837E-FC3A-4DE7-88E1-B7858FD23BFB}" destId="{ADF0BDE1-14BB-42E3-9575-8921746673DD}" srcOrd="1" destOrd="0" presId="urn:microsoft.com/office/officeart/2005/8/layout/vList3#1"/>
    <dgm:cxn modelId="{67B9CE3C-DE7F-477A-BEB6-28EE5AF0B707}" type="presParOf" srcId="{802E818E-93C2-4170-B213-A22F5D0F6F01}" destId="{7AEC5DA1-547E-4121-ABF5-869892AB4E38}" srcOrd="1" destOrd="0" presId="urn:microsoft.com/office/officeart/2005/8/layout/vList3#1"/>
    <dgm:cxn modelId="{5E3F156E-6E59-473F-9283-AEBAF1BEE2F0}" type="presParOf" srcId="{802E818E-93C2-4170-B213-A22F5D0F6F01}" destId="{2CAD1D1F-05CE-4271-9B1C-A53906C5FB14}" srcOrd="2" destOrd="0" presId="urn:microsoft.com/office/officeart/2005/8/layout/vList3#1"/>
    <dgm:cxn modelId="{5A40D327-2295-4813-B78E-60329A7E6D38}" type="presParOf" srcId="{2CAD1D1F-05CE-4271-9B1C-A53906C5FB14}" destId="{0CEFD86E-F780-4F66-B9C5-E9E07ECB7471}" srcOrd="0" destOrd="0" presId="urn:microsoft.com/office/officeart/2005/8/layout/vList3#1"/>
    <dgm:cxn modelId="{E2080308-5410-42C3-8798-4CBCDFC677DD}" type="presParOf" srcId="{2CAD1D1F-05CE-4271-9B1C-A53906C5FB14}" destId="{042C96C7-561F-47FA-BD96-526E22FF4930}" srcOrd="1" destOrd="0" presId="urn:microsoft.com/office/officeart/2005/8/layout/vList3#1"/>
    <dgm:cxn modelId="{250C7B90-E245-4593-97C6-0C5B358D7C2C}" type="presParOf" srcId="{802E818E-93C2-4170-B213-A22F5D0F6F01}" destId="{03ACE88D-7993-4D5D-B810-9A9D8C625020}" srcOrd="3" destOrd="0" presId="urn:microsoft.com/office/officeart/2005/8/layout/vList3#1"/>
    <dgm:cxn modelId="{3E61DF70-36FE-4127-B38F-516F87818224}" type="presParOf" srcId="{802E818E-93C2-4170-B213-A22F5D0F6F01}" destId="{A7F28C7D-101F-4FE5-9B2C-3205F52F6C9C}" srcOrd="4" destOrd="0" presId="urn:microsoft.com/office/officeart/2005/8/layout/vList3#1"/>
    <dgm:cxn modelId="{6745B304-610F-4EA5-B0A0-D4616CBB5A1B}" type="presParOf" srcId="{A7F28C7D-101F-4FE5-9B2C-3205F52F6C9C}" destId="{A586953F-0B5F-4A67-A303-FE1B7333347B}" srcOrd="0" destOrd="0" presId="urn:microsoft.com/office/officeart/2005/8/layout/vList3#1"/>
    <dgm:cxn modelId="{3E1FEDF8-C31E-4E8F-8574-587F46825A9A}" type="presParOf" srcId="{A7F28C7D-101F-4FE5-9B2C-3205F52F6C9C}" destId="{427F4A8A-4034-42CF-BA51-145B68FC197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F0BDE1-14BB-42E3-9575-8921746673DD}">
      <dsp:nvSpPr>
        <dsp:cNvPr id="0" name=""/>
        <dsp:cNvSpPr/>
      </dsp:nvSpPr>
      <dsp:spPr>
        <a:xfrm rot="10800000">
          <a:off x="293553" y="791"/>
          <a:ext cx="10934172" cy="14058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996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Натуральный (бартер - обмен реальными благами) </a:t>
          </a:r>
          <a:endParaRPr lang="ru-RU" sz="3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93553" y="791"/>
        <a:ext cx="10934172" cy="1405899"/>
      </dsp:txXfrm>
    </dsp:sp>
    <dsp:sp modelId="{3C9D23BC-25C1-40B5-AC5C-AD929D465E7C}">
      <dsp:nvSpPr>
        <dsp:cNvPr id="0" name=""/>
        <dsp:cNvSpPr/>
      </dsp:nvSpPr>
      <dsp:spPr>
        <a:xfrm>
          <a:off x="0" y="71480"/>
          <a:ext cx="1405899" cy="14058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2C96C7-561F-47FA-BD96-526E22FF4930}">
      <dsp:nvSpPr>
        <dsp:cNvPr id="0" name=""/>
        <dsp:cNvSpPr/>
      </dsp:nvSpPr>
      <dsp:spPr>
        <a:xfrm rot="10800000">
          <a:off x="216017" y="1826363"/>
          <a:ext cx="11089244" cy="140589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9963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r>
            <a:rPr lang="ru-RU" sz="36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Натурально – денежный (обмен с помощью реального универсального блага, играющего роль денег) </a:t>
          </a:r>
          <a:endParaRPr lang="ru-RU" sz="36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16017" y="1826363"/>
        <a:ext cx="11089244" cy="1405899"/>
      </dsp:txXfrm>
    </dsp:sp>
    <dsp:sp modelId="{0CEFD86E-F780-4F66-B9C5-E9E07ECB7471}">
      <dsp:nvSpPr>
        <dsp:cNvPr id="0" name=""/>
        <dsp:cNvSpPr/>
      </dsp:nvSpPr>
      <dsp:spPr>
        <a:xfrm>
          <a:off x="33684" y="1785269"/>
          <a:ext cx="1186396" cy="14058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7F4A8A-4034-42CF-BA51-145B68FC1978}">
      <dsp:nvSpPr>
        <dsp:cNvPr id="0" name=""/>
        <dsp:cNvSpPr/>
      </dsp:nvSpPr>
      <dsp:spPr>
        <a:xfrm rot="10800000">
          <a:off x="366914" y="3651935"/>
          <a:ext cx="10787451" cy="140589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996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Денежный (обмен с помощью универсальных символов благ)</a:t>
          </a:r>
          <a:endParaRPr lang="ru-RU" sz="3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66914" y="3651935"/>
        <a:ext cx="10787451" cy="1405899"/>
      </dsp:txXfrm>
    </dsp:sp>
    <dsp:sp modelId="{A586953F-0B5F-4A67-A303-FE1B7333347B}">
      <dsp:nvSpPr>
        <dsp:cNvPr id="0" name=""/>
        <dsp:cNvSpPr/>
      </dsp:nvSpPr>
      <dsp:spPr>
        <a:xfrm>
          <a:off x="0" y="3646016"/>
          <a:ext cx="1405899" cy="14058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689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95842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12858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40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40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723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3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3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33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35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78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8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1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1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1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s006.radikal.ru/i214/1008/f7/38c4c7f12dae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879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98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852991"/>
            <a:ext cx="3960440" cy="3008701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2690" defTabSz="1023886"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  «МОНЕТЫ – СВИДЕТЕЛИ ИСТОРИИ».</a:t>
            </a:r>
            <a:endParaRPr lang="ru-RU" sz="4800" b="1" i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53653" y="500099"/>
            <a:ext cx="1261403" cy="123827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449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025091" y="1146879"/>
            <a:ext cx="1143008" cy="424637"/>
          </a:xfrm>
          <a:prstGeom prst="rect">
            <a:avLst/>
          </a:prstGeom>
        </p:spPr>
        <p:txBody>
          <a:bodyPr wrap="square" lIns="0" tIns="24290" rIns="0" bIns="0">
            <a:spAutoFit/>
          </a:bodyPr>
          <a:lstStyle/>
          <a:p>
            <a:pPr algn="ctr" defTabSz="1161087">
              <a:spcBef>
                <a:spcPts val="192"/>
              </a:spcBef>
              <a:defRPr/>
            </a:pPr>
            <a:r>
              <a:rPr lang="ru-RU" sz="2600" b="1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4729" y="3063762"/>
            <a:ext cx="614255" cy="258715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2" name="Рисунок 11" descr="post-69812-1236614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7132">
            <a:off x="6086026" y="2625949"/>
            <a:ext cx="5505734" cy="3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268761"/>
            <a:ext cx="4992555" cy="5293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Происхождение денег относят 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7-8 тысячелетию до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н.э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когда у первобытных племен появились излишки каких-то продуктов, которые можно было обменять на другие нужные продукты.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350">
            <a:off x="6150215" y="1113302"/>
            <a:ext cx="4900621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828">
            <a:off x="6114403" y="3918027"/>
            <a:ext cx="5510414" cy="206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0836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654667539"/>
              </p:ext>
            </p:extLst>
          </p:nvPr>
        </p:nvGraphicFramePr>
        <p:xfrm>
          <a:off x="335360" y="1268760"/>
          <a:ext cx="11521280" cy="505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124744"/>
            <a:ext cx="7128792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Самыми древними были раковинные деньги. Такие деньги появились в Китае более 2000 лет до н.э. Но не всякие раковины шли в дело, а только раковины моллюсков каури. Нитка каури с 5 или 10 раковинами считалась тогда основной денежной единицей.</a:t>
            </a:r>
          </a:p>
          <a:p>
            <a:endParaRPr lang="ru-RU" sz="2400" i="1" dirty="0" smtClean="0"/>
          </a:p>
          <a:p>
            <a:endParaRPr lang="ru-RU" sz="24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268760"/>
            <a:ext cx="464396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883079764f7a.jpg"/>
          <p:cNvPicPr>
            <a:picLocks noChangeAspect="1"/>
          </p:cNvPicPr>
          <p:nvPr/>
        </p:nvPicPr>
        <p:blipFill>
          <a:blip r:embed="rId3" cstate="print">
            <a:lum bright="7000" contrast="2000"/>
          </a:blip>
          <a:stretch>
            <a:fillRect/>
          </a:stretch>
        </p:blipFill>
        <p:spPr>
          <a:xfrm>
            <a:off x="7248128" y="5085184"/>
            <a:ext cx="4133144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7540">
            <a:off x="751182" y="4917597"/>
            <a:ext cx="5895436" cy="149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5943600"/>
            <a:ext cx="10972800" cy="685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 одного быка надо было отсчитать 1000 раковин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т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1"/>
            <a:ext cx="2844800" cy="1559169"/>
          </a:xfrm>
          <a:prstGeom prst="rect">
            <a:avLst/>
          </a:prstGeom>
        </p:spPr>
      </p:pic>
      <p:pic>
        <p:nvPicPr>
          <p:cNvPr id="6" name="Рисунок 5" descr="ро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7688" y="1219200"/>
            <a:ext cx="3344312" cy="1876238"/>
          </a:xfrm>
          <a:prstGeom prst="rect">
            <a:avLst/>
          </a:prstGeom>
        </p:spPr>
      </p:pic>
      <p:pic>
        <p:nvPicPr>
          <p:cNvPr id="7" name="Рисунок 6" descr="ап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2304" y="3645024"/>
            <a:ext cx="3187700" cy="2107124"/>
          </a:xfrm>
          <a:prstGeom prst="rect">
            <a:avLst/>
          </a:prstGeom>
        </p:spPr>
      </p:pic>
      <p:pic>
        <p:nvPicPr>
          <p:cNvPr id="8" name="Рисунок 7" descr="sdf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6040" y="2132856"/>
            <a:ext cx="2184400" cy="2513301"/>
          </a:xfrm>
          <a:prstGeom prst="rect">
            <a:avLst/>
          </a:prstGeom>
        </p:spPr>
      </p:pic>
      <p:pic>
        <p:nvPicPr>
          <p:cNvPr id="9" name="Рисунок 8" descr="imagesмир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9601" y="1447800"/>
            <a:ext cx="2959100" cy="1775460"/>
          </a:xfrm>
          <a:prstGeom prst="rect">
            <a:avLst/>
          </a:prstGeom>
        </p:spPr>
      </p:pic>
      <p:pic>
        <p:nvPicPr>
          <p:cNvPr id="10" name="Рисунок 9" descr="imagesпрллд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35760" y="3789040"/>
            <a:ext cx="2299971" cy="1899058"/>
          </a:xfrm>
          <a:prstGeom prst="rect">
            <a:avLst/>
          </a:prstGeom>
        </p:spPr>
      </p:pic>
      <p:pic>
        <p:nvPicPr>
          <p:cNvPr id="11" name="Рисунок 10" descr="images ит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7408" y="4005064"/>
            <a:ext cx="2235200" cy="1662193"/>
          </a:xfrm>
          <a:prstGeom prst="rect">
            <a:avLst/>
          </a:prstGeom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ua.all.biz/img/ua/catalog/162472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836712"/>
            <a:ext cx="2500745" cy="2036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712" y="288648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Сушенная рыба (Исландия)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dic.academic.ru/pictures/enc_colier/ph02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84" y="747505"/>
            <a:ext cx="2928340" cy="2036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7173" y="2886487"/>
            <a:ext cx="198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Буйвол (Индия)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Picture 16" descr="http://www.studiotrofey.ru/files/sub_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29" y="3358183"/>
            <a:ext cx="3068295" cy="2820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xcook.info/sites/default/files/products/12/opis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30" y="3420527"/>
            <a:ext cx="3005699" cy="275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2" descr="c8db291a92c8.png (2987×2345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Rakushka2.jpg (480×454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2" y="3420526"/>
            <a:ext cx="3018271" cy="2573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litochnyy-chay_2.png (500×500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66" y="685162"/>
            <a:ext cx="3399234" cy="2695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07536" y="2886487"/>
            <a:ext cx="331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Кирпичный чай (Монголия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5952" y="6084972"/>
            <a:ext cx="437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Морские ракушки (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Южной Америки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островах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Океании)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4990" y="6096825"/>
            <a:ext cx="382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Шкуры зверей (Канада, Россия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807281" y="6096825"/>
            <a:ext cx="188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Соль (Африка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ПЕРВЫЕ ДЕНЬГИ НА ЗЕМЛЕ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798411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91344" y="692696"/>
            <a:ext cx="11618383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Noto Sans Symbols"/>
              <a:buNone/>
            </a:pP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    В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некоторых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странах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деньгами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служили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продукты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,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получаемые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от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возделываемых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культур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. 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" name="Shape 256" descr="berg35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816080" y="2276872"/>
            <a:ext cx="4607983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qrsss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91344" y="2276871"/>
            <a:ext cx="6480389" cy="441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какао бобы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669616" y="4271962"/>
            <a:ext cx="5520267" cy="24050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ПЕРВЫЕ ДЕНЬГИ НА ЗЕМЛЕ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4072" y="1196752"/>
            <a:ext cx="4896544" cy="2092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Вплоть до ХХ в. также средством платежа служили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человеческие скальпы и черепа.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5360" y="1196752"/>
            <a:ext cx="5472608" cy="29546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Во времена Юлия Цезаря в качестве денег использовали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 Так одна рабыня приравнивалась к трем коровам, шести телятам, двенадцати овцам.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861048"/>
            <a:ext cx="4868627" cy="263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437112"/>
            <a:ext cx="5328592" cy="2104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ПЕРВЫЕ ДЕНЬГИ НА ЗЕМЛЕ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9337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908721"/>
            <a:ext cx="119286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Почему металлические деньги стали называть монетами?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772816"/>
            <a:ext cx="4824536" cy="27363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Древней Греции в </a:t>
            </a:r>
          </a:p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VIII веке до н.э. в </a:t>
            </a:r>
          </a:p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храме богини Юноны - Монеты был первый </a:t>
            </a:r>
          </a:p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монетный двор.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56-1ri-614x460.jpg (614×46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772816"/>
            <a:ext cx="4509125" cy="1951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4032" y="4005064"/>
            <a:ext cx="489654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честь богини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Юноны - Монеты куски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золота и серебра с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чеканкой стали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называть монетами.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moneta_yunona.jpeg (780×36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725144"/>
            <a:ext cx="4772891" cy="1945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18598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196752"/>
            <a:ext cx="6377845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Учёные - археологи установили, что монеты впервые появились                   в VIII-VII в. до н. э. в Лидии (Азии). На территории этого государства было много золота. Монета, отчеканенная в Лидии, называлась «стартером».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44772" y="1360348"/>
            <a:ext cx="2831467" cy="250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4300038"/>
            <a:ext cx="4996955" cy="212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096" y="1412776"/>
            <a:ext cx="2520280" cy="251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273368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268760"/>
            <a:ext cx="5515024" cy="48574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 времена правления иранского царя Дария I были введены в оборот известные в тот период монеты «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дарики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». Каждая из этих монет отлитая из чистого золота весила 8,4 грамма.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s://cf2.ppt-online.org/files2/slide/2/2JUY4PlmQzZ0KA6LyEd1NHjIgXB97ibowWTSRGxOf/slide-9.jpg"/>
          <p:cNvPicPr>
            <a:picLocks noChangeAspect="1" noChangeArrowheads="1"/>
          </p:cNvPicPr>
          <p:nvPr/>
        </p:nvPicPr>
        <p:blipFill>
          <a:blip r:embed="rId2" cstate="print"/>
          <a:srcRect l="2215" t="11828" r="1810" b="3407"/>
          <a:stretch>
            <a:fillRect/>
          </a:stretch>
        </p:blipFill>
        <p:spPr bwMode="auto">
          <a:xfrm>
            <a:off x="6168008" y="1268760"/>
            <a:ext cx="5487679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00" y="1124744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РАННИЕ МОНЕТЫ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95400" y="2060848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МОНЕТЫ СВИДЕТЕЛЬСТВУЮТ ОБ ИСТОРИИ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392" y="3717032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ИЗОБРАЖЕНИЕ СИМВОЛОВ НА ДРЕВНИХ И СОВРЕМЕННЫХ МОНЕТАХ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530120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 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МОНЕТЫ УЗБЕКИСТАНА</a:t>
            </a: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 animBg="1" autoUpdateAnimBg="0"/>
      <p:bldP spid="676870" grpId="0" animBg="1" autoUpdateAnimBg="0"/>
      <p:bldP spid="8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335360" y="1124744"/>
            <a:ext cx="11449272" cy="20882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всём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мире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монеты</a:t>
            </a:r>
            <a:r>
              <a:rPr lang="ru-RU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путеводитель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b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истории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государств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т</a:t>
            </a:r>
            <a:r>
              <a:rPr lang="en-US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них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изображались</a:t>
            </a:r>
            <a:r>
              <a:rPr lang="en-US" sz="40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великие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личности</a:t>
            </a:r>
            <a:r>
              <a:rPr lang="en-US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легендарные</a:t>
            </a:r>
            <a:r>
              <a:rPr lang="en-US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здания</a:t>
            </a:r>
            <a:r>
              <a:rPr lang="en-US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героические</a:t>
            </a:r>
            <a:r>
              <a:rPr lang="en-US" sz="32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эпизоды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293" name="Shape 293" descr="пётр I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5400" y="3645024"/>
            <a:ext cx="3096344" cy="259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 descr="александр I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367808" y="3717032"/>
            <a:ext cx="2955032" cy="259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 descr="николай II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400256" y="3573016"/>
            <a:ext cx="2736304" cy="24487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s006.radikal.ru/i214/1008/f7/38c4c7f12da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151784" y="2348880"/>
            <a:ext cx="35409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51384" y="5013176"/>
            <a:ext cx="10877549" cy="136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Александр Македонский стал первым правителем, приказавшим чеканить свое изображение на монетах.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s://multiurok.ru/img/259745/image_5915b2af7f2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1124744"/>
            <a:ext cx="4351145" cy="1862139"/>
          </a:xfrm>
          <a:prstGeom prst="rect">
            <a:avLst/>
          </a:prstGeom>
          <a:noFill/>
        </p:spPr>
      </p:pic>
      <p:pic>
        <p:nvPicPr>
          <p:cNvPr id="49156" name="Picture 4" descr="https://www.cointalk.com/attachments/img_4508-jpg.649311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93" y="1196753"/>
            <a:ext cx="385819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5840" y="1124744"/>
            <a:ext cx="7272808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в. до н.э в Китае начали чеканить монеты из железа. До этого деньги изготавливались лишь из драгоценных металлов и их стоимость, фактически, равнялась стоимости материала, из которого они были изготовлены. В Китае впервые начали использовать для изготовления денег более дешевый материал и ввели понятие "номинал".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japan_4mon_1796-1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3478" y="1795590"/>
            <a:ext cx="5184524" cy="369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3392" y="6237312"/>
            <a:ext cx="3810027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Китайская монета - лян 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1344" y="1052736"/>
            <a:ext cx="11809312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Монеты в первую очередь свидетельствуют о том, какие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цветные металлы имеются в недрах того государства,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где они чеканились</a:t>
            </a:r>
            <a:r>
              <a:rPr lang="ru-RU" sz="3000" dirty="0" smtClean="0"/>
              <a:t>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1344" y="2492896"/>
            <a:ext cx="11737304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Во - вторых, вес монет и способ их чеканки позволяют 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судить также о качестве металла.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1344" y="3789040"/>
            <a:ext cx="11665296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- третьих, монеты свидетельствуют о том, как </a:t>
            </a:r>
          </a:p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называлось государство, какое имя носил правитель, </a:t>
            </a:r>
          </a:p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когда он взошел на престол </a:t>
            </a:r>
            <a:r>
              <a:rPr lang="ru-RU" sz="3000" b="1" smtClean="0">
                <a:latin typeface="Arial" pitchFamily="34" charset="0"/>
                <a:cs typeface="Arial" pitchFamily="34" charset="0"/>
              </a:rPr>
              <a:t>и в какие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годы правил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1344" y="5301208"/>
            <a:ext cx="11521280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- четвертых, можно судить о том между какими странами </a:t>
            </a:r>
          </a:p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велись торговые, дипломатические отношения и деньги </a:t>
            </a:r>
          </a:p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какой страны играли ведущую роль в мире.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268760"/>
            <a:ext cx="5731048" cy="34849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 современных монетах, продолжая традиции прежних времен, тоже изображены различные символы.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_64057_b01aaa71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5013176"/>
            <a:ext cx="3744416" cy="1440160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3992" y="1124744"/>
            <a:ext cx="4464496" cy="1773308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2184" y="2924944"/>
            <a:ext cx="3960440" cy="1506472"/>
          </a:xfrm>
          <a:prstGeom prst="rect">
            <a:avLst/>
          </a:prstGeom>
        </p:spPr>
      </p:pic>
      <p:pic>
        <p:nvPicPr>
          <p:cNvPr id="10" name="Рисунок 9" descr="5fe0eaf48448c07274fcde65bd450e3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1544" y="4581128"/>
            <a:ext cx="2664296" cy="203163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63" y="488925"/>
            <a:ext cx="10452847" cy="244745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cs typeface="Arabic Typesetting" panose="03020402040406030203" pitchFamily="66" charset="-78"/>
              </a:rPr>
              <a:t>Национальная валюта </a:t>
            </a:r>
            <a:br>
              <a:rPr lang="ru-RU" sz="6000" b="1" dirty="0" smtClean="0">
                <a:cs typeface="Arabic Typesetting" panose="03020402040406030203" pitchFamily="66" charset="-78"/>
              </a:rPr>
            </a:br>
            <a:r>
              <a:rPr lang="ru-RU" sz="6000" b="1" dirty="0" smtClean="0">
                <a:cs typeface="Arabic Typesetting" panose="03020402040406030203" pitchFamily="66" charset="-78"/>
              </a:rPr>
              <a:t>Узбекистана</a:t>
            </a:r>
            <a:endParaRPr lang="ru-RU" sz="6000" b="1" dirty="0"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ÐÐ°ÑÑÐ¸Ð½ÐºÐ¸ Ð¿Ð¾ Ð·Ð°Ð¿ÑÐ¾ÑÑ ÑÐ»Ð°Ð³ ÑÐ·Ð±ÐµÐºÐ¸ÑÑÐ°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348880"/>
            <a:ext cx="10292112" cy="3158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https://vmiremonet.ru/wa-data/public/shop/products/79/30/3079/images/7544/7544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6400" y="1484784"/>
            <a:ext cx="2055862" cy="2033933"/>
          </a:xfrm>
          <a:prstGeom prst="rect">
            <a:avLst/>
          </a:prstGeom>
          <a:noFill/>
        </p:spPr>
      </p:pic>
      <p:sp>
        <p:nvSpPr>
          <p:cNvPr id="54276" name="AutoShape 4" descr="https://www.numizmatik.ru/images/shopcoins/2000/01/592/811/1592811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www.numizmatik.ru/images/shopcoins/2000/01/592/811/1592811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0" name="Picture 8" descr="https://static.anumis.ru/global/images/photos/0131/huge/829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472" y="4077072"/>
            <a:ext cx="2592288" cy="2592289"/>
          </a:xfrm>
          <a:prstGeom prst="rect">
            <a:avLst/>
          </a:prstGeom>
          <a:noFill/>
        </p:spPr>
      </p:pic>
      <p:pic>
        <p:nvPicPr>
          <p:cNvPr id="54282" name="Picture 10" descr="https://cdn.monetnik.ru/storage/market-lot/44/53/171644/574986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6360" y="4437112"/>
            <a:ext cx="2291856" cy="2239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03316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1344" y="1340768"/>
            <a:ext cx="11809312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Законодательно  появление национальной валюты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регламентировал Указ Первого Президента Узбекистана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от 16 июня 1994 г. «О введении в обращение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национальной валюты Республики Узбекистан».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1344" y="3501008"/>
            <a:ext cx="11737304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Денежная единица Республики Узбекистан -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введён в обращение 1 июля 1994 года.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3352" y="5085184"/>
            <a:ext cx="11665296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 2004 года узбекский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сум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является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конвертируемой валютой.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268760"/>
            <a:ext cx="5600824" cy="4968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Были отчеканены монеты стоимостью 10, 25, 50                  и 100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сумов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На лицевой стороне монеты указаны ее стоимость в сумах                    и год выпуска, на обратной — написано             на узбекском языке «Республика Узбекистан» и изображен герб нашего государства.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monetarium.ru/coinsimages/uzbekistan/Uzbek-set-1_2000-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268760"/>
            <a:ext cx="568863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268760"/>
            <a:ext cx="5731048" cy="48574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 Узбекистане выпущены также юбилейные монеты в честь юбилейных дат наших великих соотечественников, с их изображением.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www.russian-money.ru/UsersImages/MoneySovietSpace/f15ee1092066b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052736"/>
            <a:ext cx="5629046" cy="3017169"/>
          </a:xfrm>
          <a:prstGeom prst="rect">
            <a:avLst/>
          </a:prstGeom>
          <a:noFill/>
        </p:spPr>
      </p:pic>
      <p:pic>
        <p:nvPicPr>
          <p:cNvPr id="9222" name="Picture 6" descr="https://www.russian-money.ru/UsersImages/MoneySovietSpace/825b35f791c42a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3789040"/>
            <a:ext cx="5408713" cy="27043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17" y="1196752"/>
            <a:ext cx="11233247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МОНЕТЫ ЯВЛЯЮТСЯ ИСТОЧНИКОМ ПРИ ИЗУЧЕНИИ ИСТОРИИ СТРАНЫ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95400" y="2348880"/>
            <a:ext cx="11137237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 МОНЕТАМ МОЖНО ПРОСЛЕДИТЬ ИЗМЕНЕНИЕ ГОСУДАРСТВЕННЫХ СИМВОЛОВ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1384" y="3717032"/>
            <a:ext cx="11137237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МОНЕТЫ ЯВЛЯЮТСЯ ИЗДЕЛИЯМИ ХУДОЖЕСТВЕННОГО РЕМЕСЛА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9376" y="5085184"/>
            <a:ext cx="11137237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СУМ (УЗБ. </a:t>
            </a:r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СЎМ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) - НАЦИОНАЛЬНАЯ ВАЛЮТА УЗБЕКИСТАНА, СОСТОИТ ИЗ 100 ТИЙИНОВ.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 animBg="1" autoUpdateAnimBg="0"/>
      <p:bldP spid="676870" grpId="0" animBg="1" autoUpdateAnimBg="0"/>
      <p:bldP spid="8" grpId="0" animBg="1" autoUpdateAnimBg="0"/>
      <p:bldP spid="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407368" y="1628800"/>
            <a:ext cx="6408216" cy="408607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Verdana"/>
              <a:buNone/>
            </a:pPr>
            <a:r>
              <a:rPr lang="en-US" sz="3600" b="1" i="0" u="none" dirty="0" err="1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Монеты</a:t>
            </a:r>
            <a:r>
              <a:rPr lang="en-US" sz="3600" b="1" i="0" u="none" dirty="0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–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это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свидетели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истории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. </a:t>
            </a:r>
            <a:endParaRPr lang="ru-RU" sz="3600" b="1" i="0" u="none" dirty="0" smtClean="0">
              <a:solidFill>
                <a:srgbClr val="002060"/>
              </a:solidFill>
              <a:latin typeface="Arial" pitchFamily="34" charset="0"/>
              <a:ea typeface="Verdana"/>
              <a:cs typeface="Arial" pitchFamily="34" charset="0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Verdana"/>
              <a:buNone/>
            </a:pPr>
            <a:r>
              <a:rPr lang="en-US" sz="3600" b="1" i="0" u="none" dirty="0" err="1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Они</a:t>
            </a:r>
            <a:r>
              <a:rPr lang="en-US" sz="3600" b="1" i="0" u="none" dirty="0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могут</a:t>
            </a:r>
            <a:r>
              <a:rPr lang="en-US" sz="3600" b="1" i="0" u="none" dirty="0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рассказать</a:t>
            </a:r>
            <a:r>
              <a:rPr lang="en-US" sz="3600" b="1" i="0" u="none" dirty="0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немало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увлекательного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,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напомнить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о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событиях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и </a:t>
            </a:r>
            <a:r>
              <a:rPr lang="en-US" sz="3600" b="1" i="0" u="none" dirty="0" err="1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делах</a:t>
            </a: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smtClean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давно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минувших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дней</a:t>
            </a:r>
            <a:r>
              <a:rPr lang="en-US" sz="3600" b="1" i="0" u="none" dirty="0">
                <a:solidFill>
                  <a:srgbClr val="002060"/>
                </a:solidFill>
                <a:latin typeface="Arial" pitchFamily="34" charset="0"/>
                <a:ea typeface="Verdana"/>
                <a:cs typeface="Arial" pitchFamily="34" charset="0"/>
                <a:sym typeface="Verdana"/>
              </a:rPr>
              <a:t>.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2" name="Shape 232" descr="C:\Users\Antonio\Desktop\hm3_14_00_1_big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32104" y="4581128"/>
            <a:ext cx="5014383" cy="1871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5b04d7813081e580394ff10dca8c56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4256" y="1556792"/>
            <a:ext cx="3990335" cy="261099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9189352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928" y="33733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§17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Стр. 53 – 55.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367809" y="2564905"/>
            <a:ext cx="3552395" cy="1930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Подумайте,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«почему монеты – свидетели прошлого»?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44272" y="2997141"/>
            <a:ext cx="3240360" cy="19303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Составьте кластер на тему: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«Монеты».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9667939" y="285728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968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9" y="1268760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5" name="Picture 3" descr="C:\Users\User\Desktop\Объединение Весёлое конструирование и Судомоделирование\Иван 2008\прогамма УРОКИ ВЕСЁЛОГО КОНСТРУИРОВАНИЯ\док-ты объединения\2011-2012 уч год\Летняя работа\день книги\книга с гляделками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31904" y="4351980"/>
            <a:ext cx="1728192" cy="20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368" y="1052736"/>
            <a:ext cx="7272808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жизни всех народов мира деньги играют большую роль. Они в течение тысячелетий служат людям как средство обмена.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 истории человечества было время, когда денег не существовало. Несколько тысяч лет назад люди не знали, что такое деньги. Сначала они все что потребляли, производили сами.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9f091ea00753b9053ee20c20c6f0b7c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232" y="1844824"/>
            <a:ext cx="3240360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98001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1052736"/>
            <a:ext cx="11233248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Деньги — одно из основных изобретений человечества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44" y="2420888"/>
            <a:ext cx="7272808" cy="41764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Свое начало они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берут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времени существования древних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племен.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 деньги тех времен существенно отличались от денег современных. Это были скорее не деньги, а средства обмена.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Первые средства обмена "/>
          <p:cNvPicPr>
            <a:picLocks noChangeAspect="1" noChangeArrowheads="1"/>
          </p:cNvPicPr>
          <p:nvPr/>
        </p:nvPicPr>
        <p:blipFill>
          <a:blip r:embed="rId2" cstate="print"/>
          <a:srcRect l="4877" t="13034" r="12208" b="12019"/>
          <a:stretch>
            <a:fillRect/>
          </a:stretch>
        </p:blipFill>
        <p:spPr bwMode="auto">
          <a:xfrm>
            <a:off x="7824192" y="2132856"/>
            <a:ext cx="3744416" cy="2088232"/>
          </a:xfrm>
          <a:prstGeom prst="rect">
            <a:avLst/>
          </a:prstGeom>
          <a:noFill/>
        </p:spPr>
      </p:pic>
      <p:pic>
        <p:nvPicPr>
          <p:cNvPr id="29700" name="Picture 4" descr=" "/>
          <p:cNvPicPr>
            <a:picLocks noChangeAspect="1" noChangeArrowheads="1"/>
          </p:cNvPicPr>
          <p:nvPr/>
        </p:nvPicPr>
        <p:blipFill>
          <a:blip r:embed="rId3" cstate="print"/>
          <a:srcRect l="9755" r="12208" b="5501"/>
          <a:stretch>
            <a:fillRect/>
          </a:stretch>
        </p:blipFill>
        <p:spPr bwMode="auto">
          <a:xfrm>
            <a:off x="7608168" y="4437112"/>
            <a:ext cx="2304256" cy="2088232"/>
          </a:xfrm>
          <a:prstGeom prst="rect">
            <a:avLst/>
          </a:prstGeom>
          <a:noFill/>
        </p:spPr>
      </p:pic>
      <p:pic>
        <p:nvPicPr>
          <p:cNvPr id="29702" name="Picture 6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2424" y="4437112"/>
            <a:ext cx="1919536" cy="2084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498001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360" y="1268760"/>
            <a:ext cx="6912768" cy="53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Первобытные люди не обменивались продуктами своего труда. Все, что племени удавалось добыть, оно само же и потребляло. Но постепенно люди научились обмениваться продуктами. Продукт, предназначенный для обмена, становится товаром.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ав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4" y="4182403"/>
            <a:ext cx="3939407" cy="1990657"/>
          </a:xfrm>
          <a:prstGeom prst="rect">
            <a:avLst/>
          </a:prstGeom>
        </p:spPr>
      </p:pic>
      <p:pic>
        <p:nvPicPr>
          <p:cNvPr id="7" name="Рисунок 6" descr="iвы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8248" y="1124744"/>
            <a:ext cx="2320032" cy="2718048"/>
          </a:xfrm>
          <a:prstGeom prst="rect">
            <a:avLst/>
          </a:prstGeom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5360" y="1340768"/>
            <a:ext cx="5473576" cy="49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Кочевые племена, разводившие скот, предлагали в качестве товаров мясо и кожи, а земледельцы - зерно и ткани. У первобытных людей обмен был натуральным, то есть без посредства денег. 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iв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1340768"/>
            <a:ext cx="5056177" cy="2232248"/>
          </a:xfrm>
          <a:prstGeom prst="rect">
            <a:avLst/>
          </a:prstGeom>
        </p:spPr>
      </p:pic>
      <p:pic>
        <p:nvPicPr>
          <p:cNvPr id="6" name="Рисунок 5" descr="h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032" y="3933056"/>
            <a:ext cx="5256584" cy="230199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7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1124745"/>
            <a:ext cx="1058517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В результате выделения пастушеских племен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первым орудием обмена становится скот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8920"/>
            <a:ext cx="3888432" cy="1965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725144"/>
            <a:ext cx="5058443" cy="186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376" y="2708920"/>
            <a:ext cx="54006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Корова, бык, овца - вот те деньги, которые употребляли многие древние  народы, прежде чем у них появились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настоящие деньги.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2420888"/>
            <a:ext cx="1728192" cy="224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41310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268760"/>
            <a:ext cx="5630416" cy="489654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100" b="1" dirty="0" smtClean="0">
                <a:latin typeface="Arial" pitchFamily="34" charset="0"/>
                <a:cs typeface="Arial" pitchFamily="34" charset="0"/>
              </a:rPr>
              <a:t>Рост торговой связи и количества городов выявили потребность в создании денег - как самых удобных для людей средств в осуществлении обмена. Так появились первые деньги - монеты, изготовленные из металла (меди, серебра и золота).</a:t>
            </a:r>
          </a:p>
          <a:p>
            <a:pPr algn="ctr"/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МОНЕТЫ – СВИДЕТЕЛИ ИСТОРИИ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ds04.infourok.ru/uploads/ex/085b/00001be2-f588d99a/img15.jpg"/>
          <p:cNvPicPr>
            <a:picLocks noChangeAspect="1" noChangeArrowheads="1"/>
          </p:cNvPicPr>
          <p:nvPr/>
        </p:nvPicPr>
        <p:blipFill>
          <a:blip r:embed="rId2" cstate="print"/>
          <a:srcRect t="15750" b="13901"/>
          <a:stretch>
            <a:fillRect/>
          </a:stretch>
        </p:blipFill>
        <p:spPr bwMode="auto">
          <a:xfrm>
            <a:off x="6096000" y="1412776"/>
            <a:ext cx="583264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75493bba71ce8c4f6bd55ba598b4359707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</TotalTime>
  <Words>1020</Words>
  <Application>Microsoft Office PowerPoint</Application>
  <PresentationFormat>Произвольный</PresentationFormat>
  <Paragraphs>120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ИСТОРИЯ</vt:lpstr>
      <vt:lpstr>Слайд 2</vt:lpstr>
      <vt:lpstr>Слайд 3</vt:lpstr>
      <vt:lpstr>Слайд 4</vt:lpstr>
      <vt:lpstr>Деньги — одно из основных изобретений человечества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Почему металлические деньги стали называть монетами?</vt:lpstr>
      <vt:lpstr>Слайд 18</vt:lpstr>
      <vt:lpstr>Слайд 19</vt:lpstr>
      <vt:lpstr>Слайд 20</vt:lpstr>
      <vt:lpstr>Слайд 21</vt:lpstr>
      <vt:lpstr>Слайд 22</vt:lpstr>
      <vt:lpstr>Слайд 23</vt:lpstr>
      <vt:lpstr>-</vt:lpstr>
      <vt:lpstr>Национальная валюта  Узбекистана</vt:lpstr>
      <vt:lpstr>Слайд 26</vt:lpstr>
      <vt:lpstr>Слайд 27</vt:lpstr>
      <vt:lpstr>Слайд 28</vt:lpstr>
      <vt:lpstr>Слайд 29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856</cp:revision>
  <dcterms:created xsi:type="dcterms:W3CDTF">2020-04-27T09:08:17Z</dcterms:created>
  <dcterms:modified xsi:type="dcterms:W3CDTF">2020-10-09T12:53:54Z</dcterms:modified>
</cp:coreProperties>
</file>