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766" r:id="rId2"/>
    <p:sldId id="1099" r:id="rId3"/>
    <p:sldId id="1147" r:id="rId4"/>
    <p:sldId id="1101" r:id="rId5"/>
    <p:sldId id="1098" r:id="rId6"/>
    <p:sldId id="1113" r:id="rId7"/>
    <p:sldId id="1145" r:id="rId8"/>
    <p:sldId id="1115" r:id="rId9"/>
    <p:sldId id="1114" r:id="rId10"/>
    <p:sldId id="1120" r:id="rId11"/>
    <p:sldId id="1119" r:id="rId12"/>
    <p:sldId id="1122" r:id="rId13"/>
    <p:sldId id="1121" r:id="rId14"/>
    <p:sldId id="1124" r:id="rId15"/>
    <p:sldId id="1125" r:id="rId16"/>
    <p:sldId id="1131" r:id="rId17"/>
    <p:sldId id="1130" r:id="rId18"/>
    <p:sldId id="1133" r:id="rId19"/>
    <p:sldId id="1132" r:id="rId20"/>
    <p:sldId id="1135" r:id="rId21"/>
    <p:sldId id="1136" r:id="rId22"/>
    <p:sldId id="1140" r:id="rId23"/>
    <p:sldId id="1142" r:id="rId24"/>
    <p:sldId id="1146" r:id="rId25"/>
    <p:sldId id="1148" r:id="rId26"/>
    <p:sldId id="1149" r:id="rId27"/>
    <p:sldId id="1036" r:id="rId28"/>
  </p:sldIdLst>
  <p:sldSz cx="12192000" cy="6858000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939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19" autoAdjust="0"/>
    <p:restoredTop sz="99762" autoAdjust="0"/>
  </p:normalViewPr>
  <p:slideViewPr>
    <p:cSldViewPr>
      <p:cViewPr>
        <p:scale>
          <a:sx n="71" d="100"/>
          <a:sy n="71" d="100"/>
        </p:scale>
        <p:origin x="-1788" y="-9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788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EA273-2379-434E-9EEF-70B9F6626DF8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D9DB5-202D-41FA-A589-C3B2A115E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36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20F15A-B70C-4286-8518-3134BA22C056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100" baseline="0" dirty="0" smtClean="0">
                <a:latin typeface="Times New Roman" pitchFamily="18" charset="0"/>
                <a:cs typeface="Times New Roman" pitchFamily="18" charset="0"/>
              </a:rPr>
              <a:t>Ты заинтересовался (-ась) этой темой и тебе уже не терпится узнать, что же дальше? Не торопясь подводи мышку к каждому объекту на слайде и узнаешь много интересного. Удачного путешествия!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74F95-8434-4A7C-8D93-4FB93593516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18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65621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91429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40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40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45152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95" y="280723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33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33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33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9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4267124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351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02220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95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D4C90-1883-45A1-8617-A0969B1B6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DF614-20A2-424D-AE26-F462D43B6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20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AFB81-0929-4AFF-934D-E30D471A5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451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65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809141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702406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8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78" y="2174878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340316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950634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30959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81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9010234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214034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11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5BE8-17D0-4A8C-AFF1-92B5A3DA1FDA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11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711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4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1.jpeg"/><Relationship Id="rId3" Type="http://schemas.openxmlformats.org/officeDocument/2006/relationships/slide" Target="slide1.xml"/><Relationship Id="rId7" Type="http://schemas.openxmlformats.org/officeDocument/2006/relationships/slide" Target="slide6.xml"/><Relationship Id="rId12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11" Type="http://schemas.openxmlformats.org/officeDocument/2006/relationships/image" Target="../media/image50.jpeg"/><Relationship Id="rId5" Type="http://schemas.openxmlformats.org/officeDocument/2006/relationships/slide" Target="slide5.xml"/><Relationship Id="rId15" Type="http://schemas.openxmlformats.org/officeDocument/2006/relationships/image" Target="../media/image53.jpeg"/><Relationship Id="rId10" Type="http://schemas.openxmlformats.org/officeDocument/2006/relationships/slide" Target="slide3.xml"/><Relationship Id="rId4" Type="http://schemas.openxmlformats.org/officeDocument/2006/relationships/image" Target="../media/image12.gif"/><Relationship Id="rId9" Type="http://schemas.openxmlformats.org/officeDocument/2006/relationships/image" Target="../media/image49.jpeg"/><Relationship Id="rId1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879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498" y="472327"/>
            <a:ext cx="6853767" cy="1122295"/>
          </a:xfrm>
        </p:spPr>
        <p:txBody>
          <a:bodyPr wrap="square" tIns="29401">
            <a:spAutoFit/>
          </a:bodyPr>
          <a:lstStyle/>
          <a:p>
            <a:pPr marL="25566" algn="l" defTabSz="1161232">
              <a:spcBef>
                <a:spcPts val="230"/>
              </a:spcBef>
              <a:defRPr/>
            </a:pPr>
            <a:r>
              <a:rPr lang="ru-RU" sz="6800" b="1" spc="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endParaRPr sz="6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487488" y="2852991"/>
            <a:ext cx="3744416" cy="3059997"/>
          </a:xfrm>
          <a:prstGeom prst="rect">
            <a:avLst/>
          </a:prstGeom>
        </p:spPr>
        <p:txBody>
          <a:bodyPr wrap="square" lIns="0" tIns="28123" rIns="0" bIns="0">
            <a:spAutoFit/>
          </a:bodyPr>
          <a:lstStyle/>
          <a:p>
            <a:pPr marL="32690" defTabSz="1023886">
              <a:spcBef>
                <a:spcPts val="196"/>
              </a:spcBef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</a:t>
            </a: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   </a:t>
            </a:r>
          </a:p>
          <a:p>
            <a:pPr marL="32690" algn="ctr" defTabSz="1023886">
              <a:spcBef>
                <a:spcPts val="196"/>
              </a:spcBef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«СЕМЬ </a:t>
            </a:r>
          </a:p>
          <a:p>
            <a:pPr marL="32690" algn="ctr" defTabSz="1023886">
              <a:spcBef>
                <a:spcPts val="196"/>
              </a:spcBef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ЧУДЕС</a:t>
            </a:r>
          </a:p>
          <a:p>
            <a:pPr marL="32690" algn="ctr" defTabSz="1023886">
              <a:spcBef>
                <a:spcPts val="196"/>
              </a:spcBef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 СВЕТА».</a:t>
            </a:r>
            <a:endParaRPr lang="ru-RU" sz="4800" b="1" i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953653" y="500099"/>
            <a:ext cx="1261403" cy="1238271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2449" y="482600"/>
            <a:ext cx="1276351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1" y="548692"/>
            <a:ext cx="361587" cy="709381"/>
          </a:xfrm>
          <a:prstGeom prst="rect">
            <a:avLst/>
          </a:prstGeom>
        </p:spPr>
        <p:txBody>
          <a:bodyPr wrap="square" lIns="0" tIns="31960" rIns="0" bIns="0">
            <a:spAutoFit/>
          </a:bodyPr>
          <a:lstStyle/>
          <a:p>
            <a:pPr defTabSz="1161087">
              <a:spcBef>
                <a:spcPts val="252"/>
              </a:spcBef>
              <a:defRPr/>
            </a:pPr>
            <a:r>
              <a:rPr lang="ru-RU" sz="4400" b="1" spc="2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4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025091" y="1146879"/>
            <a:ext cx="1143008" cy="424637"/>
          </a:xfrm>
          <a:prstGeom prst="rect">
            <a:avLst/>
          </a:prstGeom>
        </p:spPr>
        <p:txBody>
          <a:bodyPr wrap="square" lIns="0" tIns="24290" rIns="0" bIns="0">
            <a:spAutoFit/>
          </a:bodyPr>
          <a:lstStyle/>
          <a:p>
            <a:pPr algn="ctr" defTabSz="1161087">
              <a:spcBef>
                <a:spcPts val="192"/>
              </a:spcBef>
              <a:defRPr/>
            </a:pPr>
            <a:r>
              <a:rPr lang="ru-RU" sz="2600" spc="-10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694729" y="550696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43661"/>
            <a:endParaRPr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95412" y="2786058"/>
            <a:ext cx="614255" cy="35232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00" dirty="0"/>
          </a:p>
        </p:txBody>
      </p:sp>
      <p:pic>
        <p:nvPicPr>
          <p:cNvPr id="11" name="Рисунок 10" descr="https://ds02.infourok.ru/uploads/ex/0212/000322d9-08fd749f/640/img1.jpg"/>
          <p:cNvPicPr/>
          <p:nvPr/>
        </p:nvPicPr>
        <p:blipFill>
          <a:blip r:embed="rId2" cstate="print"/>
          <a:srcRect l="18279" t="19444" r="23356" b="4060"/>
          <a:stretch>
            <a:fillRect/>
          </a:stretch>
        </p:blipFill>
        <p:spPr bwMode="auto">
          <a:xfrm>
            <a:off x="6240016" y="2564904"/>
            <a:ext cx="4536504" cy="369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5" descr="висячие сад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7368" y="3356992"/>
            <a:ext cx="4248472" cy="3024336"/>
          </a:xfrm>
          <a:noFill/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231904" y="1124744"/>
            <a:ext cx="6408712" cy="5262979"/>
          </a:xfrm>
          <a:prstGeom prst="rect">
            <a:avLst/>
          </a:prstGeom>
          <a:noFill/>
          <a:ln w="5715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Висячие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сады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были построены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примерно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600 году до н.э.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Вавилонский царь тогда женился на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дочери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мидийского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царя.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Пыльный и шумный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Вавилон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расположенный на голой песчаной равнине, не радовал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Семирамиду,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выросшую в гористой и зеленой Мидии. Чтобы хоть как-то развеселить ее,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царь приказал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построить "висячие сады".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1" y="196"/>
            <a:ext cx="12192000" cy="90852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 ЧУДЕС СВЕТА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 rot="20910206">
            <a:off x="796207" y="1268998"/>
            <a:ext cx="432137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Висячие сады</a:t>
            </a:r>
          </a:p>
          <a:p>
            <a:pPr algn="ctr">
              <a:defRPr/>
            </a:pPr>
            <a:r>
              <a:rPr lang="ru-RU" sz="4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Семирамиды</a:t>
            </a:r>
            <a:endParaRPr lang="ru-RU" sz="4400" b="1" i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2" descr="Hanging_gardens_of_Babyl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1" y="3284984"/>
            <a:ext cx="5367867" cy="332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663955" y="1052739"/>
            <a:ext cx="6286500" cy="5693866"/>
          </a:xfrm>
          <a:prstGeom prst="rect">
            <a:avLst/>
          </a:prstGeom>
          <a:noFill/>
          <a:ln w="57150" cmpd="thinThick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"Висячие Сады" представляли собой пирамиду, состоявшую из ярусов. Их поддерживали колонны. Внешне строение было похоже на цветущий зеленый холм. А внутри это была сложная система водоводов - в одной из колонн помещались трубы, по которым в сад подавалась вода. Она стекала сверху небольшими водопадами на нижние ярусы. 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 331 г. до н. э. сады пришли в запустение и постепенно разрушились. </a:t>
            </a:r>
            <a:endParaRPr lang="ru-RU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1" y="196"/>
            <a:ext cx="12192000" cy="90852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 ЧУДЕС СВЕТА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 rot="20910206">
            <a:off x="796207" y="1268998"/>
            <a:ext cx="432137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Висячие сады</a:t>
            </a:r>
          </a:p>
          <a:p>
            <a:pPr algn="ctr">
              <a:defRPr/>
            </a:pPr>
            <a:r>
              <a:rPr lang="ru-RU" sz="4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Семирамиды</a:t>
            </a:r>
            <a:endParaRPr lang="ru-RU" sz="4400" b="1" i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5" descr="мая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3392" y="980728"/>
            <a:ext cx="1800200" cy="2232248"/>
          </a:xfrm>
          <a:noFill/>
        </p:spPr>
      </p:pic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63352" y="3429003"/>
            <a:ext cx="11593288" cy="3108543"/>
          </a:xfrm>
          <a:prstGeom prst="rect">
            <a:avLst/>
          </a:prstGeom>
          <a:noFill/>
          <a:ln w="57150" cmpd="thinThick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4">
                    <a:lumMod val="25000"/>
                  </a:schemeClr>
                </a:solidFill>
              </a:rPr>
              <a:t>  </a:t>
            </a:r>
            <a:r>
              <a:rPr lang="ru-RU" sz="28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Маяк был построен в III веке до н. э. </a:t>
            </a:r>
            <a:r>
              <a:rPr lang="ru-RU" sz="2800" b="1" dirty="0" smtClean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8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острове </a:t>
            </a:r>
            <a:r>
              <a:rPr lang="ru-RU" sz="2800" b="1" dirty="0" err="1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Фарос</a:t>
            </a:r>
            <a:r>
              <a:rPr lang="ru-RU" sz="28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в Средиземном море, </a:t>
            </a:r>
            <a:r>
              <a:rPr lang="ru-RU" sz="2800" b="1" dirty="0" smtClean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около </a:t>
            </a:r>
            <a:r>
              <a:rPr lang="ru-RU" sz="28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берегов Александрии. </a:t>
            </a:r>
            <a:r>
              <a:rPr lang="ru-RU" sz="2800" b="1" dirty="0" smtClean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Строительство длилось </a:t>
            </a:r>
            <a:r>
              <a:rPr lang="ru-RU" sz="28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почти 20 лет, и было завершено </a:t>
            </a:r>
            <a:r>
              <a:rPr lang="ru-RU" sz="2800" b="1" dirty="0" smtClean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около </a:t>
            </a:r>
            <a:r>
              <a:rPr lang="ru-RU" sz="28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280 г. до н. э. </a:t>
            </a:r>
            <a:br>
              <a:rPr lang="ru-RU" sz="28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Строение состояло из трех мраморных </a:t>
            </a:r>
            <a:r>
              <a:rPr lang="ru-RU" sz="2800" b="1" dirty="0" smtClean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башен разного </a:t>
            </a:r>
            <a:r>
              <a:rPr lang="ru-RU" sz="28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размера. В верхней его части горел огонь, помогавший кораблям благополучно добираться до бухты</a:t>
            </a:r>
            <a:r>
              <a:rPr lang="ru-RU" sz="2800" b="1" dirty="0" smtClean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.. </a:t>
            </a:r>
            <a:endParaRPr lang="ru-RU" sz="2000" b="1" dirty="0">
              <a:solidFill>
                <a:schemeClr val="accent4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196"/>
            <a:ext cx="12192000" cy="90852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 ЧУДЕС СВЕТА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 rot="573202">
            <a:off x="3803161" y="1336838"/>
            <a:ext cx="527998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Александрийский маяк</a:t>
            </a:r>
            <a:endParaRPr lang="ru-RU" sz="4400" b="1" i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мор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6441" y="1052736"/>
            <a:ext cx="1860675" cy="23118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35360" y="4077078"/>
            <a:ext cx="11449272" cy="2554545"/>
          </a:xfrm>
          <a:prstGeom prst="rect">
            <a:avLst/>
          </a:prstGeom>
          <a:noFill/>
          <a:ln w="57150" cmpd="thinThick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Сам </a:t>
            </a:r>
            <a:r>
              <a:rPr lang="ru-RU" sz="24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маяк был виден на расстоянии до 50 км. благодаря отполированным бронзовым пластинам, использовавшимся как зеркала для отражения огня. </a:t>
            </a:r>
            <a: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самой вершине башни стояла статуя Зевса Спасителя. Общая высота маяка составляла 117 метров. В XIV веке маяк был уничтожен землетрясением .Его обломки позже использовали для строительства форта, который и сейчас находится на его месте. </a:t>
            </a:r>
          </a:p>
          <a:p>
            <a:pPr>
              <a:defRPr/>
            </a:pPr>
            <a:endParaRPr lang="ru-RU" sz="1600" dirty="0">
              <a:solidFill>
                <a:srgbClr val="99FF99"/>
              </a:solidFill>
            </a:endParaRPr>
          </a:p>
        </p:txBody>
      </p:sp>
      <p:pic>
        <p:nvPicPr>
          <p:cNvPr id="7173" name="Picture 12" descr="Lighthouse_of_Alexandri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9" y="1700808"/>
            <a:ext cx="4536503" cy="217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1" y="196"/>
            <a:ext cx="12192000" cy="90852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 ЧУДЕС СВЕТА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 rot="573202">
            <a:off x="3803161" y="1336838"/>
            <a:ext cx="527998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Александрийский маяк</a:t>
            </a:r>
            <a:endParaRPr lang="ru-RU" sz="4400" b="1" i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7w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2344" y="1052736"/>
            <a:ext cx="2520280" cy="2880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6" descr="Галикарнасский мавзолей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7368" y="1052736"/>
            <a:ext cx="4320480" cy="3169096"/>
          </a:xfrm>
          <a:noFill/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015880" y="1124744"/>
            <a:ext cx="6912768" cy="5509200"/>
          </a:xfrm>
          <a:prstGeom prst="rect">
            <a:avLst/>
          </a:prstGeom>
          <a:noFill/>
          <a:ln w="57150" cmpd="thinThick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Приобретая все больше могущества, 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Мавсол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стал задумываться о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гробнице</a:t>
            </a:r>
          </a:p>
          <a:p>
            <a:pPr algn="ctr">
              <a:buFontTx/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для себя и своей царицы.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Это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должна была быть необычайная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гробница. </a:t>
            </a:r>
          </a:p>
          <a:p>
            <a:pPr algn="ctr">
              <a:buFontTx/>
              <a:buNone/>
            </a:pP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Мавсол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мечтал о величественном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памятнике, который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бы напоминал миру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его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богатстве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 могуществе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и после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его смерти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196"/>
            <a:ext cx="12192000" cy="90852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 ЧУДЕС СВЕТА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 rot="573202">
            <a:off x="428386" y="4534347"/>
            <a:ext cx="389583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Мавзолей в </a:t>
            </a:r>
            <a:r>
              <a:rPr lang="ru-RU" sz="4400" b="1" i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</a:t>
            </a:r>
            <a:r>
              <a:rPr lang="ru-RU" sz="4400" b="1" i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аликарнасе</a:t>
            </a:r>
            <a:endParaRPr lang="ru-RU" sz="4400" b="1" i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087888" y="1318024"/>
            <a:ext cx="6840760" cy="5109091"/>
          </a:xfrm>
          <a:prstGeom prst="rect">
            <a:avLst/>
          </a:prstGeom>
          <a:noFill/>
          <a:ln w="57150" cmpd="thinThick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Строительство </a:t>
            </a: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велось в период </a:t>
            </a: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353-350 </a:t>
            </a: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г.г. </a:t>
            </a: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н.э. </a:t>
            </a: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Архитектура </a:t>
            </a: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Мавзолея необычна.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Его высота значительно превышала </a:t>
            </a: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длину стороны </a:t>
            </a: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основания. </a:t>
            </a:r>
            <a:b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Мавзолей был разрушен несколькими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землетрясениями в 1400-х годах.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 1522 г. остатки здания были </a:t>
            </a: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использованы для </a:t>
            </a: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строительства крепости Св. Петра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196"/>
            <a:ext cx="12192000" cy="90852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 ЧУДЕС СВЕТА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 rot="573202">
            <a:off x="572402" y="1438004"/>
            <a:ext cx="389583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Мавзолей в </a:t>
            </a:r>
            <a:r>
              <a:rPr lang="ru-RU" sz="4400" b="1" i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</a:t>
            </a:r>
            <a:r>
              <a:rPr lang="ru-RU" sz="4400" b="1" i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аликарнасе</a:t>
            </a:r>
            <a:endParaRPr lang="ru-RU" sz="4400" b="1" i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Mausoleum_of_Maussollo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3501012"/>
            <a:ext cx="4320480" cy="285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312024" y="1844824"/>
            <a:ext cx="5622032" cy="4464496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0" name="Picture 5" descr="Колосс Радос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360" y="2924948"/>
            <a:ext cx="5472608" cy="3491513"/>
          </a:xfrm>
          <a:noFill/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312026" y="1772816"/>
            <a:ext cx="554461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Колосс Родосский </a:t>
            </a:r>
            <a:r>
              <a:rPr lang="ru-RU" sz="3000" b="1" dirty="0" smtClean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30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это </a:t>
            </a:r>
          </a:p>
          <a:p>
            <a:pPr algn="ctr">
              <a:defRPr/>
            </a:pPr>
            <a:r>
              <a:rPr lang="ru-RU" sz="30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статуя бога солнца Гелиоса</a:t>
            </a:r>
            <a:r>
              <a:rPr lang="ru-RU" sz="3000" b="1" dirty="0" smtClean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которая стояла на греческом </a:t>
            </a:r>
            <a:r>
              <a:rPr lang="ru-RU" sz="3000" b="1" dirty="0" smtClean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острове </a:t>
            </a:r>
            <a:r>
              <a:rPr lang="ru-RU" sz="30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Родос. </a:t>
            </a:r>
            <a:r>
              <a:rPr lang="ru-RU" sz="30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Над созданием</a:t>
            </a:r>
          </a:p>
          <a:p>
            <a:pPr algn="ctr">
              <a:defRPr/>
            </a:pPr>
            <a:r>
              <a:rPr lang="ru-RU" sz="30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36-метровой статуи работал </a:t>
            </a:r>
            <a:r>
              <a:rPr lang="ru-RU" sz="3000" b="1" dirty="0" smtClean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скульптор </a:t>
            </a:r>
            <a:r>
              <a:rPr lang="ru-RU" sz="3000" b="1" dirty="0" err="1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Харес</a:t>
            </a:r>
            <a:r>
              <a:rPr lang="ru-RU" sz="30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в </a:t>
            </a:r>
            <a:r>
              <a:rPr lang="ru-RU" sz="30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период </a:t>
            </a:r>
            <a:r>
              <a:rPr lang="ru-RU" sz="3000" b="1" dirty="0" smtClean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с 292 - 280 </a:t>
            </a:r>
            <a:r>
              <a:rPr lang="ru-RU" sz="30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г.г. до н.э</a:t>
            </a:r>
            <a:r>
              <a:rPr lang="ru-RU" sz="2800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>
                <a:solidFill>
                  <a:schemeClr val="accent4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25000"/>
                  </a:schemeClr>
                </a:solidFill>
              </a:rPr>
            </a:br>
            <a:endParaRPr lang="ru-RU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1" y="196"/>
            <a:ext cx="12192000" cy="90852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 ЧУДЕС СВЕТА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 rot="21426324">
            <a:off x="986133" y="1083287"/>
            <a:ext cx="402948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Колосс </a:t>
            </a:r>
          </a:p>
          <a:p>
            <a:pPr algn="ctr">
              <a:defRPr/>
            </a:pP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Родосский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384032" y="1143000"/>
            <a:ext cx="5472608" cy="5143500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456040" y="1196979"/>
            <a:ext cx="5256584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4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25000"/>
                  </a:schemeClr>
                </a:solidFill>
              </a:rPr>
            </a:br>
            <a:r>
              <a:rPr lang="ru-RU" sz="26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Статуя простояла всего </a:t>
            </a:r>
            <a:r>
              <a:rPr lang="ru-RU" sz="2600" b="1" dirty="0" smtClean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       56 лет.</a:t>
            </a:r>
            <a:r>
              <a:rPr lang="ru-RU" sz="26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6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222 до н.э. ее разрушило </a:t>
            </a:r>
            <a:r>
              <a:rPr lang="ru-RU" sz="2600" b="1" dirty="0" smtClean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землетрясение</a:t>
            </a:r>
            <a:r>
              <a:rPr lang="ru-RU" sz="26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br>
              <a:rPr lang="ru-RU" sz="26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Обломки Колосса пролежали </a:t>
            </a:r>
          </a:p>
          <a:p>
            <a:pPr algn="ctr">
              <a:defRPr/>
            </a:pPr>
            <a:r>
              <a:rPr lang="ru-RU" sz="26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 земле больше тысячи лет.</a:t>
            </a:r>
          </a:p>
          <a:p>
            <a:pPr algn="ctr">
              <a:defRPr/>
            </a:pPr>
            <a:r>
              <a:rPr lang="ru-RU" sz="26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В 997 году они были проданы </a:t>
            </a:r>
          </a:p>
          <a:p>
            <a:pPr algn="ctr">
              <a:defRPr/>
            </a:pPr>
            <a:r>
              <a:rPr lang="ru-RU" sz="26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арабами одному из купцов. </a:t>
            </a:r>
            <a:br>
              <a:rPr lang="ru-RU" sz="26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 настоящее время</a:t>
            </a:r>
          </a:p>
          <a:p>
            <a:pPr algn="ctr">
              <a:defRPr/>
            </a:pPr>
            <a:r>
              <a:rPr lang="ru-RU" sz="26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реконструировать в полной </a:t>
            </a:r>
          </a:p>
          <a:p>
            <a:pPr algn="ctr">
              <a:defRPr/>
            </a:pPr>
            <a:r>
              <a:rPr lang="ru-RU" sz="26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мере облик статуи не удается. </a:t>
            </a:r>
          </a:p>
        </p:txBody>
      </p:sp>
      <p:pic>
        <p:nvPicPr>
          <p:cNvPr id="9222" name="Picture 9" descr="Colossus_of_Rhode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2492896"/>
            <a:ext cx="316653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1" descr="Colossus_of_Rhod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45" y="4293100"/>
            <a:ext cx="4032448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object 2"/>
          <p:cNvSpPr>
            <a:spLocks/>
          </p:cNvSpPr>
          <p:nvPr/>
        </p:nvSpPr>
        <p:spPr bwMode="auto">
          <a:xfrm>
            <a:off x="1" y="196"/>
            <a:ext cx="12192000" cy="90852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 ЧУДЕС СВЕТА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 rot="21426324">
            <a:off x="986133" y="1083287"/>
            <a:ext cx="402948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Колосс </a:t>
            </a:r>
          </a:p>
          <a:p>
            <a:pPr algn="ctr">
              <a:defRPr/>
            </a:pP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Родосский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7" descr="кораб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9818" y="3212976"/>
            <a:ext cx="1692367" cy="26075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мол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0217" y="2204864"/>
            <a:ext cx="3666827" cy="4104456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393" y="2276872"/>
            <a:ext cx="5688632" cy="396044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/>
              <a:t>       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Статуя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сидящего Зевса была сооружена великим греческим скульптором Фидием в храме Олимпии. Зевс восседал на троне,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статуя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достигала 13 м в высоту и почти касалась потолка храма. Создавалось впечатление, что если бы Зевс встал, он снес бы крышу.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b="1" dirty="0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196"/>
            <a:ext cx="12192000" cy="90852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 ЧУДЕС СВЕТА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3393" y="2204866"/>
            <a:ext cx="5904656" cy="427655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 rot="259918">
            <a:off x="6477559" y="1035026"/>
            <a:ext cx="52799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Статуя Зевса</a:t>
            </a:r>
            <a:endParaRPr lang="ru-RU" sz="4400" b="1" i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10254" y="1214443"/>
            <a:ext cx="6190404" cy="502287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4" name="Picture 5" descr="Статуя Зевса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9376" y="2780928"/>
            <a:ext cx="4608512" cy="2415796"/>
          </a:xfrm>
          <a:noFill/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715003" y="1196975"/>
            <a:ext cx="62865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Работа </a:t>
            </a:r>
            <a:r>
              <a:rPr lang="ru-RU" sz="28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над статуей была закончена в 435 г.до н.э. </a:t>
            </a:r>
            <a:br>
              <a:rPr lang="ru-RU" sz="28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Последнее упоминание о ней относится </a:t>
            </a:r>
            <a:r>
              <a:rPr lang="ru-RU" sz="2800" b="1" dirty="0" smtClean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 363 </a:t>
            </a:r>
            <a:r>
              <a:rPr lang="ru-RU" sz="28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г. н.э</a:t>
            </a:r>
            <a:r>
              <a:rPr lang="ru-RU" sz="2800" b="1" dirty="0" smtClean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                             </a:t>
            </a:r>
            <a:r>
              <a:rPr lang="ru-RU" sz="28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 начале V века н.э. статую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Зевса перевезли в Константинополь.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Статуя была потеряна при пожаре </a:t>
            </a:r>
            <a:r>
              <a:rPr lang="ru-RU" sz="2800" b="1" dirty="0" smtClean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храма. </a:t>
            </a:r>
            <a:r>
              <a:rPr lang="ru-RU" sz="28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... Греки считали несчастными тех, кто не видел эту статую</a:t>
            </a:r>
            <a:r>
              <a:rPr lang="ru-RU" sz="2800" i="1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91345" y="5445226"/>
            <a:ext cx="54229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Закончив работу, Фидий спросил: «Доволен ли ты, Зевс?»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перед статуей ударила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молния. Зевс был доволен.</a:t>
            </a:r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1" y="196"/>
            <a:ext cx="12192000" cy="90852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 ЧУДЕС СВЕТА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 rot="259918">
            <a:off x="428885" y="1467074"/>
            <a:ext cx="52799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Статуя Зевса</a:t>
            </a:r>
            <a:endParaRPr lang="ru-RU" sz="4400" b="1" i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0" descr="artem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533" y="1125538"/>
            <a:ext cx="939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1" descr="kolo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533" y="1773238"/>
            <a:ext cx="939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2" descr="mavzol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7533" y="2349500"/>
            <a:ext cx="939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3" descr="maya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7533" y="2924175"/>
            <a:ext cx="939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4" descr="pirami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7533" y="3500438"/>
            <a:ext cx="939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5" descr="sad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7533" y="4149725"/>
            <a:ext cx="939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6" descr="zev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7533" y="4797425"/>
            <a:ext cx="939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7" name="Rectangle 29"/>
          <p:cNvSpPr>
            <a:spLocks noGrp="1" noChangeArrowheads="1"/>
          </p:cNvSpPr>
          <p:nvPr>
            <p:ph type="body" sz="half" idx="2"/>
          </p:nvPr>
        </p:nvSpPr>
        <p:spPr>
          <a:xfrm>
            <a:off x="1871135" y="188920"/>
            <a:ext cx="9613900" cy="5360987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buFontTx/>
              <a:buNone/>
            </a:pPr>
            <a:endParaRPr lang="ru-RU" sz="3200" b="1" dirty="0" smtClean="0">
              <a:latin typeface="Monotype Corsiva" pitchFamily="66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ru-RU" sz="3200" b="1" dirty="0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Храм Артемиды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Колосс Родосский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Мавзолей в </a:t>
            </a:r>
            <a:r>
              <a:rPr lang="ru-RU" sz="3600" b="1" i="1" dirty="0" err="1" smtClean="0">
                <a:latin typeface="Arial" pitchFamily="34" charset="0"/>
                <a:cs typeface="Arial" pitchFamily="34" charset="0"/>
              </a:rPr>
              <a:t>Галикарнасе</a:t>
            </a:r>
            <a:endParaRPr lang="ru-RU" sz="3600" b="1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Александрийский маяк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Египетские  пирамиды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Висячие сады Семирамиды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Статуя Зевса в Олимпии</a:t>
            </a:r>
          </a:p>
          <a:p>
            <a:pPr eaLnBrk="1" hangingPunct="1">
              <a:lnSpc>
                <a:spcPct val="90000"/>
              </a:lnSpc>
            </a:pPr>
            <a:endParaRPr lang="ru-RU" sz="3600" b="1" dirty="0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ru-RU" sz="3600" b="1" dirty="0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ru-RU" sz="3600" b="1" dirty="0" smtClean="0">
              <a:latin typeface="Monotype Corsiva" pitchFamily="66" charset="0"/>
            </a:endParaRPr>
          </a:p>
        </p:txBody>
      </p:sp>
      <p:sp>
        <p:nvSpPr>
          <p:cNvPr id="12" name="object 2"/>
          <p:cNvSpPr>
            <a:spLocks/>
          </p:cNvSpPr>
          <p:nvPr/>
        </p:nvSpPr>
        <p:spPr bwMode="auto">
          <a:xfrm>
            <a:off x="1" y="200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User\Downloads\0_8c52a_e46ee1c0_XL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76320" y="1844824"/>
            <a:ext cx="2808312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12024" y="1196754"/>
            <a:ext cx="5385048" cy="535781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340768"/>
            <a:ext cx="5616624" cy="4896544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городе Эфесе на территории современной Турции две с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половиной тысячи лет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назад правил царь Крез, славившийся своим богатством.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Чтобы отблагодарить богов, Крез решил поставить храм в честь Артемиды- самой почитаемой богини в Эфесе.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Picture 6" descr="Храм Артемиды Эфесской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3353" y="2564904"/>
            <a:ext cx="5832648" cy="3100387"/>
          </a:xfrm>
          <a:noFill/>
        </p:spPr>
      </p:pic>
      <p:pic>
        <p:nvPicPr>
          <p:cNvPr id="11270" name="Picture 7" descr="артем и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1" y="3141666"/>
            <a:ext cx="2745316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1" y="196"/>
            <a:ext cx="12192000" cy="90852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 ЧУДЕС СВЕТА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 rot="21426324">
            <a:off x="986133" y="1083288"/>
            <a:ext cx="402948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Храм богини</a:t>
            </a:r>
          </a:p>
          <a:p>
            <a:pPr algn="ctr">
              <a:defRPr/>
            </a:pP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Артемиды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56040" y="1196754"/>
            <a:ext cx="5241032" cy="535781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600056" y="1340768"/>
            <a:ext cx="4968552" cy="4896544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Статую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Артемиды в храме окружали мраморные колонны их было 120, каждая высотой 20 метров (это высота семиэтажного дома).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Почти 200 лет простоял храм в Эфесе, привлекая восхищенных паломников из многих стран.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1" y="196"/>
            <a:ext cx="12192000" cy="90852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 ЧУДЕС СВЕТА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 rot="21426324">
            <a:off x="986133" y="1083288"/>
            <a:ext cx="402948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Храм богини</a:t>
            </a:r>
          </a:p>
          <a:p>
            <a:pPr algn="ctr">
              <a:defRPr/>
            </a:pP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Артемиды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4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</a:blip>
          <a:srcRect/>
          <a:stretch>
            <a:fillRect/>
          </a:stretch>
        </p:blipFill>
        <p:spPr bwMode="auto">
          <a:xfrm>
            <a:off x="623392" y="4221088"/>
            <a:ext cx="4824536" cy="2223592"/>
          </a:xfrm>
          <a:prstGeom prst="rect">
            <a:avLst/>
          </a:prstGeom>
          <a:noFill/>
        </p:spPr>
      </p:pic>
      <p:pic>
        <p:nvPicPr>
          <p:cNvPr id="12" name="Picture 8" descr="art1"/>
          <p:cNvPicPr>
            <a:picLocks noChangeAspect="1" noChangeArrowheads="1"/>
          </p:cNvPicPr>
          <p:nvPr/>
        </p:nvPicPr>
        <p:blipFill>
          <a:blip r:embed="rId3" cstate="print">
            <a:lum bright="12000" contrast="24000"/>
          </a:blip>
          <a:srcRect/>
          <a:stretch>
            <a:fillRect/>
          </a:stretch>
        </p:blipFill>
        <p:spPr bwMode="auto">
          <a:xfrm>
            <a:off x="623392" y="2564904"/>
            <a:ext cx="4648200" cy="1498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807968" y="1196754"/>
            <a:ext cx="5889104" cy="535781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951984" y="1340768"/>
            <a:ext cx="5904656" cy="504056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 однажды храм был сожжен дотла. Житель Эфеса по имени Герострат не обладал никакими талантами,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и он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очень хотел прославиться. Он поджег храм Артемиды и, к сожалению, добился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своего -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недобрая память  о человеке, который своими руками уничтожил одно из чудес света.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1" y="196"/>
            <a:ext cx="12192000" cy="90852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 ЧУДЕС СВЕТА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 rot="21426324">
            <a:off x="986133" y="1083288"/>
            <a:ext cx="402948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Храм богини</a:t>
            </a:r>
          </a:p>
          <a:p>
            <a:pPr algn="ctr">
              <a:defRPr/>
            </a:pP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Артемиды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Temple_of_Artemi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2924944"/>
            <a:ext cx="525658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807968" y="1196754"/>
            <a:ext cx="5889104" cy="535781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735960" y="1340768"/>
            <a:ext cx="5904656" cy="504056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Александр </a:t>
            </a:r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Великий спустя несколько десятков лет повелел восстановить храм Артемиды. Новый храм простоял почти тысячу лет, но постепенно и он разрушился. Сохранилась лишь одна колонна, да и то восстановлена из обломков.</a:t>
            </a:r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1" y="196"/>
            <a:ext cx="12192000" cy="90852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 ЧУДЕС СВЕТА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 rot="21426324">
            <a:off x="986133" y="1083288"/>
            <a:ext cx="402948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Храм богини</a:t>
            </a:r>
          </a:p>
          <a:p>
            <a:pPr algn="ctr">
              <a:defRPr/>
            </a:pP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Артемиды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5" y="2924946"/>
            <a:ext cx="4968552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ьная выноска 14">
            <a:hlinkClick r:id="rId3" action="ppaction://hlinksldjump"/>
          </p:cNvPr>
          <p:cNvSpPr/>
          <p:nvPr/>
        </p:nvSpPr>
        <p:spPr>
          <a:xfrm>
            <a:off x="719403" y="1196752"/>
            <a:ext cx="3052581" cy="1800200"/>
          </a:xfrm>
          <a:prstGeom prst="wedgeEllipseCallout">
            <a:avLst>
              <a:gd name="adj1" fmla="val 136578"/>
              <a:gd name="adj2" fmla="val 131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Посмотрите видеоролик о 7 чудесах света.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safari_man03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1851" y="1340768"/>
            <a:ext cx="4032448" cy="4104456"/>
          </a:xfrm>
          <a:prstGeom prst="rect">
            <a:avLst/>
          </a:prstGeom>
        </p:spPr>
      </p:pic>
      <p:pic>
        <p:nvPicPr>
          <p:cNvPr id="20" name="Рисунок 19" descr="794082.jpg">
            <a:hlinkClick r:id="rId5" action="ppaction://hlinksldjump" tooltip="Статуя Зевса в Олимпии. 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392" y="3861048"/>
            <a:ext cx="1350020" cy="14328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Рисунок 20" descr="парфенон.jpg">
            <a:hlinkClick r:id="rId7" action="ppaction://hlinksldjump" tooltip="Храм Артемиды в Эфесе"/>
          </p:cNvPr>
          <p:cNvPicPr>
            <a:picLocks noChangeAspect="1"/>
          </p:cNvPicPr>
          <p:nvPr/>
        </p:nvPicPr>
        <p:blipFill>
          <a:blip r:embed="rId8" cstate="print">
            <a:lum bright="10000"/>
          </a:blip>
          <a:stretch>
            <a:fillRect/>
          </a:stretch>
        </p:blipFill>
        <p:spPr>
          <a:xfrm>
            <a:off x="3071664" y="3501008"/>
            <a:ext cx="1614661" cy="7858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" name="Рисунок 21" descr="мавзолей.jpg">
            <a:hlinkClick r:id="rId3" action="ppaction://hlinksldjump" tooltip="Мавзолей в Галикарнасе."/>
          </p:cNvPr>
          <p:cNvPicPr>
            <a:picLocks noChangeAspect="1"/>
          </p:cNvPicPr>
          <p:nvPr/>
        </p:nvPicPr>
        <p:blipFill>
          <a:blip r:embed="rId9" cstate="print">
            <a:lum bright="-10000" contrast="20000"/>
          </a:blip>
          <a:stretch>
            <a:fillRect/>
          </a:stretch>
        </p:blipFill>
        <p:spPr>
          <a:xfrm>
            <a:off x="2711624" y="4941168"/>
            <a:ext cx="1604703" cy="11925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Рисунок 22" descr="маяк.jpg">
            <a:hlinkClick r:id="rId10" action="ppaction://hlinksldjump" tooltip="Александрийский маяк."/>
          </p:cNvPr>
          <p:cNvPicPr>
            <a:picLocks noChangeAspect="1"/>
          </p:cNvPicPr>
          <p:nvPr/>
        </p:nvPicPr>
        <p:blipFill>
          <a:blip r:embed="rId11" cstate="print">
            <a:lum bright="-20000" contrast="20000"/>
          </a:blip>
          <a:srcRect t="11112"/>
          <a:stretch>
            <a:fillRect/>
          </a:stretch>
        </p:blipFill>
        <p:spPr>
          <a:xfrm>
            <a:off x="8400257" y="1340768"/>
            <a:ext cx="1939033" cy="13573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Рисунок 23" descr="40f93c.jpg">
            <a:hlinkClick r:id="rId12" action="ppaction://hlinksldjump" tooltip="Колосс Родосский."/>
          </p:cNvPr>
          <p:cNvPicPr>
            <a:picLocks noChangeAspect="1"/>
          </p:cNvPicPr>
          <p:nvPr/>
        </p:nvPicPr>
        <p:blipFill>
          <a:blip r:embed="rId13" cstate="print">
            <a:lum bright="10000" contrast="20000"/>
          </a:blip>
          <a:stretch>
            <a:fillRect/>
          </a:stretch>
        </p:blipFill>
        <p:spPr>
          <a:xfrm>
            <a:off x="9552384" y="3068960"/>
            <a:ext cx="1721669" cy="1500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5" name="Рисунок 24" descr="большой сфинкс.jpg">
            <a:hlinkClick r:id="rId12" action="ppaction://hlinksldjump" tooltip="Пирамида Хеопса. "/>
          </p:cNvPr>
          <p:cNvPicPr>
            <a:picLocks noChangeAspect="1"/>
          </p:cNvPicPr>
          <p:nvPr/>
        </p:nvPicPr>
        <p:blipFill>
          <a:blip r:embed="rId14" cstate="print">
            <a:lum bright="-10000" contrast="30000"/>
          </a:blip>
          <a:stretch>
            <a:fillRect/>
          </a:stretch>
        </p:blipFill>
        <p:spPr>
          <a:xfrm>
            <a:off x="9264352" y="5013176"/>
            <a:ext cx="1905013" cy="1080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Рисунок 25" descr="сады Семирамиды.jpg">
            <a:hlinkClick r:id="" action="ppaction://noaction" tooltip="Висячие сады Семирамиды.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672065" y="5517233"/>
            <a:ext cx="1942655" cy="1100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object 2"/>
          <p:cNvSpPr>
            <a:spLocks/>
          </p:cNvSpPr>
          <p:nvPr/>
        </p:nvSpPr>
        <p:spPr bwMode="auto">
          <a:xfrm>
            <a:off x="1" y="196"/>
            <a:ext cx="12192000" cy="90852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 ЧУДЕС СВЕТА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695417" y="1196752"/>
            <a:ext cx="11233247" cy="1077218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СПИСОК СЕМИ ЧУДЕС СВЕТА ВХОДЯТ САМЫЕ ВЕЛИКИЕ ТВОРЕНИЯ АНТИЧНОЙ КУЛЬТУРЫ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623392" y="2636912"/>
            <a:ext cx="11137237" cy="584775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КАЖДЫЙ ИЗ ПАМЯТНИКОВ ДРЕВНОСТИ УНИКАЛЕН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1384" y="3717032"/>
            <a:ext cx="11137237" cy="1077218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НИ ОДНО ИЗ ИСЧЕЗНУВШИХ ЧУДЕС СВЕТА НЕЛЬЗЯ ВОССТАНОВИТЬ В ЕГО ПЕРВОНАЧАЛЬНОМ ВИДЕ.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1384" y="5085184"/>
            <a:ext cx="11137237" cy="163121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 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ЗА НЕПОВТОРИМОСТЬ И УНИКАЛЬНОСТЬ ЭТИХ ТВОРЕНИЙ ЧЕЛОВЕКА ИХ НАЗВАЛИ ЧУДЕСАМИ СВЕТА.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9919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9" grpId="0" animBg="1" autoUpdateAnimBg="0"/>
      <p:bldP spid="676870" grpId="0" animBg="1" autoUpdateAnimBg="0"/>
      <p:bldP spid="8" grpId="0" animBg="1" autoUpdateAnimBg="0"/>
      <p:bldP spid="6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емь чудес св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260648"/>
            <a:ext cx="11665296" cy="62853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47891"/>
            <a:ext cx="9189352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ЗАДАНИЯ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928" y="337336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Прочитайте учебник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Стр.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49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52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76B8A-D6F4-45DD-A7CB-4E0ADA116FEA}"/>
              </a:ext>
            </a:extLst>
          </p:cNvPr>
          <p:cNvSpPr txBox="1"/>
          <p:nvPr/>
        </p:nvSpPr>
        <p:spPr>
          <a:xfrm>
            <a:off x="4367809" y="2564905"/>
            <a:ext cx="3552395" cy="14994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Нарисуйте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одно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чудо света.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83BB7E-5EFA-4F55-818D-5990E5EC0F5E}"/>
              </a:ext>
            </a:extLst>
          </p:cNvPr>
          <p:cNvSpPr txBox="1"/>
          <p:nvPr/>
        </p:nvSpPr>
        <p:spPr>
          <a:xfrm>
            <a:off x="8544272" y="2997141"/>
            <a:ext cx="3240360" cy="14994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Найдите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новые чудеса света.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9667939" y="285728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402699" y="1264968"/>
            <a:ext cx="1084788" cy="842125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19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5447929" y="1268760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5" name="Picture 3" descr="C:\Users\User\Desktop\Объединение Весёлое конструирование и Судомоделирование\Иван 2008\прогамма УРОКИ ВЕСЁЛОГО КОНСТРУИРОВАНИЯ\док-ты объединения\2011-2012 уч год\Летняя работа\день книги\книга с гляделкамиs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31904" y="4149080"/>
            <a:ext cx="1896524" cy="2285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5400" y="1556792"/>
            <a:ext cx="565904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300" b="1" dirty="0" smtClean="0">
                <a:latin typeface="Arial" pitchFamily="34" charset="0"/>
                <a:cs typeface="Arial" pitchFamily="34" charset="0"/>
              </a:rPr>
              <a:t>Прозвенел </a:t>
            </a:r>
            <a:r>
              <a:rPr lang="ru-RU" sz="4300" b="1" dirty="0" smtClean="0">
                <a:latin typeface="Arial" pitchFamily="34" charset="0"/>
                <a:cs typeface="Arial" pitchFamily="34" charset="0"/>
              </a:rPr>
              <a:t>и смолк звонок.</a:t>
            </a:r>
          </a:p>
          <a:p>
            <a:pPr algn="ctr">
              <a:buNone/>
            </a:pPr>
            <a:r>
              <a:rPr lang="ru-RU" sz="4300" b="1" dirty="0" smtClean="0">
                <a:latin typeface="Arial" pitchFamily="34" charset="0"/>
                <a:cs typeface="Arial" pitchFamily="34" charset="0"/>
              </a:rPr>
              <a:t>Начинаем наш урок.</a:t>
            </a:r>
          </a:p>
          <a:p>
            <a:pPr algn="ctr">
              <a:buNone/>
            </a:pPr>
            <a:r>
              <a:rPr lang="ru-RU" sz="4300" b="1" dirty="0" smtClean="0">
                <a:latin typeface="Arial" pitchFamily="34" charset="0"/>
                <a:cs typeface="Arial" pitchFamily="34" charset="0"/>
              </a:rPr>
              <a:t>Можно тихонько за партой сидеть,</a:t>
            </a:r>
          </a:p>
          <a:p>
            <a:pPr algn="ctr">
              <a:buNone/>
            </a:pPr>
            <a:r>
              <a:rPr lang="ru-RU" sz="4300" b="1" dirty="0" smtClean="0">
                <a:latin typeface="Arial" pitchFamily="34" charset="0"/>
                <a:cs typeface="Arial" pitchFamily="34" charset="0"/>
              </a:rPr>
              <a:t>А можно отправиться –</a:t>
            </a:r>
          </a:p>
          <a:p>
            <a:pPr algn="ctr">
              <a:buNone/>
            </a:pPr>
            <a:r>
              <a:rPr lang="ru-RU" sz="4300" b="1" dirty="0" smtClean="0">
                <a:latin typeface="Arial" pitchFamily="34" charset="0"/>
                <a:cs typeface="Arial" pitchFamily="34" charset="0"/>
              </a:rPr>
              <a:t>Чудеса посмотреть!</a:t>
            </a:r>
          </a:p>
          <a:p>
            <a:endParaRPr lang="ru-RU" dirty="0"/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1" y="196"/>
            <a:ext cx="12192000" cy="90852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 ЧУДЕС СВЕТА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safari_man05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933056"/>
            <a:ext cx="1800200" cy="2428907"/>
          </a:xfrm>
          <a:prstGeom prst="rect">
            <a:avLst/>
          </a:prstGeom>
        </p:spPr>
      </p:pic>
      <p:pic>
        <p:nvPicPr>
          <p:cNvPr id="7" name="Рисунок 6" descr="safari_man0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64352" y="1628800"/>
            <a:ext cx="2101342" cy="2880320"/>
          </a:xfrm>
          <a:prstGeom prst="rect">
            <a:avLst/>
          </a:prstGeom>
        </p:spPr>
      </p:pic>
      <p:pic>
        <p:nvPicPr>
          <p:cNvPr id="8" name="Рисунок 7" descr="safari_man03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4072" y="2924944"/>
            <a:ext cx="2376264" cy="2944108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>
          <a:xfrm>
            <a:off x="839416" y="980728"/>
            <a:ext cx="10862733" cy="127952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i="1" dirty="0" smtClean="0">
                <a:solidFill>
                  <a:srgbClr val="002060"/>
                </a:solidFill>
              </a:rPr>
              <a:t>ЧУДЕСА СВЕТА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7392144" y="2420888"/>
            <a:ext cx="43993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Спросите у любого: «Сколько чудес Света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?» - и 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вам обязательно ответят: «Семь». </a:t>
            </a:r>
          </a:p>
        </p:txBody>
      </p:sp>
      <p:pic>
        <p:nvPicPr>
          <p:cNvPr id="3076" name="Рисунок 5" descr="1254747355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70998">
            <a:off x="137472" y="2532156"/>
            <a:ext cx="6631517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" y="196"/>
            <a:ext cx="12192000" cy="90852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 ЧУДЕС СВЕТА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3352" y="1772816"/>
            <a:ext cx="3599375" cy="3600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9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Карта  </a:t>
            </a:r>
            <a:br>
              <a:rPr lang="ru-RU" sz="49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49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«Семь чудес Древнего мира»</a:t>
            </a:r>
            <a:r>
              <a:rPr lang="ru-RU" sz="3600" b="1" dirty="0" smtClean="0">
                <a:solidFill>
                  <a:srgbClr val="CC0099"/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rgbClr val="CC0099"/>
                </a:solidFill>
                <a:latin typeface="Comic Sans MS" pitchFamily="66" charset="0"/>
              </a:rPr>
            </a:br>
            <a:endParaRPr lang="ru-RU" sz="3600" b="1" dirty="0" smtClean="0">
              <a:solidFill>
                <a:srgbClr val="CC0099"/>
              </a:solidFill>
              <a:latin typeface="Comic Sans MS" pitchFamily="66" charset="0"/>
            </a:endParaRPr>
          </a:p>
        </p:txBody>
      </p:sp>
      <p:pic>
        <p:nvPicPr>
          <p:cNvPr id="137221" name="Picture 5" descr="wonders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6189" y="1268413"/>
            <a:ext cx="7681383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53" name="Picture 37" descr="wonderssig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76185" y="5300663"/>
            <a:ext cx="1344083" cy="996950"/>
          </a:xfrm>
          <a:noFill/>
        </p:spPr>
      </p:pic>
      <p:sp>
        <p:nvSpPr>
          <p:cNvPr id="137255" name="Oval 39"/>
          <p:cNvSpPr>
            <a:spLocks noChangeArrowheads="1"/>
          </p:cNvSpPr>
          <p:nvPr/>
        </p:nvSpPr>
        <p:spPr bwMode="auto">
          <a:xfrm>
            <a:off x="8591551" y="5516570"/>
            <a:ext cx="673100" cy="5048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990033"/>
                </a:solidFill>
              </a:rPr>
              <a:t>1</a:t>
            </a:r>
            <a:endParaRPr lang="ru-RU" b="1">
              <a:solidFill>
                <a:srgbClr val="990033"/>
              </a:solidFill>
            </a:endParaRPr>
          </a:p>
        </p:txBody>
      </p:sp>
      <p:sp>
        <p:nvSpPr>
          <p:cNvPr id="137257" name="Oval 41"/>
          <p:cNvSpPr>
            <a:spLocks noChangeArrowheads="1"/>
          </p:cNvSpPr>
          <p:nvPr/>
        </p:nvSpPr>
        <p:spPr bwMode="auto">
          <a:xfrm>
            <a:off x="10223503" y="4365632"/>
            <a:ext cx="673100" cy="5048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990033"/>
                </a:solidFill>
              </a:rPr>
              <a:t>2</a:t>
            </a:r>
            <a:endParaRPr lang="ru-RU" b="1">
              <a:solidFill>
                <a:srgbClr val="990033"/>
              </a:solidFill>
            </a:endParaRPr>
          </a:p>
        </p:txBody>
      </p:sp>
      <p:sp>
        <p:nvSpPr>
          <p:cNvPr id="137258" name="Oval 42"/>
          <p:cNvSpPr>
            <a:spLocks noChangeArrowheads="1"/>
          </p:cNvSpPr>
          <p:nvPr/>
        </p:nvSpPr>
        <p:spPr bwMode="auto">
          <a:xfrm>
            <a:off x="9264651" y="3500445"/>
            <a:ext cx="673100" cy="5048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990033"/>
                </a:solidFill>
              </a:rPr>
              <a:t>5</a:t>
            </a:r>
            <a:endParaRPr lang="ru-RU" b="1">
              <a:solidFill>
                <a:srgbClr val="990033"/>
              </a:solidFill>
            </a:endParaRPr>
          </a:p>
        </p:txBody>
      </p:sp>
      <p:sp>
        <p:nvSpPr>
          <p:cNvPr id="137259" name="Oval 43"/>
          <p:cNvSpPr>
            <a:spLocks noChangeArrowheads="1"/>
          </p:cNvSpPr>
          <p:nvPr/>
        </p:nvSpPr>
        <p:spPr bwMode="auto">
          <a:xfrm>
            <a:off x="6959603" y="5373695"/>
            <a:ext cx="673100" cy="5048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990033"/>
                </a:solidFill>
              </a:rPr>
              <a:t>7</a:t>
            </a:r>
            <a:endParaRPr lang="ru-RU" b="1">
              <a:solidFill>
                <a:srgbClr val="990033"/>
              </a:solidFill>
            </a:endParaRPr>
          </a:p>
        </p:txBody>
      </p:sp>
      <p:sp>
        <p:nvSpPr>
          <p:cNvPr id="137260" name="Oval 44"/>
          <p:cNvSpPr>
            <a:spLocks noChangeArrowheads="1"/>
          </p:cNvSpPr>
          <p:nvPr/>
        </p:nvSpPr>
        <p:spPr bwMode="auto">
          <a:xfrm>
            <a:off x="4751919" y="2852745"/>
            <a:ext cx="673100" cy="5048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990033"/>
                </a:solidFill>
              </a:rPr>
              <a:t>4</a:t>
            </a:r>
            <a:endParaRPr lang="ru-RU" b="1">
              <a:solidFill>
                <a:srgbClr val="990033"/>
              </a:solidFill>
            </a:endParaRPr>
          </a:p>
        </p:txBody>
      </p:sp>
      <p:sp>
        <p:nvSpPr>
          <p:cNvPr id="137261" name="Oval 45"/>
          <p:cNvSpPr>
            <a:spLocks noChangeArrowheads="1"/>
          </p:cNvSpPr>
          <p:nvPr/>
        </p:nvSpPr>
        <p:spPr bwMode="auto">
          <a:xfrm>
            <a:off x="5232402" y="4437070"/>
            <a:ext cx="673100" cy="5048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990033"/>
                </a:solidFill>
              </a:rPr>
              <a:t>6</a:t>
            </a:r>
            <a:endParaRPr lang="ru-RU" b="1">
              <a:solidFill>
                <a:srgbClr val="990033"/>
              </a:solidFill>
            </a:endParaRPr>
          </a:p>
        </p:txBody>
      </p:sp>
      <p:sp>
        <p:nvSpPr>
          <p:cNvPr id="137266" name="Oval 50"/>
          <p:cNvSpPr>
            <a:spLocks noChangeArrowheads="1"/>
          </p:cNvSpPr>
          <p:nvPr/>
        </p:nvSpPr>
        <p:spPr bwMode="auto">
          <a:xfrm>
            <a:off x="7152219" y="2708282"/>
            <a:ext cx="673100" cy="5048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990033"/>
                </a:solidFill>
              </a:rPr>
              <a:t>3</a:t>
            </a:r>
            <a:endParaRPr lang="ru-RU" b="1">
              <a:solidFill>
                <a:srgbClr val="990033"/>
              </a:solidFill>
            </a:endParaRPr>
          </a:p>
        </p:txBody>
      </p:sp>
      <p:pic>
        <p:nvPicPr>
          <p:cNvPr id="137268" name="Picture 52" descr="z3_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0084" y="4508500"/>
            <a:ext cx="177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69" name="Picture 53" descr="z3_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64651" y="4292600"/>
            <a:ext cx="177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70" name="Picture 54" descr="z3_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9605" y="3789363"/>
            <a:ext cx="19261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71" name="Picture 55" descr="z3_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5338" y="4652963"/>
            <a:ext cx="19261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72" name="Picture 56" descr="z3_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8617" y="3429003"/>
            <a:ext cx="192616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73" name="Picture 57" descr="z3_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4351" y="3357563"/>
            <a:ext cx="192616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74" name="Picture 58" descr="z3_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4351" y="3573463"/>
            <a:ext cx="192616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bject 2"/>
          <p:cNvSpPr>
            <a:spLocks/>
          </p:cNvSpPr>
          <p:nvPr/>
        </p:nvSpPr>
        <p:spPr bwMode="auto">
          <a:xfrm>
            <a:off x="1" y="196"/>
            <a:ext cx="12192000" cy="90852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 ЧУДЕС СВЕТА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одержимое 2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7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7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7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7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7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7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7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7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7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7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7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7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7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7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55" grpId="0" animBg="1"/>
      <p:bldP spid="137257" grpId="0" animBg="1"/>
      <p:bldP spid="137258" grpId="0" animBg="1"/>
      <p:bldP spid="137259" grpId="0" animBg="1"/>
      <p:bldP spid="137260" grpId="0" animBg="1"/>
      <p:bldP spid="137261" grpId="0" animBg="1"/>
      <p:bldP spid="1372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Семь чудес све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8497">
            <a:off x="536105" y="1731086"/>
            <a:ext cx="4785311" cy="321151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735963" y="1379576"/>
            <a:ext cx="6259108" cy="50167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Arial" charset="0"/>
              </a:rPr>
              <a:t>Впервые, о семи чудесах света </a:t>
            </a:r>
            <a:r>
              <a:rPr lang="ru-RU" sz="3200" b="1" dirty="0" smtClean="0">
                <a:solidFill>
                  <a:srgbClr val="002060"/>
                </a:solidFill>
                <a:latin typeface="Arial" charset="0"/>
              </a:rPr>
              <a:t>заговорили                       еще </a:t>
            </a:r>
            <a:r>
              <a:rPr lang="ru-RU" sz="3200" b="1" dirty="0">
                <a:solidFill>
                  <a:srgbClr val="002060"/>
                </a:solidFill>
                <a:latin typeface="Arial" charset="0"/>
              </a:rPr>
              <a:t>в IV веке до н.э. </a:t>
            </a:r>
            <a:r>
              <a:rPr lang="ru-RU" sz="3200" b="1" dirty="0" smtClean="0">
                <a:solidFill>
                  <a:srgbClr val="002060"/>
                </a:solidFill>
                <a:latin typeface="Arial" charset="0"/>
              </a:rPr>
              <a:t>                   Филон </a:t>
            </a:r>
            <a:r>
              <a:rPr lang="ru-RU" sz="3200" b="1" dirty="0">
                <a:solidFill>
                  <a:srgbClr val="002060"/>
                </a:solidFill>
                <a:latin typeface="Arial" charset="0"/>
              </a:rPr>
              <a:t>Александрийский </a:t>
            </a:r>
            <a:r>
              <a:rPr lang="ru-RU" sz="3200" b="1" dirty="0" smtClean="0">
                <a:solidFill>
                  <a:srgbClr val="002060"/>
                </a:solidFill>
                <a:latin typeface="Arial" charset="0"/>
              </a:rPr>
              <a:t>-  </a:t>
            </a:r>
            <a:r>
              <a:rPr lang="ru-RU" sz="3200" b="1" dirty="0">
                <a:solidFill>
                  <a:srgbClr val="002060"/>
                </a:solidFill>
                <a:latin typeface="Arial" charset="0"/>
              </a:rPr>
              <a:t>философ, математик, механик, </a:t>
            </a:r>
            <a:endParaRPr lang="ru-RU" sz="3200" b="1" dirty="0" smtClean="0">
              <a:solidFill>
                <a:srgbClr val="002060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charset="0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Arial" charset="0"/>
              </a:rPr>
              <a:t>своем труде «Семь чудес света» описал семь наиболее важных творений человечества в архитектуре</a:t>
            </a:r>
            <a:r>
              <a:rPr lang="ru-RU" sz="3200" b="1" dirty="0">
                <a:solidFill>
                  <a:srgbClr val="993300"/>
                </a:solidFill>
                <a:latin typeface="Arial" charset="0"/>
              </a:rPr>
              <a:t>. </a:t>
            </a:r>
            <a:endParaRPr lang="ru-RU" sz="2000" i="1" dirty="0">
              <a:solidFill>
                <a:srgbClr val="993300"/>
              </a:solidFill>
              <a:latin typeface="Arial" charset="0"/>
            </a:endParaRPr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1" y="196"/>
            <a:ext cx="12192000" cy="90852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 ЧУДЕС СВЕТА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4400" b="1" smtClean="0"/>
          </a:p>
          <a:p>
            <a:pPr eaLnBrk="1" hangingPunct="1"/>
            <a:endParaRPr lang="ru-RU" sz="2800" smtClean="0"/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07200" y="1600201"/>
            <a:ext cx="53848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4400" b="1" smtClean="0"/>
          </a:p>
          <a:p>
            <a:pPr eaLnBrk="1" hangingPunct="1"/>
            <a:endParaRPr lang="ru-RU" sz="2800" smtClean="0"/>
          </a:p>
        </p:txBody>
      </p:sp>
      <p:pic>
        <p:nvPicPr>
          <p:cNvPr id="21512" name="Picture 1032" descr="mayak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4434" y="2565401"/>
            <a:ext cx="2690284" cy="1997075"/>
          </a:xfrm>
          <a:noFill/>
          <a:ln w="6350">
            <a:solidFill>
              <a:srgbClr val="000000"/>
            </a:solidFill>
          </a:ln>
        </p:spPr>
      </p:pic>
      <p:pic>
        <p:nvPicPr>
          <p:cNvPr id="21515" name="Picture 1035" descr="statuy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9120336" y="4653136"/>
            <a:ext cx="2688167" cy="20050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516" name="Picture 1036" descr="koloss"/>
          <p:cNvPicPr>
            <a:picLocks noChangeAspect="1" noChangeArrowheads="1"/>
          </p:cNvPicPr>
          <p:nvPr/>
        </p:nvPicPr>
        <p:blipFill>
          <a:blip r:embed="rId4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6960096" y="3140968"/>
            <a:ext cx="2366433" cy="1979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519" name="Picture 1039"/>
          <p:cNvPicPr>
            <a:picLocks noChangeAspect="1" noChangeArrowheads="1"/>
          </p:cNvPicPr>
          <p:nvPr/>
        </p:nvPicPr>
        <p:blipFill>
          <a:blip r:embed="rId5" cstate="print">
            <a:lum contrast="24000"/>
          </a:blip>
          <a:srcRect/>
          <a:stretch>
            <a:fillRect/>
          </a:stretch>
        </p:blipFill>
        <p:spPr bwMode="auto">
          <a:xfrm>
            <a:off x="239185" y="4797426"/>
            <a:ext cx="3600449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1040" descr="sadi"/>
          <p:cNvPicPr>
            <a:picLocks noChangeAspect="1" noChangeArrowheads="1"/>
          </p:cNvPicPr>
          <p:nvPr/>
        </p:nvPicPr>
        <p:blipFill>
          <a:blip r:embed="rId6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9336360" y="2564904"/>
            <a:ext cx="2497667" cy="1544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521" name="Picture 1041" descr="movzoley"/>
          <p:cNvPicPr>
            <a:picLocks noChangeAspect="1" noChangeArrowheads="1"/>
          </p:cNvPicPr>
          <p:nvPr/>
        </p:nvPicPr>
        <p:blipFill>
          <a:blip r:embed="rId7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2832101" y="2997200"/>
            <a:ext cx="2758017" cy="2089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522" name="Picture 1042" descr="Храм Артемиды в Эфесе"/>
          <p:cNvPicPr>
            <a:picLocks noChangeAspect="1" noChangeArrowheads="1"/>
          </p:cNvPicPr>
          <p:nvPr/>
        </p:nvPicPr>
        <p:blipFill>
          <a:blip r:embed="rId8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4656667" y="4797425"/>
            <a:ext cx="2362200" cy="17716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9" name="object 2"/>
          <p:cNvSpPr>
            <a:spLocks/>
          </p:cNvSpPr>
          <p:nvPr/>
        </p:nvSpPr>
        <p:spPr bwMode="auto">
          <a:xfrm>
            <a:off x="1" y="196"/>
            <a:ext cx="12192000" cy="90852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 ЧУДЕС СВЕТА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91344" y="1052736"/>
            <a:ext cx="11808884" cy="1728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Так  в  древности  называли  необычные  творения  рук  человеческих,  поражавшие современников красотой, размерами, техникой исполнения.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ег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91944" y="1124744"/>
            <a:ext cx="5519605" cy="2088232"/>
          </a:xfrm>
          <a:noFill/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35360" y="3501011"/>
            <a:ext cx="11449272" cy="3262432"/>
          </a:xfrm>
          <a:prstGeom prst="rect">
            <a:avLst/>
          </a:prstGeom>
          <a:noFill/>
          <a:ln w="57150" cmpd="thinThick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Пирамиды — гробницы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древних египетских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царей. Это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единственный объект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первого списка семи чудес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света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сохранившийся до наших дней.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Известны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десятки египетских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пирамид. Самые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крупные из них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пирамиды Хеопса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Хефрена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Микерина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b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Считается, что для постройки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самой большой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пирамиды (Хеопса) 4000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архитекторов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художников,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каменотесов и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прочих рабочих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выполняли подготовительные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работы около 10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лет и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только после этого приступили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строительству. Само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строительство заняло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20-25 лет.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bg1">
                    <a:lumMod val="50000"/>
                  </a:schemeClr>
                </a:solidFill>
              </a:rPr>
            </a:b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196"/>
            <a:ext cx="12192000" cy="90852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 ЧУДЕС СВЕТА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 rot="20910206">
            <a:off x="801448" y="1321082"/>
            <a:ext cx="37987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Египетские пирамиды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 descr="пирамид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40016" y="1052736"/>
            <a:ext cx="5591944" cy="2376264"/>
          </a:xfrm>
          <a:noFill/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63352" y="3717035"/>
            <a:ext cx="11521280" cy="2893100"/>
          </a:xfrm>
          <a:prstGeom prst="rect">
            <a:avLst/>
          </a:prstGeom>
          <a:noFill/>
          <a:ln w="57150" cmpd="thinThick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Пирамиды содержат в себе сложную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систему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ходов. Строители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тщательно продумывали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проектировали их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целью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защиты от проникновения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внутрь любопытных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И действительно, со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времен античности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Пирамиды так никто и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проник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 832 года (первое посещение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пирамиды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Хеопса), хотя попытки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делались постоянно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Людей привлекали как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сами пирамиды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так и сокровища, которые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находились в них. </a:t>
            </a:r>
            <a:b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 rot="20910206">
            <a:off x="801448" y="1321082"/>
            <a:ext cx="37987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Египетские пирамиды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1" y="196"/>
            <a:ext cx="12192000" cy="90852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 ЧУДЕС СВЕТА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575493bba71ce8c4f6bd55ba598b4359707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4057</TotalTime>
  <Words>1025</Words>
  <Application>Microsoft Office PowerPoint</Application>
  <PresentationFormat>Произвольный</PresentationFormat>
  <Paragraphs>143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ИСТОРИЯ</vt:lpstr>
      <vt:lpstr>Слайд 2</vt:lpstr>
      <vt:lpstr>Слайд 3</vt:lpstr>
      <vt:lpstr>ЧУДЕСА СВЕТА</vt:lpstr>
      <vt:lpstr>Карта   «Семь чудес Древнего мира»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Угрозы человечеству 2</dc:title>
  <dc:creator>Acer</dc:creator>
  <cp:lastModifiedBy>USER</cp:lastModifiedBy>
  <cp:revision>804</cp:revision>
  <dcterms:created xsi:type="dcterms:W3CDTF">2020-04-27T09:08:17Z</dcterms:created>
  <dcterms:modified xsi:type="dcterms:W3CDTF">2020-10-07T12:24:16Z</dcterms:modified>
</cp:coreProperties>
</file>